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52" r:id="rId1"/>
  </p:sldMasterIdLst>
  <p:notesMasterIdLst>
    <p:notesMasterId r:id="rId27"/>
  </p:notesMasterIdLst>
  <p:handoutMasterIdLst>
    <p:handoutMasterId r:id="rId28"/>
  </p:handoutMasterIdLst>
  <p:sldIdLst>
    <p:sldId id="1297" r:id="rId2"/>
    <p:sldId id="1483" r:id="rId3"/>
    <p:sldId id="1495" r:id="rId4"/>
    <p:sldId id="1479" r:id="rId5"/>
    <p:sldId id="1511" r:id="rId6"/>
    <p:sldId id="1487" r:id="rId7"/>
    <p:sldId id="1441" r:id="rId8"/>
    <p:sldId id="1497" r:id="rId9"/>
    <p:sldId id="1500" r:id="rId10"/>
    <p:sldId id="1496" r:id="rId11"/>
    <p:sldId id="1492" r:id="rId12"/>
    <p:sldId id="1444" r:id="rId13"/>
    <p:sldId id="1505" r:id="rId14"/>
    <p:sldId id="1503" r:id="rId15"/>
    <p:sldId id="1445" r:id="rId16"/>
    <p:sldId id="1504" r:id="rId17"/>
    <p:sldId id="1481" r:id="rId18"/>
    <p:sldId id="1486" r:id="rId19"/>
    <p:sldId id="1498" r:id="rId20"/>
    <p:sldId id="1482" r:id="rId21"/>
    <p:sldId id="1508" r:id="rId22"/>
    <p:sldId id="1484" r:id="rId23"/>
    <p:sldId id="1382" r:id="rId24"/>
    <p:sldId id="1510" r:id="rId25"/>
    <p:sldId id="1509" r:id="rId26"/>
  </p:sldIdLst>
  <p:sldSz cx="10058400" cy="7772400"/>
  <p:notesSz cx="9296400" cy="7010400"/>
  <p:defaultTextStyle>
    <a:defPPr>
      <a:defRPr lang="en-US"/>
    </a:defPPr>
    <a:lvl1pPr algn="l" rtl="0" fontAlgn="base">
      <a:spcBef>
        <a:spcPct val="0"/>
      </a:spcBef>
      <a:spcAft>
        <a:spcPct val="0"/>
      </a:spcAft>
      <a:defRPr sz="1200" kern="1200">
        <a:solidFill>
          <a:schemeClr val="tx1"/>
        </a:solidFill>
        <a:latin typeface="Frutiger LT 55 Roman" pitchFamily="2" charset="0"/>
        <a:ea typeface="+mn-ea"/>
        <a:cs typeface="+mn-cs"/>
      </a:defRPr>
    </a:lvl1pPr>
    <a:lvl2pPr marL="457200" algn="l" rtl="0" fontAlgn="base">
      <a:spcBef>
        <a:spcPct val="0"/>
      </a:spcBef>
      <a:spcAft>
        <a:spcPct val="0"/>
      </a:spcAft>
      <a:defRPr sz="1200" kern="1200">
        <a:solidFill>
          <a:schemeClr val="tx1"/>
        </a:solidFill>
        <a:latin typeface="Frutiger LT 55 Roman" pitchFamily="2" charset="0"/>
        <a:ea typeface="+mn-ea"/>
        <a:cs typeface="+mn-cs"/>
      </a:defRPr>
    </a:lvl2pPr>
    <a:lvl3pPr marL="914400" algn="l" rtl="0" fontAlgn="base">
      <a:spcBef>
        <a:spcPct val="0"/>
      </a:spcBef>
      <a:spcAft>
        <a:spcPct val="0"/>
      </a:spcAft>
      <a:defRPr sz="1200" kern="1200">
        <a:solidFill>
          <a:schemeClr val="tx1"/>
        </a:solidFill>
        <a:latin typeface="Frutiger LT 55 Roman" pitchFamily="2" charset="0"/>
        <a:ea typeface="+mn-ea"/>
        <a:cs typeface="+mn-cs"/>
      </a:defRPr>
    </a:lvl3pPr>
    <a:lvl4pPr marL="1371600" algn="l" rtl="0" fontAlgn="base">
      <a:spcBef>
        <a:spcPct val="0"/>
      </a:spcBef>
      <a:spcAft>
        <a:spcPct val="0"/>
      </a:spcAft>
      <a:defRPr sz="1200" kern="1200">
        <a:solidFill>
          <a:schemeClr val="tx1"/>
        </a:solidFill>
        <a:latin typeface="Frutiger LT 55 Roman" pitchFamily="2" charset="0"/>
        <a:ea typeface="+mn-ea"/>
        <a:cs typeface="+mn-cs"/>
      </a:defRPr>
    </a:lvl4pPr>
    <a:lvl5pPr marL="1828800" algn="l" rtl="0" fontAlgn="base">
      <a:spcBef>
        <a:spcPct val="0"/>
      </a:spcBef>
      <a:spcAft>
        <a:spcPct val="0"/>
      </a:spcAft>
      <a:defRPr sz="1200" kern="1200">
        <a:solidFill>
          <a:schemeClr val="tx1"/>
        </a:solidFill>
        <a:latin typeface="Frutiger LT 55 Roman" pitchFamily="2" charset="0"/>
        <a:ea typeface="+mn-ea"/>
        <a:cs typeface="+mn-cs"/>
      </a:defRPr>
    </a:lvl5pPr>
    <a:lvl6pPr marL="2286000" algn="l" defTabSz="914400" rtl="0" eaLnBrk="1" latinLnBrk="0" hangingPunct="1">
      <a:defRPr sz="1200" kern="1200">
        <a:solidFill>
          <a:schemeClr val="tx1"/>
        </a:solidFill>
        <a:latin typeface="Frutiger LT 55 Roman" pitchFamily="2" charset="0"/>
        <a:ea typeface="+mn-ea"/>
        <a:cs typeface="+mn-cs"/>
      </a:defRPr>
    </a:lvl6pPr>
    <a:lvl7pPr marL="2743200" algn="l" defTabSz="914400" rtl="0" eaLnBrk="1" latinLnBrk="0" hangingPunct="1">
      <a:defRPr sz="1200" kern="1200">
        <a:solidFill>
          <a:schemeClr val="tx1"/>
        </a:solidFill>
        <a:latin typeface="Frutiger LT 55 Roman" pitchFamily="2" charset="0"/>
        <a:ea typeface="+mn-ea"/>
        <a:cs typeface="+mn-cs"/>
      </a:defRPr>
    </a:lvl7pPr>
    <a:lvl8pPr marL="3200400" algn="l" defTabSz="914400" rtl="0" eaLnBrk="1" latinLnBrk="0" hangingPunct="1">
      <a:defRPr sz="1200" kern="1200">
        <a:solidFill>
          <a:schemeClr val="tx1"/>
        </a:solidFill>
        <a:latin typeface="Frutiger LT 55 Roman" pitchFamily="2" charset="0"/>
        <a:ea typeface="+mn-ea"/>
        <a:cs typeface="+mn-cs"/>
      </a:defRPr>
    </a:lvl8pPr>
    <a:lvl9pPr marL="3657600" algn="l" defTabSz="914400" rtl="0" eaLnBrk="1" latinLnBrk="0" hangingPunct="1">
      <a:defRPr sz="1200" kern="1200">
        <a:solidFill>
          <a:schemeClr val="tx1"/>
        </a:solidFill>
        <a:latin typeface="Frutiger LT 55 Roman"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301A"/>
    <a:srgbClr val="009900"/>
    <a:srgbClr val="006600"/>
    <a:srgbClr val="799ECB"/>
    <a:srgbClr val="A623FF"/>
    <a:srgbClr val="0000CC"/>
    <a:srgbClr val="DAB5FF"/>
    <a:srgbClr val="FFCCFF"/>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5" autoAdjust="0"/>
    <p:restoredTop sz="97333" autoAdjust="0"/>
  </p:normalViewPr>
  <p:slideViewPr>
    <p:cSldViewPr snapToGrid="0">
      <p:cViewPr varScale="1">
        <p:scale>
          <a:sx n="95" d="100"/>
          <a:sy n="95" d="100"/>
        </p:scale>
        <p:origin x="-120" y="-150"/>
      </p:cViewPr>
      <p:guideLst>
        <p:guide orient="horz" pos="2512"/>
        <p:guide orient="horz" pos="640"/>
        <p:guide orient="horz" pos="4799"/>
        <p:guide orient="horz" pos="769"/>
        <p:guide orient="horz" pos="2687"/>
        <p:guide orient="horz" pos="2567"/>
        <p:guide pos="687"/>
        <p:guide pos="3334"/>
        <p:guide pos="5975"/>
        <p:guide pos="5021"/>
        <p:guide pos="16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4" d="100"/>
          <a:sy n="104" d="100"/>
        </p:scale>
        <p:origin x="-606" y="-90"/>
      </p:cViewPr>
      <p:guideLst>
        <p:guide orient="horz" pos="2208"/>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717834535980323"/>
          <c:y val="0.14701634577678319"/>
          <c:w val="0.43698179554478789"/>
          <c:h val="0.67749327657221292"/>
        </c:manualLayout>
      </c:layout>
      <c:pieChart>
        <c:varyColors val="1"/>
        <c:ser>
          <c:idx val="0"/>
          <c:order val="0"/>
          <c:tx>
            <c:strRef>
              <c:f>Sheet1!$B$1</c:f>
              <c:strCache>
                <c:ptCount val="1"/>
                <c:pt idx="0">
                  <c:v>Legend 1</c:v>
                </c:pt>
              </c:strCache>
            </c:strRef>
          </c:tx>
          <c:spPr>
            <a:ln w="25478">
              <a:solidFill>
                <a:srgbClr val="EBF2F5"/>
              </a:solidFill>
              <a:prstDash val="solid"/>
            </a:ln>
          </c:spPr>
          <c:dPt>
            <c:idx val="0"/>
            <c:spPr>
              <a:solidFill>
                <a:schemeClr val="accent1"/>
              </a:solidFill>
              <a:ln w="12739">
                <a:solidFill>
                  <a:srgbClr val="FFFFFF"/>
                </a:solidFill>
                <a:prstDash val="solid"/>
              </a:ln>
            </c:spPr>
          </c:dPt>
          <c:dPt>
            <c:idx val="1"/>
            <c:spPr>
              <a:solidFill>
                <a:schemeClr val="accent2"/>
              </a:solidFill>
              <a:ln w="12739">
                <a:solidFill>
                  <a:srgbClr val="FFFFFF"/>
                </a:solidFill>
                <a:prstDash val="solid"/>
              </a:ln>
            </c:spPr>
          </c:dPt>
          <c:dPt>
            <c:idx val="2"/>
            <c:spPr>
              <a:solidFill>
                <a:schemeClr val="hlink"/>
              </a:solidFill>
              <a:ln w="12739">
                <a:solidFill>
                  <a:srgbClr val="FFFFFF"/>
                </a:solidFill>
                <a:prstDash val="solid"/>
              </a:ln>
            </c:spPr>
          </c:dPt>
          <c:dPt>
            <c:idx val="3"/>
            <c:spPr>
              <a:solidFill>
                <a:schemeClr val="folHlink"/>
              </a:solidFill>
              <a:ln w="25478">
                <a:solidFill>
                  <a:srgbClr val="EBF2F5"/>
                </a:solidFill>
                <a:prstDash val="solid"/>
              </a:ln>
            </c:spPr>
          </c:dPt>
          <c:dPt>
            <c:idx val="4"/>
            <c:spPr>
              <a:solidFill>
                <a:schemeClr val="bg2"/>
              </a:solidFill>
              <a:ln w="25478">
                <a:solidFill>
                  <a:srgbClr val="EBF2F5"/>
                </a:solidFill>
                <a:prstDash val="solid"/>
              </a:ln>
            </c:spPr>
          </c:dPt>
          <c:dPt>
            <c:idx val="5"/>
            <c:spPr>
              <a:solidFill>
                <a:schemeClr val="tx2"/>
              </a:solidFill>
              <a:ln w="25478">
                <a:solidFill>
                  <a:srgbClr val="EBF2F5"/>
                </a:solidFill>
                <a:prstDash val="solid"/>
              </a:ln>
            </c:spPr>
          </c:dPt>
          <c:dLbls>
            <c:numFmt formatCode="0%" sourceLinked="0"/>
            <c:spPr>
              <a:noFill/>
              <a:ln w="25478">
                <a:noFill/>
              </a:ln>
            </c:spPr>
            <c:txPr>
              <a:bodyPr/>
              <a:lstStyle/>
              <a:p>
                <a:pPr algn="l">
                  <a:defRPr sz="1003" b="0" i="0" u="none" strike="noStrike" baseline="0">
                    <a:solidFill>
                      <a:schemeClr val="tx1"/>
                    </a:solidFill>
                    <a:latin typeface="Frutiger LT 55 Roman"/>
                    <a:ea typeface="Frutiger LT 55 Roman"/>
                    <a:cs typeface="Frutiger LT 55 Roman"/>
                  </a:defRPr>
                </a:pPr>
                <a:endParaRPr lang="en-US"/>
              </a:p>
            </c:txPr>
            <c:dLblPos val="outEnd"/>
            <c:showPercent val="1"/>
          </c:dLbls>
          <c:cat>
            <c:strRef>
              <c:f>Sheet1!$A$2:$A$5</c:f>
              <c:strCache>
                <c:ptCount val="4"/>
                <c:pt idx="0">
                  <c:v>Public Equity</c:v>
                </c:pt>
                <c:pt idx="1">
                  <c:v>Private Equity</c:v>
                </c:pt>
                <c:pt idx="2">
                  <c:v>Fixed Income</c:v>
                </c:pt>
                <c:pt idx="3">
                  <c:v>Cash</c:v>
                </c:pt>
              </c:strCache>
            </c:strRef>
          </c:cat>
          <c:val>
            <c:numRef>
              <c:f>Sheet1!$B$2:$B$5</c:f>
              <c:numCache>
                <c:formatCode>0%</c:formatCode>
                <c:ptCount val="4"/>
                <c:pt idx="0">
                  <c:v>0.5</c:v>
                </c:pt>
                <c:pt idx="1">
                  <c:v>0.25</c:v>
                </c:pt>
                <c:pt idx="2">
                  <c:v>0.2</c:v>
                </c:pt>
                <c:pt idx="3">
                  <c:v>5.0000000000000017E-2</c:v>
                </c:pt>
              </c:numCache>
            </c:numRef>
          </c:val>
        </c:ser>
        <c:dLbls>
          <c:showVal val="1"/>
        </c:dLbls>
        <c:firstSliceAng val="0"/>
      </c:pieChart>
      <c:spPr>
        <a:noFill/>
        <a:ln w="25478">
          <a:noFill/>
        </a:ln>
      </c:spPr>
    </c:plotArea>
    <c:legend>
      <c:legendPos val="r"/>
      <c:layout>
        <c:manualLayout>
          <c:xMode val="edge"/>
          <c:yMode val="edge"/>
          <c:x val="0.68888552392489444"/>
          <c:y val="0.20437611894098073"/>
          <c:w val="0.2897469547075846"/>
          <c:h val="0.39247949930570253"/>
        </c:manualLayout>
      </c:layout>
    </c:legend>
    <c:plotVisOnly val="1"/>
    <c:dispBlanksAs val="zero"/>
  </c:chart>
  <c:spPr>
    <a:solidFill>
      <a:schemeClr val="accent5">
        <a:lumMod val="40000"/>
        <a:lumOff val="60000"/>
      </a:schemeClr>
    </a:solidFill>
    <a:ln>
      <a:solidFill>
        <a:schemeClr val="accent1">
          <a:lumMod val="75000"/>
        </a:schemeClr>
      </a:solidFill>
    </a:ln>
  </c:spPr>
  <c:txPr>
    <a:bodyPr/>
    <a:lstStyle/>
    <a:p>
      <a:pPr>
        <a:defRPr sz="1003" b="0" i="0" u="none" strike="noStrike" baseline="0">
          <a:solidFill>
            <a:schemeClr val="tx1"/>
          </a:solidFill>
          <a:latin typeface="Frutiger LT 55 Roman"/>
          <a:ea typeface="Frutiger LT 55 Roman"/>
          <a:cs typeface="Frutiger LT 55 Roman"/>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4167020699244408E-2"/>
          <c:y val="0.22064072105089336"/>
          <c:w val="0.88713318284424247"/>
          <c:h val="0.487544483985766"/>
        </c:manualLayout>
      </c:layout>
      <c:lineChart>
        <c:grouping val="stacked"/>
        <c:ser>
          <c:idx val="0"/>
          <c:order val="0"/>
          <c:tx>
            <c:strRef>
              <c:f>Sheet1!$B$1</c:f>
              <c:strCache>
                <c:ptCount val="1"/>
                <c:pt idx="0">
                  <c:v>Enterprise value</c:v>
                </c:pt>
              </c:strCache>
            </c:strRef>
          </c:tx>
          <c:spPr>
            <a:ln w="19050" cmpd="sng">
              <a:solidFill>
                <a:srgbClr val="5E82A3">
                  <a:lumMod val="75000"/>
                </a:srgbClr>
              </a:solidFill>
            </a:ln>
          </c:spPr>
          <c:marker>
            <c:symbol val="none"/>
          </c:marker>
          <c:dLbls>
            <c:dLbl>
              <c:idx val="2"/>
              <c:layout>
                <c:manualLayout>
                  <c:x val="1.1290560475135443E-3"/>
                  <c:y val="-6.6545200437668137E-3"/>
                </c:manualLayout>
              </c:layout>
              <c:dLblPos val="ctr"/>
              <c:showVal val="1"/>
            </c:dLbl>
            <c:numFmt formatCode="0.00" sourceLinked="0"/>
            <c:spPr>
              <a:noFill/>
              <a:ln w="25311">
                <a:noFill/>
              </a:ln>
            </c:spPr>
            <c:txPr>
              <a:bodyPr/>
              <a:lstStyle/>
              <a:p>
                <a:pPr>
                  <a:defRPr sz="795" b="0" i="0" u="none" strike="noStrike" baseline="0">
                    <a:solidFill>
                      <a:srgbClr val="E0E6F4"/>
                    </a:solidFill>
                    <a:latin typeface="Helvetica"/>
                    <a:ea typeface="Helvetica"/>
                    <a:cs typeface="Helvetica"/>
                  </a:defRPr>
                </a:pPr>
                <a:endParaRPr lang="en-US"/>
              </a:p>
            </c:txPr>
            <c:showVal val="1"/>
          </c:dLbls>
          <c:cat>
            <c:strRef>
              <c:f>Sheet1!$A$2:$A$13</c:f>
              <c:strCache>
                <c:ptCount val="11"/>
                <c:pt idx="0">
                  <c:v>Seed stage</c:v>
                </c:pt>
                <c:pt idx="2">
                  <c:v>Late stage</c:v>
                </c:pt>
                <c:pt idx="4">
                  <c:v>IPO</c:v>
                </c:pt>
                <c:pt idx="6">
                  <c:v>Rapid-growth period</c:v>
                </c:pt>
                <c:pt idx="10">
                  <c:v>Stable-growth period</c:v>
                </c:pt>
              </c:strCache>
            </c:strRef>
          </c:cat>
          <c:val>
            <c:numRef>
              <c:f>Sheet1!$B$2:$B$13</c:f>
              <c:numCache>
                <c:formatCode>General</c:formatCode>
                <c:ptCount val="12"/>
                <c:pt idx="0">
                  <c:v>0</c:v>
                </c:pt>
                <c:pt idx="1">
                  <c:v>0.2</c:v>
                </c:pt>
                <c:pt idx="2">
                  <c:v>0.35000000000000009</c:v>
                </c:pt>
                <c:pt idx="3">
                  <c:v>0.45</c:v>
                </c:pt>
                <c:pt idx="4">
                  <c:v>0.53</c:v>
                </c:pt>
                <c:pt idx="5">
                  <c:v>0.57500000000000018</c:v>
                </c:pt>
                <c:pt idx="6">
                  <c:v>0.61000000000000021</c:v>
                </c:pt>
                <c:pt idx="7">
                  <c:v>0.65000000000000024</c:v>
                </c:pt>
                <c:pt idx="8">
                  <c:v>0.66000000000000025</c:v>
                </c:pt>
                <c:pt idx="9">
                  <c:v>0.67000000000000026</c:v>
                </c:pt>
                <c:pt idx="10">
                  <c:v>0.68</c:v>
                </c:pt>
                <c:pt idx="11">
                  <c:v>0.69000000000000017</c:v>
                </c:pt>
              </c:numCache>
            </c:numRef>
          </c:val>
          <c:smooth val="1"/>
        </c:ser>
        <c:dLbls>
          <c:showVal val="1"/>
        </c:dLbls>
        <c:marker val="1"/>
        <c:axId val="107295872"/>
        <c:axId val="107297408"/>
      </c:lineChart>
      <c:catAx>
        <c:axId val="107295872"/>
        <c:scaling>
          <c:orientation val="minMax"/>
        </c:scaling>
        <c:axPos val="b"/>
        <c:numFmt formatCode="General" sourceLinked="1"/>
        <c:tickLblPos val="low"/>
        <c:spPr>
          <a:ln w="12655">
            <a:solidFill>
              <a:srgbClr val="94A0D2"/>
            </a:solidFill>
            <a:prstDash val="solid"/>
          </a:ln>
        </c:spPr>
        <c:txPr>
          <a:bodyPr rot="5400000" vert="horz"/>
          <a:lstStyle/>
          <a:p>
            <a:pPr>
              <a:defRPr sz="800" b="0" i="0" u="none" strike="noStrike" baseline="0">
                <a:solidFill>
                  <a:schemeClr val="tx1"/>
                </a:solidFill>
                <a:latin typeface="+mj-lt"/>
                <a:ea typeface="Helvetica"/>
                <a:cs typeface="Helvetica"/>
              </a:defRPr>
            </a:pPr>
            <a:endParaRPr lang="en-US"/>
          </a:p>
        </c:txPr>
        <c:crossAx val="107297408"/>
        <c:crosses val="autoZero"/>
        <c:auto val="1"/>
        <c:lblAlgn val="ctr"/>
        <c:lblOffset val="100"/>
        <c:tickLblSkip val="1"/>
        <c:tickMarkSkip val="1"/>
      </c:catAx>
      <c:valAx>
        <c:axId val="107297408"/>
        <c:scaling>
          <c:orientation val="minMax"/>
        </c:scaling>
        <c:axPos val="l"/>
        <c:title>
          <c:tx>
            <c:rich>
              <a:bodyPr rot="-5400000" vert="horz"/>
              <a:lstStyle/>
              <a:p>
                <a:pPr>
                  <a:defRPr sz="800">
                    <a:latin typeface="Frutiger LT 55 Roman (Headings)"/>
                  </a:defRPr>
                </a:pPr>
                <a:r>
                  <a:rPr lang="en-US" sz="800" dirty="0" smtClean="0">
                    <a:latin typeface="Frutiger LT 55 Roman (Headings)"/>
                  </a:rPr>
                  <a:t>Enterprise value</a:t>
                </a:r>
                <a:endParaRPr lang="en-US" sz="800" dirty="0">
                  <a:latin typeface="Frutiger LT 55 Roman (Headings)"/>
                </a:endParaRPr>
              </a:p>
            </c:rich>
          </c:tx>
          <c:layout>
            <c:manualLayout>
              <c:xMode val="edge"/>
              <c:yMode val="edge"/>
              <c:x val="8.9816738213368656E-3"/>
              <c:y val="0.27670856090444512"/>
            </c:manualLayout>
          </c:layout>
        </c:title>
        <c:numFmt formatCode="0.0" sourceLinked="0"/>
        <c:tickLblPos val="none"/>
        <c:spPr>
          <a:ln w="12655">
            <a:solidFill>
              <a:srgbClr val="94A0D2"/>
            </a:solidFill>
            <a:prstDash val="solid"/>
          </a:ln>
        </c:spPr>
        <c:txPr>
          <a:bodyPr rot="0" vert="horz"/>
          <a:lstStyle/>
          <a:p>
            <a:pPr>
              <a:defRPr sz="897" b="0" i="0" u="none" strike="noStrike" baseline="0">
                <a:solidFill>
                  <a:schemeClr val="tx1"/>
                </a:solidFill>
                <a:latin typeface="Helvetica"/>
                <a:ea typeface="Helvetica"/>
                <a:cs typeface="Helvetica"/>
              </a:defRPr>
            </a:pPr>
            <a:endParaRPr lang="en-US"/>
          </a:p>
        </c:txPr>
        <c:crossAx val="107295872"/>
        <c:crosses val="autoZero"/>
        <c:crossBetween val="between"/>
      </c:valAx>
      <c:spPr>
        <a:noFill/>
        <a:ln w="25398">
          <a:noFill/>
        </a:ln>
      </c:spPr>
    </c:plotArea>
    <c:plotVisOnly val="1"/>
    <c:dispBlanksAs val="zero"/>
  </c:chart>
  <c:spPr>
    <a:solidFill>
      <a:schemeClr val="accent5">
        <a:lumMod val="40000"/>
        <a:lumOff val="60000"/>
      </a:schemeClr>
    </a:solidFill>
    <a:ln>
      <a:solidFill>
        <a:schemeClr val="accent1">
          <a:lumMod val="75000"/>
        </a:schemeClr>
      </a:solidFill>
    </a:ln>
  </c:spPr>
  <c:txPr>
    <a:bodyPr/>
    <a:lstStyle/>
    <a:p>
      <a:pPr>
        <a:defRPr sz="997" b="0" i="0" u="none" strike="noStrike" baseline="0">
          <a:solidFill>
            <a:schemeClr val="tx1"/>
          </a:solidFill>
          <a:latin typeface="Helvetica"/>
          <a:ea typeface="Helvetica"/>
          <a:cs typeface="Helvetica"/>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2316384180791185E-2"/>
          <c:y val="1.6096579476861207E-2"/>
          <c:w val="0.85762711864406926"/>
          <c:h val="0.8792756539235439"/>
        </c:manualLayout>
      </c:layout>
      <c:lineChart>
        <c:grouping val="standard"/>
        <c:ser>
          <c:idx val="0"/>
          <c:order val="0"/>
          <c:tx>
            <c:strRef>
              <c:f>Sheet1!$B$1</c:f>
              <c:strCache>
                <c:ptCount val="1"/>
                <c:pt idx="0">
                  <c:v>Global water stock portfolio</c:v>
                </c:pt>
              </c:strCache>
            </c:strRef>
          </c:tx>
          <c:spPr>
            <a:ln w="25400">
              <a:solidFill>
                <a:srgbClr val="FF0000"/>
              </a:solidFill>
              <a:prstDash val="solid"/>
            </a:ln>
          </c:spPr>
          <c:marker>
            <c:symbol val="none"/>
          </c:marker>
          <c:dLbls>
            <c:dLbl>
              <c:idx val="818"/>
              <c:layout/>
              <c:dLblPos val="r"/>
              <c:showVal val="1"/>
            </c:dLbl>
            <c:delete val="1"/>
            <c:numFmt formatCode="&quot;$&quot;#,##0" sourceLinked="0"/>
            <c:dLblPos val="r"/>
          </c:dLbls>
          <c:cat>
            <c:numRef>
              <c:f>Sheet1!$A$2:$A$822</c:f>
              <c:numCache>
                <c:formatCode>m/d/yyyy</c:formatCode>
                <c:ptCount val="821"/>
                <c:pt idx="0">
                  <c:v>39447</c:v>
                </c:pt>
                <c:pt idx="1">
                  <c:v>39449</c:v>
                </c:pt>
                <c:pt idx="2">
                  <c:v>39450</c:v>
                </c:pt>
                <c:pt idx="3">
                  <c:v>39451</c:v>
                </c:pt>
                <c:pt idx="4">
                  <c:v>39454</c:v>
                </c:pt>
                <c:pt idx="5">
                  <c:v>39455</c:v>
                </c:pt>
                <c:pt idx="6">
                  <c:v>39456</c:v>
                </c:pt>
                <c:pt idx="7">
                  <c:v>39457</c:v>
                </c:pt>
                <c:pt idx="8">
                  <c:v>39458</c:v>
                </c:pt>
                <c:pt idx="9">
                  <c:v>39461</c:v>
                </c:pt>
                <c:pt idx="10">
                  <c:v>39462</c:v>
                </c:pt>
                <c:pt idx="11">
                  <c:v>39463</c:v>
                </c:pt>
                <c:pt idx="12">
                  <c:v>39464</c:v>
                </c:pt>
                <c:pt idx="13">
                  <c:v>39465</c:v>
                </c:pt>
                <c:pt idx="14">
                  <c:v>39469</c:v>
                </c:pt>
                <c:pt idx="15">
                  <c:v>39470</c:v>
                </c:pt>
                <c:pt idx="16">
                  <c:v>39471</c:v>
                </c:pt>
                <c:pt idx="17">
                  <c:v>39472</c:v>
                </c:pt>
                <c:pt idx="18">
                  <c:v>39475</c:v>
                </c:pt>
                <c:pt idx="19">
                  <c:v>39476</c:v>
                </c:pt>
                <c:pt idx="20">
                  <c:v>39477</c:v>
                </c:pt>
                <c:pt idx="21">
                  <c:v>39478</c:v>
                </c:pt>
                <c:pt idx="22">
                  <c:v>39479</c:v>
                </c:pt>
                <c:pt idx="23">
                  <c:v>39482</c:v>
                </c:pt>
                <c:pt idx="24">
                  <c:v>39483</c:v>
                </c:pt>
                <c:pt idx="25">
                  <c:v>39484</c:v>
                </c:pt>
                <c:pt idx="26">
                  <c:v>39485</c:v>
                </c:pt>
                <c:pt idx="27">
                  <c:v>39486</c:v>
                </c:pt>
                <c:pt idx="28">
                  <c:v>39489</c:v>
                </c:pt>
                <c:pt idx="29">
                  <c:v>39490</c:v>
                </c:pt>
                <c:pt idx="30">
                  <c:v>39491</c:v>
                </c:pt>
                <c:pt idx="31">
                  <c:v>39492</c:v>
                </c:pt>
                <c:pt idx="32">
                  <c:v>39493</c:v>
                </c:pt>
                <c:pt idx="33">
                  <c:v>39497</c:v>
                </c:pt>
                <c:pt idx="34">
                  <c:v>39498</c:v>
                </c:pt>
                <c:pt idx="35">
                  <c:v>39499</c:v>
                </c:pt>
                <c:pt idx="36">
                  <c:v>39500</c:v>
                </c:pt>
                <c:pt idx="37">
                  <c:v>39503</c:v>
                </c:pt>
                <c:pt idx="38">
                  <c:v>39504</c:v>
                </c:pt>
                <c:pt idx="39">
                  <c:v>39505</c:v>
                </c:pt>
                <c:pt idx="40">
                  <c:v>39506</c:v>
                </c:pt>
                <c:pt idx="41">
                  <c:v>39507</c:v>
                </c:pt>
                <c:pt idx="42">
                  <c:v>39510</c:v>
                </c:pt>
                <c:pt idx="43">
                  <c:v>39511</c:v>
                </c:pt>
                <c:pt idx="44">
                  <c:v>39512</c:v>
                </c:pt>
                <c:pt idx="45">
                  <c:v>39513</c:v>
                </c:pt>
                <c:pt idx="46">
                  <c:v>39514</c:v>
                </c:pt>
                <c:pt idx="47">
                  <c:v>39517</c:v>
                </c:pt>
                <c:pt idx="48">
                  <c:v>39518</c:v>
                </c:pt>
                <c:pt idx="49">
                  <c:v>39519</c:v>
                </c:pt>
                <c:pt idx="50">
                  <c:v>39520</c:v>
                </c:pt>
                <c:pt idx="51">
                  <c:v>39521</c:v>
                </c:pt>
                <c:pt idx="52">
                  <c:v>39524</c:v>
                </c:pt>
                <c:pt idx="53">
                  <c:v>39525</c:v>
                </c:pt>
                <c:pt idx="54">
                  <c:v>39526</c:v>
                </c:pt>
                <c:pt idx="55">
                  <c:v>39527</c:v>
                </c:pt>
                <c:pt idx="56">
                  <c:v>39531</c:v>
                </c:pt>
                <c:pt idx="57">
                  <c:v>39532</c:v>
                </c:pt>
                <c:pt idx="58">
                  <c:v>39533</c:v>
                </c:pt>
                <c:pt idx="59">
                  <c:v>39534</c:v>
                </c:pt>
                <c:pt idx="60">
                  <c:v>39535</c:v>
                </c:pt>
                <c:pt idx="61">
                  <c:v>39538</c:v>
                </c:pt>
                <c:pt idx="62">
                  <c:v>39539</c:v>
                </c:pt>
                <c:pt idx="63">
                  <c:v>39540</c:v>
                </c:pt>
                <c:pt idx="64">
                  <c:v>39541</c:v>
                </c:pt>
                <c:pt idx="65">
                  <c:v>39542</c:v>
                </c:pt>
                <c:pt idx="66">
                  <c:v>39545</c:v>
                </c:pt>
                <c:pt idx="67">
                  <c:v>39546</c:v>
                </c:pt>
                <c:pt idx="68">
                  <c:v>39547</c:v>
                </c:pt>
                <c:pt idx="69">
                  <c:v>39548</c:v>
                </c:pt>
                <c:pt idx="70">
                  <c:v>39549</c:v>
                </c:pt>
                <c:pt idx="71">
                  <c:v>39552</c:v>
                </c:pt>
                <c:pt idx="72">
                  <c:v>39553</c:v>
                </c:pt>
                <c:pt idx="73">
                  <c:v>39554</c:v>
                </c:pt>
                <c:pt idx="74">
                  <c:v>39555</c:v>
                </c:pt>
                <c:pt idx="75">
                  <c:v>39556</c:v>
                </c:pt>
                <c:pt idx="76">
                  <c:v>39559</c:v>
                </c:pt>
                <c:pt idx="77">
                  <c:v>39560</c:v>
                </c:pt>
                <c:pt idx="78">
                  <c:v>39561</c:v>
                </c:pt>
                <c:pt idx="79">
                  <c:v>39562</c:v>
                </c:pt>
                <c:pt idx="80">
                  <c:v>39563</c:v>
                </c:pt>
                <c:pt idx="81">
                  <c:v>39566</c:v>
                </c:pt>
                <c:pt idx="82">
                  <c:v>39567</c:v>
                </c:pt>
                <c:pt idx="83">
                  <c:v>39568</c:v>
                </c:pt>
                <c:pt idx="84">
                  <c:v>39569</c:v>
                </c:pt>
                <c:pt idx="85">
                  <c:v>39570</c:v>
                </c:pt>
                <c:pt idx="86">
                  <c:v>39573</c:v>
                </c:pt>
                <c:pt idx="87">
                  <c:v>39574</c:v>
                </c:pt>
                <c:pt idx="88">
                  <c:v>39575</c:v>
                </c:pt>
                <c:pt idx="89">
                  <c:v>39576</c:v>
                </c:pt>
                <c:pt idx="90">
                  <c:v>39577</c:v>
                </c:pt>
                <c:pt idx="91">
                  <c:v>39580</c:v>
                </c:pt>
                <c:pt idx="92">
                  <c:v>39581</c:v>
                </c:pt>
                <c:pt idx="93">
                  <c:v>39582</c:v>
                </c:pt>
                <c:pt idx="94">
                  <c:v>39583</c:v>
                </c:pt>
                <c:pt idx="95">
                  <c:v>39584</c:v>
                </c:pt>
                <c:pt idx="96">
                  <c:v>39587</c:v>
                </c:pt>
                <c:pt idx="97">
                  <c:v>39588</c:v>
                </c:pt>
                <c:pt idx="98">
                  <c:v>39589</c:v>
                </c:pt>
                <c:pt idx="99">
                  <c:v>39590</c:v>
                </c:pt>
                <c:pt idx="100">
                  <c:v>39591</c:v>
                </c:pt>
                <c:pt idx="101">
                  <c:v>39595</c:v>
                </c:pt>
                <c:pt idx="102">
                  <c:v>39596</c:v>
                </c:pt>
                <c:pt idx="103">
                  <c:v>39597</c:v>
                </c:pt>
                <c:pt idx="104">
                  <c:v>39598</c:v>
                </c:pt>
                <c:pt idx="105">
                  <c:v>39601</c:v>
                </c:pt>
                <c:pt idx="106">
                  <c:v>39602</c:v>
                </c:pt>
                <c:pt idx="107">
                  <c:v>39603</c:v>
                </c:pt>
                <c:pt idx="108">
                  <c:v>39604</c:v>
                </c:pt>
                <c:pt idx="109">
                  <c:v>39605</c:v>
                </c:pt>
                <c:pt idx="110">
                  <c:v>39608</c:v>
                </c:pt>
                <c:pt idx="111">
                  <c:v>39609</c:v>
                </c:pt>
                <c:pt idx="112">
                  <c:v>39610</c:v>
                </c:pt>
                <c:pt idx="113">
                  <c:v>39611</c:v>
                </c:pt>
                <c:pt idx="114">
                  <c:v>39612</c:v>
                </c:pt>
                <c:pt idx="115">
                  <c:v>39615</c:v>
                </c:pt>
                <c:pt idx="116">
                  <c:v>39616</c:v>
                </c:pt>
                <c:pt idx="117">
                  <c:v>39617</c:v>
                </c:pt>
                <c:pt idx="118">
                  <c:v>39618</c:v>
                </c:pt>
                <c:pt idx="119">
                  <c:v>39619</c:v>
                </c:pt>
                <c:pt idx="120">
                  <c:v>39622</c:v>
                </c:pt>
                <c:pt idx="121">
                  <c:v>39623</c:v>
                </c:pt>
                <c:pt idx="122">
                  <c:v>39624</c:v>
                </c:pt>
                <c:pt idx="123">
                  <c:v>39625</c:v>
                </c:pt>
                <c:pt idx="124">
                  <c:v>39626</c:v>
                </c:pt>
                <c:pt idx="125">
                  <c:v>39629</c:v>
                </c:pt>
                <c:pt idx="126">
                  <c:v>39630</c:v>
                </c:pt>
                <c:pt idx="127">
                  <c:v>39631</c:v>
                </c:pt>
                <c:pt idx="128">
                  <c:v>39632</c:v>
                </c:pt>
                <c:pt idx="129">
                  <c:v>39636</c:v>
                </c:pt>
                <c:pt idx="130">
                  <c:v>39637</c:v>
                </c:pt>
                <c:pt idx="131">
                  <c:v>39638</c:v>
                </c:pt>
                <c:pt idx="132">
                  <c:v>39639</c:v>
                </c:pt>
                <c:pt idx="133">
                  <c:v>39640</c:v>
                </c:pt>
                <c:pt idx="134">
                  <c:v>39643</c:v>
                </c:pt>
                <c:pt idx="135">
                  <c:v>39644</c:v>
                </c:pt>
                <c:pt idx="136">
                  <c:v>39645</c:v>
                </c:pt>
                <c:pt idx="137">
                  <c:v>39646</c:v>
                </c:pt>
                <c:pt idx="138">
                  <c:v>39647</c:v>
                </c:pt>
                <c:pt idx="139">
                  <c:v>39650</c:v>
                </c:pt>
                <c:pt idx="140">
                  <c:v>39651</c:v>
                </c:pt>
                <c:pt idx="141">
                  <c:v>39652</c:v>
                </c:pt>
                <c:pt idx="142">
                  <c:v>39653</c:v>
                </c:pt>
                <c:pt idx="143">
                  <c:v>39654</c:v>
                </c:pt>
                <c:pt idx="144">
                  <c:v>39657</c:v>
                </c:pt>
                <c:pt idx="145">
                  <c:v>39658</c:v>
                </c:pt>
                <c:pt idx="146">
                  <c:v>39659</c:v>
                </c:pt>
                <c:pt idx="147">
                  <c:v>39660</c:v>
                </c:pt>
                <c:pt idx="148">
                  <c:v>39661</c:v>
                </c:pt>
                <c:pt idx="149">
                  <c:v>39664</c:v>
                </c:pt>
                <c:pt idx="150">
                  <c:v>39665</c:v>
                </c:pt>
                <c:pt idx="151">
                  <c:v>39666</c:v>
                </c:pt>
                <c:pt idx="152">
                  <c:v>39667</c:v>
                </c:pt>
                <c:pt idx="153">
                  <c:v>39668</c:v>
                </c:pt>
                <c:pt idx="154">
                  <c:v>39671</c:v>
                </c:pt>
                <c:pt idx="155">
                  <c:v>39672</c:v>
                </c:pt>
                <c:pt idx="156">
                  <c:v>39673</c:v>
                </c:pt>
                <c:pt idx="157">
                  <c:v>39674</c:v>
                </c:pt>
                <c:pt idx="158">
                  <c:v>39675</c:v>
                </c:pt>
                <c:pt idx="159">
                  <c:v>39678</c:v>
                </c:pt>
                <c:pt idx="160">
                  <c:v>39679</c:v>
                </c:pt>
                <c:pt idx="161">
                  <c:v>39680</c:v>
                </c:pt>
                <c:pt idx="162">
                  <c:v>39681</c:v>
                </c:pt>
                <c:pt idx="163">
                  <c:v>39682</c:v>
                </c:pt>
                <c:pt idx="164">
                  <c:v>39685</c:v>
                </c:pt>
                <c:pt idx="165">
                  <c:v>39686</c:v>
                </c:pt>
                <c:pt idx="166">
                  <c:v>39687</c:v>
                </c:pt>
                <c:pt idx="167">
                  <c:v>39688</c:v>
                </c:pt>
                <c:pt idx="168">
                  <c:v>39689</c:v>
                </c:pt>
                <c:pt idx="169">
                  <c:v>39693</c:v>
                </c:pt>
                <c:pt idx="170">
                  <c:v>39694</c:v>
                </c:pt>
                <c:pt idx="171">
                  <c:v>39695</c:v>
                </c:pt>
                <c:pt idx="172">
                  <c:v>39696</c:v>
                </c:pt>
                <c:pt idx="173">
                  <c:v>39699</c:v>
                </c:pt>
                <c:pt idx="174">
                  <c:v>39700</c:v>
                </c:pt>
                <c:pt idx="175">
                  <c:v>39701</c:v>
                </c:pt>
                <c:pt idx="176">
                  <c:v>39702</c:v>
                </c:pt>
                <c:pt idx="177">
                  <c:v>39703</c:v>
                </c:pt>
                <c:pt idx="178">
                  <c:v>39706</c:v>
                </c:pt>
                <c:pt idx="179">
                  <c:v>39707</c:v>
                </c:pt>
                <c:pt idx="180">
                  <c:v>39708</c:v>
                </c:pt>
                <c:pt idx="181">
                  <c:v>39709</c:v>
                </c:pt>
                <c:pt idx="182">
                  <c:v>39710</c:v>
                </c:pt>
                <c:pt idx="183">
                  <c:v>39713</c:v>
                </c:pt>
                <c:pt idx="184">
                  <c:v>39714</c:v>
                </c:pt>
                <c:pt idx="185">
                  <c:v>39715</c:v>
                </c:pt>
                <c:pt idx="186">
                  <c:v>39716</c:v>
                </c:pt>
                <c:pt idx="187">
                  <c:v>39717</c:v>
                </c:pt>
                <c:pt idx="188">
                  <c:v>39720</c:v>
                </c:pt>
                <c:pt idx="189">
                  <c:v>39721</c:v>
                </c:pt>
                <c:pt idx="190">
                  <c:v>39722</c:v>
                </c:pt>
                <c:pt idx="191">
                  <c:v>39723</c:v>
                </c:pt>
                <c:pt idx="192">
                  <c:v>39724</c:v>
                </c:pt>
                <c:pt idx="193">
                  <c:v>39727</c:v>
                </c:pt>
                <c:pt idx="194">
                  <c:v>39728</c:v>
                </c:pt>
                <c:pt idx="195">
                  <c:v>39729</c:v>
                </c:pt>
                <c:pt idx="196">
                  <c:v>39730</c:v>
                </c:pt>
                <c:pt idx="197">
                  <c:v>39731</c:v>
                </c:pt>
                <c:pt idx="198">
                  <c:v>39734</c:v>
                </c:pt>
                <c:pt idx="199">
                  <c:v>39735</c:v>
                </c:pt>
                <c:pt idx="200">
                  <c:v>39736</c:v>
                </c:pt>
                <c:pt idx="201">
                  <c:v>39737</c:v>
                </c:pt>
                <c:pt idx="202">
                  <c:v>39738</c:v>
                </c:pt>
                <c:pt idx="203">
                  <c:v>39741</c:v>
                </c:pt>
                <c:pt idx="204">
                  <c:v>39742</c:v>
                </c:pt>
                <c:pt idx="205">
                  <c:v>39743</c:v>
                </c:pt>
                <c:pt idx="206">
                  <c:v>39744</c:v>
                </c:pt>
                <c:pt idx="207">
                  <c:v>39745</c:v>
                </c:pt>
                <c:pt idx="208">
                  <c:v>39748</c:v>
                </c:pt>
                <c:pt idx="209">
                  <c:v>39749</c:v>
                </c:pt>
                <c:pt idx="210">
                  <c:v>39750</c:v>
                </c:pt>
                <c:pt idx="211">
                  <c:v>39751</c:v>
                </c:pt>
                <c:pt idx="212">
                  <c:v>39752</c:v>
                </c:pt>
                <c:pt idx="213">
                  <c:v>39755</c:v>
                </c:pt>
                <c:pt idx="214">
                  <c:v>39756</c:v>
                </c:pt>
                <c:pt idx="215">
                  <c:v>39757</c:v>
                </c:pt>
                <c:pt idx="216">
                  <c:v>39758</c:v>
                </c:pt>
                <c:pt idx="217">
                  <c:v>39759</c:v>
                </c:pt>
                <c:pt idx="218">
                  <c:v>39762</c:v>
                </c:pt>
                <c:pt idx="219">
                  <c:v>39763</c:v>
                </c:pt>
                <c:pt idx="220">
                  <c:v>39764</c:v>
                </c:pt>
                <c:pt idx="221">
                  <c:v>39765</c:v>
                </c:pt>
                <c:pt idx="222">
                  <c:v>39766</c:v>
                </c:pt>
                <c:pt idx="223">
                  <c:v>39769</c:v>
                </c:pt>
                <c:pt idx="224">
                  <c:v>39770</c:v>
                </c:pt>
                <c:pt idx="225">
                  <c:v>39771</c:v>
                </c:pt>
                <c:pt idx="226">
                  <c:v>39772</c:v>
                </c:pt>
                <c:pt idx="227">
                  <c:v>39773</c:v>
                </c:pt>
                <c:pt idx="228">
                  <c:v>39776</c:v>
                </c:pt>
                <c:pt idx="229">
                  <c:v>39777</c:v>
                </c:pt>
                <c:pt idx="230">
                  <c:v>39778</c:v>
                </c:pt>
                <c:pt idx="231">
                  <c:v>39780</c:v>
                </c:pt>
                <c:pt idx="232">
                  <c:v>39783</c:v>
                </c:pt>
                <c:pt idx="233">
                  <c:v>39784</c:v>
                </c:pt>
                <c:pt idx="234">
                  <c:v>39785</c:v>
                </c:pt>
                <c:pt idx="235">
                  <c:v>39786</c:v>
                </c:pt>
                <c:pt idx="236">
                  <c:v>39787</c:v>
                </c:pt>
                <c:pt idx="237">
                  <c:v>39790</c:v>
                </c:pt>
                <c:pt idx="238">
                  <c:v>39791</c:v>
                </c:pt>
                <c:pt idx="239">
                  <c:v>39792</c:v>
                </c:pt>
                <c:pt idx="240">
                  <c:v>39793</c:v>
                </c:pt>
                <c:pt idx="241">
                  <c:v>39794</c:v>
                </c:pt>
                <c:pt idx="242">
                  <c:v>39797</c:v>
                </c:pt>
                <c:pt idx="243">
                  <c:v>39798</c:v>
                </c:pt>
                <c:pt idx="244">
                  <c:v>39799</c:v>
                </c:pt>
                <c:pt idx="245">
                  <c:v>39800</c:v>
                </c:pt>
                <c:pt idx="246">
                  <c:v>39801</c:v>
                </c:pt>
                <c:pt idx="247">
                  <c:v>39804</c:v>
                </c:pt>
                <c:pt idx="248">
                  <c:v>39805</c:v>
                </c:pt>
                <c:pt idx="249">
                  <c:v>39806</c:v>
                </c:pt>
                <c:pt idx="250">
                  <c:v>39808</c:v>
                </c:pt>
                <c:pt idx="251">
                  <c:v>39811</c:v>
                </c:pt>
                <c:pt idx="252">
                  <c:v>39812</c:v>
                </c:pt>
                <c:pt idx="253">
                  <c:v>39813</c:v>
                </c:pt>
                <c:pt idx="254">
                  <c:v>39815</c:v>
                </c:pt>
                <c:pt idx="255">
                  <c:v>39818</c:v>
                </c:pt>
                <c:pt idx="256">
                  <c:v>39819</c:v>
                </c:pt>
                <c:pt idx="257">
                  <c:v>39820</c:v>
                </c:pt>
                <c:pt idx="258">
                  <c:v>39821</c:v>
                </c:pt>
                <c:pt idx="259">
                  <c:v>39822</c:v>
                </c:pt>
                <c:pt idx="260">
                  <c:v>39825</c:v>
                </c:pt>
                <c:pt idx="261">
                  <c:v>39826</c:v>
                </c:pt>
                <c:pt idx="262">
                  <c:v>39827</c:v>
                </c:pt>
                <c:pt idx="263">
                  <c:v>39828</c:v>
                </c:pt>
                <c:pt idx="264">
                  <c:v>39829</c:v>
                </c:pt>
                <c:pt idx="265">
                  <c:v>39833</c:v>
                </c:pt>
                <c:pt idx="266">
                  <c:v>39834</c:v>
                </c:pt>
                <c:pt idx="267">
                  <c:v>39835</c:v>
                </c:pt>
                <c:pt idx="268">
                  <c:v>39836</c:v>
                </c:pt>
                <c:pt idx="269">
                  <c:v>39839</c:v>
                </c:pt>
                <c:pt idx="270">
                  <c:v>39840</c:v>
                </c:pt>
                <c:pt idx="271">
                  <c:v>39841</c:v>
                </c:pt>
                <c:pt idx="272">
                  <c:v>39842</c:v>
                </c:pt>
                <c:pt idx="273">
                  <c:v>39843</c:v>
                </c:pt>
                <c:pt idx="274">
                  <c:v>39846</c:v>
                </c:pt>
                <c:pt idx="275">
                  <c:v>39847</c:v>
                </c:pt>
                <c:pt idx="276">
                  <c:v>39848</c:v>
                </c:pt>
                <c:pt idx="277">
                  <c:v>39849</c:v>
                </c:pt>
                <c:pt idx="278">
                  <c:v>39850</c:v>
                </c:pt>
                <c:pt idx="279">
                  <c:v>39853</c:v>
                </c:pt>
                <c:pt idx="280">
                  <c:v>39854</c:v>
                </c:pt>
                <c:pt idx="281">
                  <c:v>39855</c:v>
                </c:pt>
                <c:pt idx="282">
                  <c:v>39856</c:v>
                </c:pt>
                <c:pt idx="283">
                  <c:v>39857</c:v>
                </c:pt>
                <c:pt idx="284">
                  <c:v>39861</c:v>
                </c:pt>
                <c:pt idx="285">
                  <c:v>39862</c:v>
                </c:pt>
                <c:pt idx="286">
                  <c:v>39863</c:v>
                </c:pt>
                <c:pt idx="287">
                  <c:v>39864</c:v>
                </c:pt>
                <c:pt idx="288">
                  <c:v>39867</c:v>
                </c:pt>
                <c:pt idx="289">
                  <c:v>39868</c:v>
                </c:pt>
                <c:pt idx="290">
                  <c:v>39869</c:v>
                </c:pt>
                <c:pt idx="291">
                  <c:v>39870</c:v>
                </c:pt>
                <c:pt idx="292">
                  <c:v>39871</c:v>
                </c:pt>
                <c:pt idx="293">
                  <c:v>39874</c:v>
                </c:pt>
                <c:pt idx="294">
                  <c:v>39875</c:v>
                </c:pt>
                <c:pt idx="295">
                  <c:v>39876</c:v>
                </c:pt>
                <c:pt idx="296">
                  <c:v>39877</c:v>
                </c:pt>
                <c:pt idx="297">
                  <c:v>39878</c:v>
                </c:pt>
                <c:pt idx="298">
                  <c:v>39881</c:v>
                </c:pt>
                <c:pt idx="299">
                  <c:v>39882</c:v>
                </c:pt>
                <c:pt idx="300">
                  <c:v>39883</c:v>
                </c:pt>
                <c:pt idx="301">
                  <c:v>39884</c:v>
                </c:pt>
                <c:pt idx="302">
                  <c:v>39885</c:v>
                </c:pt>
                <c:pt idx="303">
                  <c:v>39888</c:v>
                </c:pt>
                <c:pt idx="304">
                  <c:v>39889</c:v>
                </c:pt>
                <c:pt idx="305">
                  <c:v>39890</c:v>
                </c:pt>
                <c:pt idx="306">
                  <c:v>39891</c:v>
                </c:pt>
                <c:pt idx="307">
                  <c:v>39892</c:v>
                </c:pt>
                <c:pt idx="308">
                  <c:v>39895</c:v>
                </c:pt>
                <c:pt idx="309">
                  <c:v>39896</c:v>
                </c:pt>
                <c:pt idx="310">
                  <c:v>39897</c:v>
                </c:pt>
                <c:pt idx="311">
                  <c:v>39898</c:v>
                </c:pt>
                <c:pt idx="312">
                  <c:v>39899</c:v>
                </c:pt>
                <c:pt idx="313">
                  <c:v>39902</c:v>
                </c:pt>
                <c:pt idx="314">
                  <c:v>39903</c:v>
                </c:pt>
                <c:pt idx="315">
                  <c:v>39904</c:v>
                </c:pt>
                <c:pt idx="316">
                  <c:v>39905</c:v>
                </c:pt>
                <c:pt idx="317">
                  <c:v>39906</c:v>
                </c:pt>
                <c:pt idx="318">
                  <c:v>39909</c:v>
                </c:pt>
                <c:pt idx="319">
                  <c:v>39910</c:v>
                </c:pt>
                <c:pt idx="320">
                  <c:v>39911</c:v>
                </c:pt>
                <c:pt idx="321">
                  <c:v>39912</c:v>
                </c:pt>
                <c:pt idx="322">
                  <c:v>39916</c:v>
                </c:pt>
                <c:pt idx="323">
                  <c:v>39917</c:v>
                </c:pt>
                <c:pt idx="324">
                  <c:v>39918</c:v>
                </c:pt>
                <c:pt idx="325">
                  <c:v>39919</c:v>
                </c:pt>
                <c:pt idx="326">
                  <c:v>39920</c:v>
                </c:pt>
                <c:pt idx="327">
                  <c:v>39923</c:v>
                </c:pt>
                <c:pt idx="328">
                  <c:v>39924</c:v>
                </c:pt>
                <c:pt idx="329">
                  <c:v>39925</c:v>
                </c:pt>
                <c:pt idx="330">
                  <c:v>39926</c:v>
                </c:pt>
                <c:pt idx="331">
                  <c:v>39927</c:v>
                </c:pt>
                <c:pt idx="332">
                  <c:v>39930</c:v>
                </c:pt>
                <c:pt idx="333">
                  <c:v>39931</c:v>
                </c:pt>
                <c:pt idx="334">
                  <c:v>39932</c:v>
                </c:pt>
                <c:pt idx="335">
                  <c:v>39933</c:v>
                </c:pt>
                <c:pt idx="336">
                  <c:v>39934</c:v>
                </c:pt>
                <c:pt idx="337">
                  <c:v>39937</c:v>
                </c:pt>
                <c:pt idx="338">
                  <c:v>39938</c:v>
                </c:pt>
                <c:pt idx="339">
                  <c:v>39939</c:v>
                </c:pt>
                <c:pt idx="340">
                  <c:v>39940</c:v>
                </c:pt>
                <c:pt idx="341">
                  <c:v>39941</c:v>
                </c:pt>
                <c:pt idx="342">
                  <c:v>39944</c:v>
                </c:pt>
                <c:pt idx="343">
                  <c:v>39945</c:v>
                </c:pt>
                <c:pt idx="344">
                  <c:v>39946</c:v>
                </c:pt>
                <c:pt idx="345">
                  <c:v>39947</c:v>
                </c:pt>
                <c:pt idx="346">
                  <c:v>39948</c:v>
                </c:pt>
                <c:pt idx="347">
                  <c:v>39951</c:v>
                </c:pt>
                <c:pt idx="348">
                  <c:v>39952</c:v>
                </c:pt>
                <c:pt idx="349">
                  <c:v>39953</c:v>
                </c:pt>
                <c:pt idx="350">
                  <c:v>39954</c:v>
                </c:pt>
                <c:pt idx="351">
                  <c:v>39955</c:v>
                </c:pt>
                <c:pt idx="352">
                  <c:v>39959</c:v>
                </c:pt>
                <c:pt idx="353">
                  <c:v>39960</c:v>
                </c:pt>
                <c:pt idx="354">
                  <c:v>39961</c:v>
                </c:pt>
                <c:pt idx="355">
                  <c:v>39962</c:v>
                </c:pt>
                <c:pt idx="356">
                  <c:v>39965</c:v>
                </c:pt>
                <c:pt idx="357">
                  <c:v>39966</c:v>
                </c:pt>
                <c:pt idx="358">
                  <c:v>39967</c:v>
                </c:pt>
                <c:pt idx="359">
                  <c:v>39968</c:v>
                </c:pt>
                <c:pt idx="360">
                  <c:v>39969</c:v>
                </c:pt>
                <c:pt idx="361">
                  <c:v>39972</c:v>
                </c:pt>
                <c:pt idx="362">
                  <c:v>39973</c:v>
                </c:pt>
                <c:pt idx="363">
                  <c:v>39974</c:v>
                </c:pt>
                <c:pt idx="364">
                  <c:v>39975</c:v>
                </c:pt>
                <c:pt idx="365">
                  <c:v>39976</c:v>
                </c:pt>
                <c:pt idx="366">
                  <c:v>39979</c:v>
                </c:pt>
                <c:pt idx="367">
                  <c:v>39980</c:v>
                </c:pt>
                <c:pt idx="368">
                  <c:v>39981</c:v>
                </c:pt>
                <c:pt idx="369">
                  <c:v>39982</c:v>
                </c:pt>
                <c:pt idx="370">
                  <c:v>39983</c:v>
                </c:pt>
                <c:pt idx="371">
                  <c:v>39986</c:v>
                </c:pt>
                <c:pt idx="372">
                  <c:v>39987</c:v>
                </c:pt>
                <c:pt idx="373">
                  <c:v>39988</c:v>
                </c:pt>
                <c:pt idx="374">
                  <c:v>39989</c:v>
                </c:pt>
                <c:pt idx="375">
                  <c:v>39990</c:v>
                </c:pt>
                <c:pt idx="376">
                  <c:v>39993</c:v>
                </c:pt>
                <c:pt idx="377">
                  <c:v>39994</c:v>
                </c:pt>
                <c:pt idx="378">
                  <c:v>39995</c:v>
                </c:pt>
                <c:pt idx="379">
                  <c:v>39996</c:v>
                </c:pt>
                <c:pt idx="380">
                  <c:v>40000</c:v>
                </c:pt>
                <c:pt idx="381">
                  <c:v>40001</c:v>
                </c:pt>
                <c:pt idx="382">
                  <c:v>40002</c:v>
                </c:pt>
                <c:pt idx="383">
                  <c:v>40003</c:v>
                </c:pt>
                <c:pt idx="384">
                  <c:v>40004</c:v>
                </c:pt>
                <c:pt idx="385">
                  <c:v>40007</c:v>
                </c:pt>
                <c:pt idx="386">
                  <c:v>40008</c:v>
                </c:pt>
                <c:pt idx="387">
                  <c:v>40009</c:v>
                </c:pt>
                <c:pt idx="388">
                  <c:v>40010</c:v>
                </c:pt>
                <c:pt idx="389">
                  <c:v>40011</c:v>
                </c:pt>
                <c:pt idx="390">
                  <c:v>40014</c:v>
                </c:pt>
                <c:pt idx="391">
                  <c:v>40015</c:v>
                </c:pt>
                <c:pt idx="392">
                  <c:v>40016</c:v>
                </c:pt>
                <c:pt idx="393">
                  <c:v>40017</c:v>
                </c:pt>
                <c:pt idx="394">
                  <c:v>40018</c:v>
                </c:pt>
                <c:pt idx="395">
                  <c:v>40021</c:v>
                </c:pt>
                <c:pt idx="396">
                  <c:v>40022</c:v>
                </c:pt>
                <c:pt idx="397">
                  <c:v>40023</c:v>
                </c:pt>
                <c:pt idx="398">
                  <c:v>40024</c:v>
                </c:pt>
                <c:pt idx="399">
                  <c:v>40025</c:v>
                </c:pt>
                <c:pt idx="400">
                  <c:v>40028</c:v>
                </c:pt>
                <c:pt idx="401">
                  <c:v>40029</c:v>
                </c:pt>
                <c:pt idx="402">
                  <c:v>40030</c:v>
                </c:pt>
                <c:pt idx="403">
                  <c:v>40031</c:v>
                </c:pt>
                <c:pt idx="404">
                  <c:v>40032</c:v>
                </c:pt>
                <c:pt idx="405">
                  <c:v>40035</c:v>
                </c:pt>
                <c:pt idx="406">
                  <c:v>40036</c:v>
                </c:pt>
                <c:pt idx="407">
                  <c:v>40037</c:v>
                </c:pt>
                <c:pt idx="408">
                  <c:v>40038</c:v>
                </c:pt>
                <c:pt idx="409">
                  <c:v>40039</c:v>
                </c:pt>
                <c:pt idx="410">
                  <c:v>40042</c:v>
                </c:pt>
                <c:pt idx="411">
                  <c:v>40043</c:v>
                </c:pt>
                <c:pt idx="412">
                  <c:v>40044</c:v>
                </c:pt>
                <c:pt idx="413">
                  <c:v>40045</c:v>
                </c:pt>
                <c:pt idx="414">
                  <c:v>40046</c:v>
                </c:pt>
                <c:pt idx="415">
                  <c:v>40049</c:v>
                </c:pt>
                <c:pt idx="416">
                  <c:v>40050</c:v>
                </c:pt>
                <c:pt idx="417">
                  <c:v>40051</c:v>
                </c:pt>
                <c:pt idx="418">
                  <c:v>40052</c:v>
                </c:pt>
                <c:pt idx="419">
                  <c:v>40053</c:v>
                </c:pt>
                <c:pt idx="420">
                  <c:v>40056</c:v>
                </c:pt>
                <c:pt idx="421">
                  <c:v>40057</c:v>
                </c:pt>
                <c:pt idx="422">
                  <c:v>40058</c:v>
                </c:pt>
                <c:pt idx="423">
                  <c:v>40059</c:v>
                </c:pt>
                <c:pt idx="424">
                  <c:v>40060</c:v>
                </c:pt>
                <c:pt idx="425">
                  <c:v>40064</c:v>
                </c:pt>
                <c:pt idx="426">
                  <c:v>40065</c:v>
                </c:pt>
                <c:pt idx="427">
                  <c:v>40066</c:v>
                </c:pt>
                <c:pt idx="428">
                  <c:v>40067</c:v>
                </c:pt>
                <c:pt idx="429">
                  <c:v>40070</c:v>
                </c:pt>
                <c:pt idx="430">
                  <c:v>40071</c:v>
                </c:pt>
                <c:pt idx="431">
                  <c:v>40072</c:v>
                </c:pt>
                <c:pt idx="432">
                  <c:v>40073</c:v>
                </c:pt>
                <c:pt idx="433">
                  <c:v>40074</c:v>
                </c:pt>
                <c:pt idx="434">
                  <c:v>40077</c:v>
                </c:pt>
                <c:pt idx="435">
                  <c:v>40078</c:v>
                </c:pt>
                <c:pt idx="436">
                  <c:v>40079</c:v>
                </c:pt>
                <c:pt idx="437">
                  <c:v>40080</c:v>
                </c:pt>
                <c:pt idx="438">
                  <c:v>40081</c:v>
                </c:pt>
                <c:pt idx="439">
                  <c:v>40084</c:v>
                </c:pt>
                <c:pt idx="440">
                  <c:v>40085</c:v>
                </c:pt>
                <c:pt idx="441">
                  <c:v>40086</c:v>
                </c:pt>
                <c:pt idx="442">
                  <c:v>40087</c:v>
                </c:pt>
                <c:pt idx="443">
                  <c:v>40088</c:v>
                </c:pt>
                <c:pt idx="444">
                  <c:v>40091</c:v>
                </c:pt>
                <c:pt idx="445">
                  <c:v>40092</c:v>
                </c:pt>
                <c:pt idx="446">
                  <c:v>40093</c:v>
                </c:pt>
                <c:pt idx="447">
                  <c:v>40094</c:v>
                </c:pt>
                <c:pt idx="448">
                  <c:v>40095</c:v>
                </c:pt>
                <c:pt idx="449">
                  <c:v>40098</c:v>
                </c:pt>
                <c:pt idx="450">
                  <c:v>40099</c:v>
                </c:pt>
                <c:pt idx="451">
                  <c:v>40100</c:v>
                </c:pt>
                <c:pt idx="452">
                  <c:v>40101</c:v>
                </c:pt>
                <c:pt idx="453">
                  <c:v>40102</c:v>
                </c:pt>
                <c:pt idx="454">
                  <c:v>40105</c:v>
                </c:pt>
                <c:pt idx="455">
                  <c:v>40106</c:v>
                </c:pt>
                <c:pt idx="456">
                  <c:v>40107</c:v>
                </c:pt>
                <c:pt idx="457">
                  <c:v>40108</c:v>
                </c:pt>
                <c:pt idx="458">
                  <c:v>40109</c:v>
                </c:pt>
                <c:pt idx="459">
                  <c:v>40112</c:v>
                </c:pt>
                <c:pt idx="460">
                  <c:v>40113</c:v>
                </c:pt>
                <c:pt idx="461">
                  <c:v>40114</c:v>
                </c:pt>
                <c:pt idx="462">
                  <c:v>40115</c:v>
                </c:pt>
                <c:pt idx="463">
                  <c:v>40116</c:v>
                </c:pt>
                <c:pt idx="464">
                  <c:v>40119</c:v>
                </c:pt>
                <c:pt idx="465">
                  <c:v>40120</c:v>
                </c:pt>
                <c:pt idx="466">
                  <c:v>40121</c:v>
                </c:pt>
                <c:pt idx="467">
                  <c:v>40122</c:v>
                </c:pt>
                <c:pt idx="468">
                  <c:v>40123</c:v>
                </c:pt>
                <c:pt idx="469">
                  <c:v>40126</c:v>
                </c:pt>
                <c:pt idx="470">
                  <c:v>40127</c:v>
                </c:pt>
                <c:pt idx="471">
                  <c:v>40128</c:v>
                </c:pt>
                <c:pt idx="472">
                  <c:v>40129</c:v>
                </c:pt>
                <c:pt idx="473">
                  <c:v>40130</c:v>
                </c:pt>
                <c:pt idx="474">
                  <c:v>40133</c:v>
                </c:pt>
                <c:pt idx="475">
                  <c:v>40134</c:v>
                </c:pt>
                <c:pt idx="476">
                  <c:v>40135</c:v>
                </c:pt>
                <c:pt idx="477">
                  <c:v>40136</c:v>
                </c:pt>
                <c:pt idx="478">
                  <c:v>40137</c:v>
                </c:pt>
                <c:pt idx="479">
                  <c:v>40140</c:v>
                </c:pt>
                <c:pt idx="480">
                  <c:v>40141</c:v>
                </c:pt>
                <c:pt idx="481">
                  <c:v>40142</c:v>
                </c:pt>
                <c:pt idx="482">
                  <c:v>40144</c:v>
                </c:pt>
                <c:pt idx="483">
                  <c:v>40147</c:v>
                </c:pt>
                <c:pt idx="484">
                  <c:v>40148</c:v>
                </c:pt>
                <c:pt idx="485">
                  <c:v>40149</c:v>
                </c:pt>
                <c:pt idx="486">
                  <c:v>40150</c:v>
                </c:pt>
                <c:pt idx="487">
                  <c:v>40151</c:v>
                </c:pt>
                <c:pt idx="488">
                  <c:v>40154</c:v>
                </c:pt>
                <c:pt idx="489">
                  <c:v>40155</c:v>
                </c:pt>
                <c:pt idx="490">
                  <c:v>40156</c:v>
                </c:pt>
                <c:pt idx="491">
                  <c:v>40157</c:v>
                </c:pt>
                <c:pt idx="492">
                  <c:v>40158</c:v>
                </c:pt>
                <c:pt idx="493">
                  <c:v>40161</c:v>
                </c:pt>
                <c:pt idx="494">
                  <c:v>40162</c:v>
                </c:pt>
                <c:pt idx="495">
                  <c:v>40163</c:v>
                </c:pt>
                <c:pt idx="496">
                  <c:v>40164</c:v>
                </c:pt>
                <c:pt idx="497">
                  <c:v>40165</c:v>
                </c:pt>
                <c:pt idx="498">
                  <c:v>40168</c:v>
                </c:pt>
                <c:pt idx="499">
                  <c:v>40169</c:v>
                </c:pt>
                <c:pt idx="500">
                  <c:v>40170</c:v>
                </c:pt>
                <c:pt idx="501">
                  <c:v>40171</c:v>
                </c:pt>
                <c:pt idx="502">
                  <c:v>40175</c:v>
                </c:pt>
                <c:pt idx="503">
                  <c:v>40176</c:v>
                </c:pt>
                <c:pt idx="504">
                  <c:v>40177</c:v>
                </c:pt>
                <c:pt idx="505">
                  <c:v>40178</c:v>
                </c:pt>
                <c:pt idx="506">
                  <c:v>40182</c:v>
                </c:pt>
                <c:pt idx="507">
                  <c:v>40183</c:v>
                </c:pt>
                <c:pt idx="508">
                  <c:v>40184</c:v>
                </c:pt>
                <c:pt idx="509">
                  <c:v>40185</c:v>
                </c:pt>
                <c:pt idx="510">
                  <c:v>40186</c:v>
                </c:pt>
                <c:pt idx="511">
                  <c:v>40189</c:v>
                </c:pt>
                <c:pt idx="512">
                  <c:v>40190</c:v>
                </c:pt>
                <c:pt idx="513">
                  <c:v>40191</c:v>
                </c:pt>
                <c:pt idx="514">
                  <c:v>40192</c:v>
                </c:pt>
                <c:pt idx="515">
                  <c:v>40193</c:v>
                </c:pt>
                <c:pt idx="516">
                  <c:v>40197</c:v>
                </c:pt>
                <c:pt idx="517">
                  <c:v>40198</c:v>
                </c:pt>
                <c:pt idx="518">
                  <c:v>40199</c:v>
                </c:pt>
                <c:pt idx="519">
                  <c:v>40200</c:v>
                </c:pt>
                <c:pt idx="520">
                  <c:v>40203</c:v>
                </c:pt>
                <c:pt idx="521">
                  <c:v>40204</c:v>
                </c:pt>
                <c:pt idx="522">
                  <c:v>40205</c:v>
                </c:pt>
                <c:pt idx="523">
                  <c:v>40206</c:v>
                </c:pt>
                <c:pt idx="524">
                  <c:v>40207</c:v>
                </c:pt>
                <c:pt idx="525">
                  <c:v>40210</c:v>
                </c:pt>
                <c:pt idx="526">
                  <c:v>40211</c:v>
                </c:pt>
                <c:pt idx="527">
                  <c:v>40212</c:v>
                </c:pt>
                <c:pt idx="528">
                  <c:v>40213</c:v>
                </c:pt>
                <c:pt idx="529">
                  <c:v>40214</c:v>
                </c:pt>
                <c:pt idx="530">
                  <c:v>40217</c:v>
                </c:pt>
                <c:pt idx="531">
                  <c:v>40218</c:v>
                </c:pt>
                <c:pt idx="532">
                  <c:v>40219</c:v>
                </c:pt>
                <c:pt idx="533">
                  <c:v>40220</c:v>
                </c:pt>
                <c:pt idx="534">
                  <c:v>40221</c:v>
                </c:pt>
                <c:pt idx="535">
                  <c:v>40225</c:v>
                </c:pt>
                <c:pt idx="536">
                  <c:v>40226</c:v>
                </c:pt>
                <c:pt idx="537">
                  <c:v>40227</c:v>
                </c:pt>
                <c:pt idx="538">
                  <c:v>40228</c:v>
                </c:pt>
                <c:pt idx="539">
                  <c:v>40231</c:v>
                </c:pt>
                <c:pt idx="540">
                  <c:v>40232</c:v>
                </c:pt>
                <c:pt idx="541">
                  <c:v>40233</c:v>
                </c:pt>
                <c:pt idx="542">
                  <c:v>40234</c:v>
                </c:pt>
                <c:pt idx="543">
                  <c:v>40235</c:v>
                </c:pt>
                <c:pt idx="544">
                  <c:v>40238</c:v>
                </c:pt>
                <c:pt idx="545">
                  <c:v>40239</c:v>
                </c:pt>
                <c:pt idx="546">
                  <c:v>40240</c:v>
                </c:pt>
                <c:pt idx="547">
                  <c:v>40241</c:v>
                </c:pt>
                <c:pt idx="548">
                  <c:v>40242</c:v>
                </c:pt>
                <c:pt idx="549">
                  <c:v>40245</c:v>
                </c:pt>
                <c:pt idx="550">
                  <c:v>40246</c:v>
                </c:pt>
                <c:pt idx="551">
                  <c:v>40247</c:v>
                </c:pt>
                <c:pt idx="552">
                  <c:v>40248</c:v>
                </c:pt>
                <c:pt idx="553">
                  <c:v>40249</c:v>
                </c:pt>
                <c:pt idx="554">
                  <c:v>40252</c:v>
                </c:pt>
                <c:pt idx="555">
                  <c:v>40253</c:v>
                </c:pt>
                <c:pt idx="556">
                  <c:v>40254</c:v>
                </c:pt>
                <c:pt idx="557">
                  <c:v>40255</c:v>
                </c:pt>
                <c:pt idx="558">
                  <c:v>40256</c:v>
                </c:pt>
                <c:pt idx="559">
                  <c:v>40259</c:v>
                </c:pt>
                <c:pt idx="560">
                  <c:v>40260</c:v>
                </c:pt>
                <c:pt idx="561">
                  <c:v>40261</c:v>
                </c:pt>
                <c:pt idx="562">
                  <c:v>40262</c:v>
                </c:pt>
                <c:pt idx="563">
                  <c:v>40263</c:v>
                </c:pt>
                <c:pt idx="564">
                  <c:v>40266</c:v>
                </c:pt>
                <c:pt idx="565">
                  <c:v>40267</c:v>
                </c:pt>
                <c:pt idx="566">
                  <c:v>40268</c:v>
                </c:pt>
                <c:pt idx="567">
                  <c:v>40269</c:v>
                </c:pt>
                <c:pt idx="568">
                  <c:v>40273</c:v>
                </c:pt>
                <c:pt idx="569">
                  <c:v>40274</c:v>
                </c:pt>
                <c:pt idx="570">
                  <c:v>40275</c:v>
                </c:pt>
                <c:pt idx="571">
                  <c:v>40276</c:v>
                </c:pt>
                <c:pt idx="572">
                  <c:v>40277</c:v>
                </c:pt>
                <c:pt idx="573">
                  <c:v>40280</c:v>
                </c:pt>
                <c:pt idx="574">
                  <c:v>40281</c:v>
                </c:pt>
                <c:pt idx="575">
                  <c:v>40282</c:v>
                </c:pt>
                <c:pt idx="576">
                  <c:v>40283</c:v>
                </c:pt>
                <c:pt idx="577">
                  <c:v>40284</c:v>
                </c:pt>
                <c:pt idx="578">
                  <c:v>40287</c:v>
                </c:pt>
                <c:pt idx="579">
                  <c:v>40288</c:v>
                </c:pt>
                <c:pt idx="580">
                  <c:v>40289</c:v>
                </c:pt>
                <c:pt idx="581">
                  <c:v>40290</c:v>
                </c:pt>
                <c:pt idx="582">
                  <c:v>40291</c:v>
                </c:pt>
                <c:pt idx="583">
                  <c:v>40294</c:v>
                </c:pt>
                <c:pt idx="584">
                  <c:v>40295</c:v>
                </c:pt>
                <c:pt idx="585">
                  <c:v>40296</c:v>
                </c:pt>
                <c:pt idx="586">
                  <c:v>40297</c:v>
                </c:pt>
                <c:pt idx="587">
                  <c:v>40298</c:v>
                </c:pt>
                <c:pt idx="588">
                  <c:v>40301</c:v>
                </c:pt>
                <c:pt idx="589">
                  <c:v>40302</c:v>
                </c:pt>
                <c:pt idx="590">
                  <c:v>40303</c:v>
                </c:pt>
                <c:pt idx="591">
                  <c:v>40304</c:v>
                </c:pt>
                <c:pt idx="592">
                  <c:v>40305</c:v>
                </c:pt>
                <c:pt idx="593">
                  <c:v>40308</c:v>
                </c:pt>
                <c:pt idx="594">
                  <c:v>40309</c:v>
                </c:pt>
                <c:pt idx="595">
                  <c:v>40310</c:v>
                </c:pt>
                <c:pt idx="596">
                  <c:v>40311</c:v>
                </c:pt>
                <c:pt idx="597">
                  <c:v>40312</c:v>
                </c:pt>
                <c:pt idx="598">
                  <c:v>40315</c:v>
                </c:pt>
                <c:pt idx="599">
                  <c:v>40316</c:v>
                </c:pt>
                <c:pt idx="600">
                  <c:v>40317</c:v>
                </c:pt>
                <c:pt idx="601">
                  <c:v>40318</c:v>
                </c:pt>
                <c:pt idx="602">
                  <c:v>40319</c:v>
                </c:pt>
                <c:pt idx="603">
                  <c:v>40322</c:v>
                </c:pt>
                <c:pt idx="604">
                  <c:v>40323</c:v>
                </c:pt>
                <c:pt idx="605">
                  <c:v>40324</c:v>
                </c:pt>
                <c:pt idx="606">
                  <c:v>40325</c:v>
                </c:pt>
                <c:pt idx="607">
                  <c:v>40326</c:v>
                </c:pt>
                <c:pt idx="608">
                  <c:v>40330</c:v>
                </c:pt>
                <c:pt idx="609">
                  <c:v>40331</c:v>
                </c:pt>
                <c:pt idx="610">
                  <c:v>40332</c:v>
                </c:pt>
                <c:pt idx="611">
                  <c:v>40333</c:v>
                </c:pt>
                <c:pt idx="612">
                  <c:v>40336</c:v>
                </c:pt>
                <c:pt idx="613">
                  <c:v>40337</c:v>
                </c:pt>
                <c:pt idx="614">
                  <c:v>40338</c:v>
                </c:pt>
                <c:pt idx="615">
                  <c:v>40339</c:v>
                </c:pt>
                <c:pt idx="616">
                  <c:v>40340</c:v>
                </c:pt>
                <c:pt idx="617">
                  <c:v>40343</c:v>
                </c:pt>
                <c:pt idx="618">
                  <c:v>40344</c:v>
                </c:pt>
                <c:pt idx="619">
                  <c:v>40345</c:v>
                </c:pt>
                <c:pt idx="620">
                  <c:v>40346</c:v>
                </c:pt>
                <c:pt idx="621">
                  <c:v>40347</c:v>
                </c:pt>
                <c:pt idx="622">
                  <c:v>40350</c:v>
                </c:pt>
                <c:pt idx="623">
                  <c:v>40351</c:v>
                </c:pt>
                <c:pt idx="624">
                  <c:v>40352</c:v>
                </c:pt>
                <c:pt idx="625">
                  <c:v>40353</c:v>
                </c:pt>
                <c:pt idx="626">
                  <c:v>40354</c:v>
                </c:pt>
                <c:pt idx="627">
                  <c:v>40357</c:v>
                </c:pt>
                <c:pt idx="628">
                  <c:v>40358</c:v>
                </c:pt>
                <c:pt idx="629">
                  <c:v>40359</c:v>
                </c:pt>
                <c:pt idx="630">
                  <c:v>40360</c:v>
                </c:pt>
                <c:pt idx="631">
                  <c:v>40361</c:v>
                </c:pt>
                <c:pt idx="632">
                  <c:v>40365</c:v>
                </c:pt>
                <c:pt idx="633">
                  <c:v>40366</c:v>
                </c:pt>
                <c:pt idx="634">
                  <c:v>40367</c:v>
                </c:pt>
                <c:pt idx="635">
                  <c:v>40368</c:v>
                </c:pt>
                <c:pt idx="636">
                  <c:v>40371</c:v>
                </c:pt>
                <c:pt idx="637">
                  <c:v>40372</c:v>
                </c:pt>
                <c:pt idx="638">
                  <c:v>40373</c:v>
                </c:pt>
                <c:pt idx="639">
                  <c:v>40374</c:v>
                </c:pt>
                <c:pt idx="640">
                  <c:v>40375</c:v>
                </c:pt>
                <c:pt idx="641">
                  <c:v>40378</c:v>
                </c:pt>
                <c:pt idx="642">
                  <c:v>40379</c:v>
                </c:pt>
                <c:pt idx="643">
                  <c:v>40380</c:v>
                </c:pt>
                <c:pt idx="644">
                  <c:v>40381</c:v>
                </c:pt>
                <c:pt idx="645">
                  <c:v>40382</c:v>
                </c:pt>
                <c:pt idx="646">
                  <c:v>40385</c:v>
                </c:pt>
                <c:pt idx="647">
                  <c:v>40386</c:v>
                </c:pt>
                <c:pt idx="648">
                  <c:v>40387</c:v>
                </c:pt>
                <c:pt idx="649">
                  <c:v>40388</c:v>
                </c:pt>
                <c:pt idx="650">
                  <c:v>40389</c:v>
                </c:pt>
                <c:pt idx="651">
                  <c:v>40392</c:v>
                </c:pt>
                <c:pt idx="652">
                  <c:v>40393</c:v>
                </c:pt>
                <c:pt idx="653">
                  <c:v>40394</c:v>
                </c:pt>
                <c:pt idx="654">
                  <c:v>40395</c:v>
                </c:pt>
                <c:pt idx="655">
                  <c:v>40396</c:v>
                </c:pt>
                <c:pt idx="656">
                  <c:v>40399</c:v>
                </c:pt>
                <c:pt idx="657">
                  <c:v>40400</c:v>
                </c:pt>
                <c:pt idx="658">
                  <c:v>40401</c:v>
                </c:pt>
                <c:pt idx="659">
                  <c:v>40402</c:v>
                </c:pt>
                <c:pt idx="660">
                  <c:v>40403</c:v>
                </c:pt>
                <c:pt idx="661">
                  <c:v>40406</c:v>
                </c:pt>
                <c:pt idx="662">
                  <c:v>40407</c:v>
                </c:pt>
                <c:pt idx="663">
                  <c:v>40408</c:v>
                </c:pt>
                <c:pt idx="664">
                  <c:v>40409</c:v>
                </c:pt>
                <c:pt idx="665">
                  <c:v>40410</c:v>
                </c:pt>
                <c:pt idx="666">
                  <c:v>40413</c:v>
                </c:pt>
                <c:pt idx="667">
                  <c:v>40414</c:v>
                </c:pt>
                <c:pt idx="668">
                  <c:v>40415</c:v>
                </c:pt>
                <c:pt idx="669">
                  <c:v>40416</c:v>
                </c:pt>
                <c:pt idx="670">
                  <c:v>40417</c:v>
                </c:pt>
                <c:pt idx="671">
                  <c:v>40420</c:v>
                </c:pt>
                <c:pt idx="672">
                  <c:v>40421</c:v>
                </c:pt>
                <c:pt idx="673">
                  <c:v>40422</c:v>
                </c:pt>
                <c:pt idx="674">
                  <c:v>40423</c:v>
                </c:pt>
                <c:pt idx="675">
                  <c:v>40424</c:v>
                </c:pt>
                <c:pt idx="676">
                  <c:v>40428</c:v>
                </c:pt>
                <c:pt idx="677">
                  <c:v>40429</c:v>
                </c:pt>
                <c:pt idx="678">
                  <c:v>40430</c:v>
                </c:pt>
                <c:pt idx="679">
                  <c:v>40431</c:v>
                </c:pt>
                <c:pt idx="680">
                  <c:v>40434</c:v>
                </c:pt>
                <c:pt idx="681">
                  <c:v>40435</c:v>
                </c:pt>
                <c:pt idx="682">
                  <c:v>40436</c:v>
                </c:pt>
                <c:pt idx="683">
                  <c:v>40437</c:v>
                </c:pt>
                <c:pt idx="684">
                  <c:v>40438</c:v>
                </c:pt>
                <c:pt idx="685">
                  <c:v>40441</c:v>
                </c:pt>
                <c:pt idx="686">
                  <c:v>40442</c:v>
                </c:pt>
                <c:pt idx="687">
                  <c:v>40443</c:v>
                </c:pt>
                <c:pt idx="688">
                  <c:v>40444</c:v>
                </c:pt>
                <c:pt idx="689">
                  <c:v>40445</c:v>
                </c:pt>
                <c:pt idx="690">
                  <c:v>40448</c:v>
                </c:pt>
                <c:pt idx="691">
                  <c:v>40449</c:v>
                </c:pt>
                <c:pt idx="692">
                  <c:v>40450</c:v>
                </c:pt>
                <c:pt idx="693">
                  <c:v>40451</c:v>
                </c:pt>
                <c:pt idx="694">
                  <c:v>40452</c:v>
                </c:pt>
                <c:pt idx="695">
                  <c:v>40455</c:v>
                </c:pt>
                <c:pt idx="696">
                  <c:v>40456</c:v>
                </c:pt>
                <c:pt idx="697">
                  <c:v>40457</c:v>
                </c:pt>
                <c:pt idx="698">
                  <c:v>40458</c:v>
                </c:pt>
                <c:pt idx="699">
                  <c:v>40459</c:v>
                </c:pt>
                <c:pt idx="700">
                  <c:v>40462</c:v>
                </c:pt>
                <c:pt idx="701">
                  <c:v>40463</c:v>
                </c:pt>
                <c:pt idx="702">
                  <c:v>40464</c:v>
                </c:pt>
                <c:pt idx="703">
                  <c:v>40465</c:v>
                </c:pt>
                <c:pt idx="704">
                  <c:v>40466</c:v>
                </c:pt>
                <c:pt idx="705">
                  <c:v>40469</c:v>
                </c:pt>
                <c:pt idx="706">
                  <c:v>40470</c:v>
                </c:pt>
                <c:pt idx="707">
                  <c:v>40471</c:v>
                </c:pt>
                <c:pt idx="708">
                  <c:v>40472</c:v>
                </c:pt>
                <c:pt idx="709">
                  <c:v>40473</c:v>
                </c:pt>
                <c:pt idx="710">
                  <c:v>40476</c:v>
                </c:pt>
                <c:pt idx="711">
                  <c:v>40477</c:v>
                </c:pt>
                <c:pt idx="712">
                  <c:v>40478</c:v>
                </c:pt>
                <c:pt idx="713">
                  <c:v>40479</c:v>
                </c:pt>
                <c:pt idx="714">
                  <c:v>40480</c:v>
                </c:pt>
                <c:pt idx="715">
                  <c:v>40483</c:v>
                </c:pt>
                <c:pt idx="716">
                  <c:v>40484</c:v>
                </c:pt>
                <c:pt idx="717">
                  <c:v>40485</c:v>
                </c:pt>
                <c:pt idx="718">
                  <c:v>40486</c:v>
                </c:pt>
                <c:pt idx="719">
                  <c:v>40487</c:v>
                </c:pt>
                <c:pt idx="720">
                  <c:v>40490</c:v>
                </c:pt>
                <c:pt idx="721">
                  <c:v>40491</c:v>
                </c:pt>
                <c:pt idx="722">
                  <c:v>40492</c:v>
                </c:pt>
                <c:pt idx="723">
                  <c:v>40493</c:v>
                </c:pt>
                <c:pt idx="724">
                  <c:v>40494</c:v>
                </c:pt>
                <c:pt idx="725">
                  <c:v>40497</c:v>
                </c:pt>
                <c:pt idx="726">
                  <c:v>40498</c:v>
                </c:pt>
                <c:pt idx="727">
                  <c:v>40499</c:v>
                </c:pt>
                <c:pt idx="728">
                  <c:v>40500</c:v>
                </c:pt>
                <c:pt idx="729">
                  <c:v>40501</c:v>
                </c:pt>
                <c:pt idx="730">
                  <c:v>40504</c:v>
                </c:pt>
                <c:pt idx="731">
                  <c:v>40505</c:v>
                </c:pt>
                <c:pt idx="732">
                  <c:v>40506</c:v>
                </c:pt>
                <c:pt idx="733">
                  <c:v>40508</c:v>
                </c:pt>
                <c:pt idx="734">
                  <c:v>40511</c:v>
                </c:pt>
                <c:pt idx="735">
                  <c:v>40512</c:v>
                </c:pt>
                <c:pt idx="736">
                  <c:v>40513</c:v>
                </c:pt>
                <c:pt idx="737">
                  <c:v>40514</c:v>
                </c:pt>
                <c:pt idx="738">
                  <c:v>40515</c:v>
                </c:pt>
                <c:pt idx="739">
                  <c:v>40518</c:v>
                </c:pt>
                <c:pt idx="740">
                  <c:v>40519</c:v>
                </c:pt>
                <c:pt idx="741">
                  <c:v>40520</c:v>
                </c:pt>
                <c:pt idx="742">
                  <c:v>40521</c:v>
                </c:pt>
                <c:pt idx="743">
                  <c:v>40522</c:v>
                </c:pt>
                <c:pt idx="744">
                  <c:v>40525</c:v>
                </c:pt>
                <c:pt idx="745">
                  <c:v>40526</c:v>
                </c:pt>
                <c:pt idx="746">
                  <c:v>40527</c:v>
                </c:pt>
                <c:pt idx="747">
                  <c:v>40528</c:v>
                </c:pt>
                <c:pt idx="748">
                  <c:v>40529</c:v>
                </c:pt>
                <c:pt idx="749">
                  <c:v>40532</c:v>
                </c:pt>
                <c:pt idx="750">
                  <c:v>40533</c:v>
                </c:pt>
                <c:pt idx="751">
                  <c:v>40534</c:v>
                </c:pt>
                <c:pt idx="752">
                  <c:v>40535</c:v>
                </c:pt>
                <c:pt idx="753">
                  <c:v>40539</c:v>
                </c:pt>
                <c:pt idx="754">
                  <c:v>40540</c:v>
                </c:pt>
                <c:pt idx="755">
                  <c:v>40541</c:v>
                </c:pt>
                <c:pt idx="756">
                  <c:v>40542</c:v>
                </c:pt>
                <c:pt idx="757">
                  <c:v>40543</c:v>
                </c:pt>
                <c:pt idx="758">
                  <c:v>40546</c:v>
                </c:pt>
                <c:pt idx="759">
                  <c:v>40547</c:v>
                </c:pt>
                <c:pt idx="760">
                  <c:v>40548</c:v>
                </c:pt>
                <c:pt idx="761">
                  <c:v>40549</c:v>
                </c:pt>
                <c:pt idx="762">
                  <c:v>40550</c:v>
                </c:pt>
                <c:pt idx="763">
                  <c:v>40553</c:v>
                </c:pt>
                <c:pt idx="764">
                  <c:v>40554</c:v>
                </c:pt>
                <c:pt idx="765">
                  <c:v>40555</c:v>
                </c:pt>
                <c:pt idx="766">
                  <c:v>40556</c:v>
                </c:pt>
                <c:pt idx="767">
                  <c:v>40557</c:v>
                </c:pt>
                <c:pt idx="768">
                  <c:v>40561</c:v>
                </c:pt>
                <c:pt idx="769">
                  <c:v>40562</c:v>
                </c:pt>
                <c:pt idx="770">
                  <c:v>40563</c:v>
                </c:pt>
                <c:pt idx="771">
                  <c:v>40564</c:v>
                </c:pt>
                <c:pt idx="772">
                  <c:v>40567</c:v>
                </c:pt>
                <c:pt idx="773">
                  <c:v>40568</c:v>
                </c:pt>
                <c:pt idx="774">
                  <c:v>40569</c:v>
                </c:pt>
                <c:pt idx="775">
                  <c:v>40570</c:v>
                </c:pt>
                <c:pt idx="776">
                  <c:v>40571</c:v>
                </c:pt>
                <c:pt idx="777">
                  <c:v>40574</c:v>
                </c:pt>
                <c:pt idx="778">
                  <c:v>40575</c:v>
                </c:pt>
                <c:pt idx="779">
                  <c:v>40576</c:v>
                </c:pt>
                <c:pt idx="780">
                  <c:v>40577</c:v>
                </c:pt>
                <c:pt idx="781">
                  <c:v>40578</c:v>
                </c:pt>
                <c:pt idx="782">
                  <c:v>40581</c:v>
                </c:pt>
                <c:pt idx="783">
                  <c:v>40582</c:v>
                </c:pt>
                <c:pt idx="784">
                  <c:v>40583</c:v>
                </c:pt>
                <c:pt idx="785">
                  <c:v>40584</c:v>
                </c:pt>
                <c:pt idx="786">
                  <c:v>40585</c:v>
                </c:pt>
                <c:pt idx="787">
                  <c:v>40588</c:v>
                </c:pt>
                <c:pt idx="788">
                  <c:v>40589</c:v>
                </c:pt>
                <c:pt idx="789">
                  <c:v>40590</c:v>
                </c:pt>
                <c:pt idx="790">
                  <c:v>40591</c:v>
                </c:pt>
                <c:pt idx="791">
                  <c:v>40592</c:v>
                </c:pt>
                <c:pt idx="792">
                  <c:v>40596</c:v>
                </c:pt>
                <c:pt idx="793">
                  <c:v>40597</c:v>
                </c:pt>
                <c:pt idx="794">
                  <c:v>40598</c:v>
                </c:pt>
                <c:pt idx="795">
                  <c:v>40599</c:v>
                </c:pt>
                <c:pt idx="796">
                  <c:v>40602</c:v>
                </c:pt>
                <c:pt idx="797">
                  <c:v>40603</c:v>
                </c:pt>
                <c:pt idx="798">
                  <c:v>40604</c:v>
                </c:pt>
                <c:pt idx="799">
                  <c:v>40605</c:v>
                </c:pt>
                <c:pt idx="800">
                  <c:v>40606</c:v>
                </c:pt>
                <c:pt idx="801">
                  <c:v>40609</c:v>
                </c:pt>
                <c:pt idx="802">
                  <c:v>40610</c:v>
                </c:pt>
                <c:pt idx="803">
                  <c:v>40611</c:v>
                </c:pt>
                <c:pt idx="804">
                  <c:v>40612</c:v>
                </c:pt>
                <c:pt idx="805">
                  <c:v>40613</c:v>
                </c:pt>
                <c:pt idx="806">
                  <c:v>40616</c:v>
                </c:pt>
                <c:pt idx="807">
                  <c:v>40617</c:v>
                </c:pt>
                <c:pt idx="808">
                  <c:v>40618</c:v>
                </c:pt>
                <c:pt idx="809">
                  <c:v>40619</c:v>
                </c:pt>
                <c:pt idx="810">
                  <c:v>40620</c:v>
                </c:pt>
                <c:pt idx="811">
                  <c:v>40623</c:v>
                </c:pt>
                <c:pt idx="812">
                  <c:v>40624</c:v>
                </c:pt>
                <c:pt idx="813">
                  <c:v>40625</c:v>
                </c:pt>
                <c:pt idx="814">
                  <c:v>40626</c:v>
                </c:pt>
                <c:pt idx="815">
                  <c:v>40627</c:v>
                </c:pt>
                <c:pt idx="816">
                  <c:v>40630</c:v>
                </c:pt>
                <c:pt idx="817">
                  <c:v>40631</c:v>
                </c:pt>
                <c:pt idx="818">
                  <c:v>40632</c:v>
                </c:pt>
                <c:pt idx="819">
                  <c:v>40633</c:v>
                </c:pt>
                <c:pt idx="820">
                  <c:v>40634</c:v>
                </c:pt>
              </c:numCache>
            </c:numRef>
          </c:cat>
          <c:val>
            <c:numRef>
              <c:f>Sheet1!$B$2:$B$822</c:f>
              <c:numCache>
                <c:formatCode>0</c:formatCode>
                <c:ptCount val="821"/>
                <c:pt idx="0">
                  <c:v>1000</c:v>
                </c:pt>
                <c:pt idx="1">
                  <c:v>985.31593961467445</c:v>
                </c:pt>
                <c:pt idx="2">
                  <c:v>993.2888456198433</c:v>
                </c:pt>
                <c:pt idx="3">
                  <c:v>966.52270069410611</c:v>
                </c:pt>
                <c:pt idx="4">
                  <c:v>966.37650282073946</c:v>
                </c:pt>
                <c:pt idx="5">
                  <c:v>944.26779636967774</c:v>
                </c:pt>
                <c:pt idx="6">
                  <c:v>949.61496486522606</c:v>
                </c:pt>
                <c:pt idx="7">
                  <c:v>959.14487660470377</c:v>
                </c:pt>
                <c:pt idx="8">
                  <c:v>937.53172302882342</c:v>
                </c:pt>
                <c:pt idx="9">
                  <c:v>944.05426733260788</c:v>
                </c:pt>
                <c:pt idx="10">
                  <c:v>926.15996013417782</c:v>
                </c:pt>
                <c:pt idx="11">
                  <c:v>921.59500831618004</c:v>
                </c:pt>
                <c:pt idx="12">
                  <c:v>892.19577530740833</c:v>
                </c:pt>
                <c:pt idx="13">
                  <c:v>887.81560148924825</c:v>
                </c:pt>
                <c:pt idx="14">
                  <c:v>871.8268810654323</c:v>
                </c:pt>
                <c:pt idx="15">
                  <c:v>871.61346490435494</c:v>
                </c:pt>
                <c:pt idx="16">
                  <c:v>890.12367583437162</c:v>
                </c:pt>
                <c:pt idx="17">
                  <c:v>887.49120761809343</c:v>
                </c:pt>
                <c:pt idx="18">
                  <c:v>899.01775869303447</c:v>
                </c:pt>
                <c:pt idx="19">
                  <c:v>907.09943974108921</c:v>
                </c:pt>
                <c:pt idx="20">
                  <c:v>902.29812876532151</c:v>
                </c:pt>
                <c:pt idx="21">
                  <c:v>916.84659432803232</c:v>
                </c:pt>
                <c:pt idx="22">
                  <c:v>939.76035201628804</c:v>
                </c:pt>
                <c:pt idx="23">
                  <c:v>933.77495761041985</c:v>
                </c:pt>
                <c:pt idx="24">
                  <c:v>903.15743498978713</c:v>
                </c:pt>
                <c:pt idx="25">
                  <c:v>899.02140084619953</c:v>
                </c:pt>
                <c:pt idx="26">
                  <c:v>898.39218979605039</c:v>
                </c:pt>
                <c:pt idx="27">
                  <c:v>897.202532955283</c:v>
                </c:pt>
                <c:pt idx="28">
                  <c:v>904.73019168107078</c:v>
                </c:pt>
                <c:pt idx="29">
                  <c:v>909.01242369802458</c:v>
                </c:pt>
                <c:pt idx="30">
                  <c:v>932.55333847384554</c:v>
                </c:pt>
                <c:pt idx="31">
                  <c:v>918.09074173714657</c:v>
                </c:pt>
                <c:pt idx="32">
                  <c:v>913.2429160233504</c:v>
                </c:pt>
                <c:pt idx="33">
                  <c:v>915.97359745052381</c:v>
                </c:pt>
                <c:pt idx="34">
                  <c:v>922.92575634285254</c:v>
                </c:pt>
                <c:pt idx="35">
                  <c:v>918.44895750437831</c:v>
                </c:pt>
                <c:pt idx="36">
                  <c:v>924.35347784690657</c:v>
                </c:pt>
                <c:pt idx="37">
                  <c:v>942.17840530919557</c:v>
                </c:pt>
                <c:pt idx="38">
                  <c:v>952.11830833614943</c:v>
                </c:pt>
                <c:pt idx="39">
                  <c:v>952.20614868722157</c:v>
                </c:pt>
                <c:pt idx="40">
                  <c:v>949.10510147024456</c:v>
                </c:pt>
                <c:pt idx="41">
                  <c:v>930.60464258209163</c:v>
                </c:pt>
                <c:pt idx="42">
                  <c:v>921.28230313453651</c:v>
                </c:pt>
                <c:pt idx="43">
                  <c:v>921.41394856568127</c:v>
                </c:pt>
                <c:pt idx="44">
                  <c:v>923.17790672515559</c:v>
                </c:pt>
                <c:pt idx="45">
                  <c:v>906.35917393348507</c:v>
                </c:pt>
                <c:pt idx="46">
                  <c:v>895.41183650239952</c:v>
                </c:pt>
                <c:pt idx="47">
                  <c:v>875.63349074657822</c:v>
                </c:pt>
                <c:pt idx="48">
                  <c:v>908.71828566595718</c:v>
                </c:pt>
                <c:pt idx="49">
                  <c:v>908.04643222187303</c:v>
                </c:pt>
                <c:pt idx="50">
                  <c:v>922.70533711422502</c:v>
                </c:pt>
                <c:pt idx="51">
                  <c:v>897.81800579227945</c:v>
                </c:pt>
                <c:pt idx="52">
                  <c:v>884.93230411050149</c:v>
                </c:pt>
                <c:pt idx="53">
                  <c:v>917.9893933638507</c:v>
                </c:pt>
                <c:pt idx="54">
                  <c:v>897.74111694902581</c:v>
                </c:pt>
                <c:pt idx="55">
                  <c:v>907.94148925552156</c:v>
                </c:pt>
                <c:pt idx="56">
                  <c:v>931.24136369055543</c:v>
                </c:pt>
                <c:pt idx="57">
                  <c:v>943.30707740723506</c:v>
                </c:pt>
                <c:pt idx="58">
                  <c:v>935.66828243767225</c:v>
                </c:pt>
                <c:pt idx="59">
                  <c:v>934.02540787735154</c:v>
                </c:pt>
                <c:pt idx="60">
                  <c:v>918.39819152671964</c:v>
                </c:pt>
                <c:pt idx="61">
                  <c:v>919.99234329167382</c:v>
                </c:pt>
                <c:pt idx="62">
                  <c:v>949.69422125071753</c:v>
                </c:pt>
                <c:pt idx="63">
                  <c:v>952.11041494335382</c:v>
                </c:pt>
                <c:pt idx="64">
                  <c:v>952.13580062725634</c:v>
                </c:pt>
                <c:pt idx="65">
                  <c:v>958.2468837191218</c:v>
                </c:pt>
                <c:pt idx="66">
                  <c:v>958.20760667851573</c:v>
                </c:pt>
                <c:pt idx="67">
                  <c:v>956.51798718923806</c:v>
                </c:pt>
                <c:pt idx="68">
                  <c:v>942.25266693201536</c:v>
                </c:pt>
                <c:pt idx="69">
                  <c:v>948.61334484298152</c:v>
                </c:pt>
                <c:pt idx="70">
                  <c:v>931.08413726199353</c:v>
                </c:pt>
                <c:pt idx="71">
                  <c:v>926.68616391442117</c:v>
                </c:pt>
                <c:pt idx="72">
                  <c:v>931.90369972264784</c:v>
                </c:pt>
                <c:pt idx="73">
                  <c:v>962.9115598912183</c:v>
                </c:pt>
                <c:pt idx="74">
                  <c:v>950.7756870867413</c:v>
                </c:pt>
                <c:pt idx="75">
                  <c:v>962.96805781324167</c:v>
                </c:pt>
                <c:pt idx="76">
                  <c:v>965.3498509618056</c:v>
                </c:pt>
                <c:pt idx="77">
                  <c:v>950.37455751588379</c:v>
                </c:pt>
                <c:pt idx="78">
                  <c:v>952.79009012300173</c:v>
                </c:pt>
                <c:pt idx="79">
                  <c:v>960.63556610804051</c:v>
                </c:pt>
                <c:pt idx="80">
                  <c:v>971.05155724280576</c:v>
                </c:pt>
                <c:pt idx="81">
                  <c:v>976.25488906587782</c:v>
                </c:pt>
                <c:pt idx="82">
                  <c:v>971.17871585324554</c:v>
                </c:pt>
                <c:pt idx="83">
                  <c:v>965.83127594800715</c:v>
                </c:pt>
                <c:pt idx="84">
                  <c:v>975.58551508882124</c:v>
                </c:pt>
                <c:pt idx="85">
                  <c:v>977.06996470582669</c:v>
                </c:pt>
                <c:pt idx="86">
                  <c:v>977.76112882252721</c:v>
                </c:pt>
                <c:pt idx="87">
                  <c:v>978.14933536050546</c:v>
                </c:pt>
                <c:pt idx="88">
                  <c:v>966.33851751270049</c:v>
                </c:pt>
                <c:pt idx="89">
                  <c:v>970.18359000538226</c:v>
                </c:pt>
                <c:pt idx="90">
                  <c:v>970.46727813024972</c:v>
                </c:pt>
                <c:pt idx="91">
                  <c:v>985.11144160821289</c:v>
                </c:pt>
                <c:pt idx="92">
                  <c:v>981.92096584958222</c:v>
                </c:pt>
                <c:pt idx="93">
                  <c:v>984.8948186275037</c:v>
                </c:pt>
                <c:pt idx="94">
                  <c:v>992.27020446863992</c:v>
                </c:pt>
                <c:pt idx="95">
                  <c:v>991.51793734307307</c:v>
                </c:pt>
                <c:pt idx="96">
                  <c:v>991.7620357988834</c:v>
                </c:pt>
                <c:pt idx="97">
                  <c:v>988.78280492381055</c:v>
                </c:pt>
                <c:pt idx="98">
                  <c:v>985.81916552081191</c:v>
                </c:pt>
                <c:pt idx="99">
                  <c:v>987.14902227103801</c:v>
                </c:pt>
                <c:pt idx="100">
                  <c:v>980.77565151812087</c:v>
                </c:pt>
                <c:pt idx="101">
                  <c:v>990.49719023023295</c:v>
                </c:pt>
                <c:pt idx="102">
                  <c:v>1002.1853416784485</c:v>
                </c:pt>
                <c:pt idx="103">
                  <c:v>1008.0620380888074</c:v>
                </c:pt>
                <c:pt idx="104">
                  <c:v>1010.9706082754642</c:v>
                </c:pt>
                <c:pt idx="105">
                  <c:v>1004.5465073735036</c:v>
                </c:pt>
                <c:pt idx="106">
                  <c:v>1003.8987586610475</c:v>
                </c:pt>
                <c:pt idx="107">
                  <c:v>1010.7102160432991</c:v>
                </c:pt>
                <c:pt idx="108">
                  <c:v>1028.8931290818907</c:v>
                </c:pt>
                <c:pt idx="109">
                  <c:v>1010.2884590189345</c:v>
                </c:pt>
                <c:pt idx="110">
                  <c:v>1006.0699626214256</c:v>
                </c:pt>
                <c:pt idx="111">
                  <c:v>999.53503271399609</c:v>
                </c:pt>
                <c:pt idx="112">
                  <c:v>981.00141301528402</c:v>
                </c:pt>
                <c:pt idx="113">
                  <c:v>976.22227646484396</c:v>
                </c:pt>
                <c:pt idx="114">
                  <c:v>993.89860902426062</c:v>
                </c:pt>
                <c:pt idx="115">
                  <c:v>996.11299819795431</c:v>
                </c:pt>
                <c:pt idx="116">
                  <c:v>992.4433762164897</c:v>
                </c:pt>
                <c:pt idx="117">
                  <c:v>982.55157072799898</c:v>
                </c:pt>
                <c:pt idx="118">
                  <c:v>989.76176065160314</c:v>
                </c:pt>
                <c:pt idx="119">
                  <c:v>968.86635539107829</c:v>
                </c:pt>
                <c:pt idx="120">
                  <c:v>967.77123377942621</c:v>
                </c:pt>
                <c:pt idx="121">
                  <c:v>952.27635977407283</c:v>
                </c:pt>
                <c:pt idx="122">
                  <c:v>959.94719408681885</c:v>
                </c:pt>
                <c:pt idx="123">
                  <c:v>937.95875700584122</c:v>
                </c:pt>
                <c:pt idx="124">
                  <c:v>939.7647376924939</c:v>
                </c:pt>
                <c:pt idx="125">
                  <c:v>938.58463853127705</c:v>
                </c:pt>
                <c:pt idx="126">
                  <c:v>935.08849553596701</c:v>
                </c:pt>
                <c:pt idx="127">
                  <c:v>899.97726043374826</c:v>
                </c:pt>
                <c:pt idx="128">
                  <c:v>895.34122242288936</c:v>
                </c:pt>
                <c:pt idx="129">
                  <c:v>889.28385054771445</c:v>
                </c:pt>
                <c:pt idx="130">
                  <c:v>908.30636946232642</c:v>
                </c:pt>
                <c:pt idx="131">
                  <c:v>889.65940546250181</c:v>
                </c:pt>
                <c:pt idx="132">
                  <c:v>898.36708630212956</c:v>
                </c:pt>
                <c:pt idx="133">
                  <c:v>898.18285112167155</c:v>
                </c:pt>
                <c:pt idx="134">
                  <c:v>890.30115621105028</c:v>
                </c:pt>
                <c:pt idx="135">
                  <c:v>881.3265065273531</c:v>
                </c:pt>
                <c:pt idx="136">
                  <c:v>899.07226004167251</c:v>
                </c:pt>
                <c:pt idx="137">
                  <c:v>912.76564018107797</c:v>
                </c:pt>
                <c:pt idx="138">
                  <c:v>917.76016536885879</c:v>
                </c:pt>
                <c:pt idx="139">
                  <c:v>938.63022616424246</c:v>
                </c:pt>
                <c:pt idx="140">
                  <c:v>950.94224639407048</c:v>
                </c:pt>
                <c:pt idx="141">
                  <c:v>956.16279909855939</c:v>
                </c:pt>
                <c:pt idx="142">
                  <c:v>937.40500609326466</c:v>
                </c:pt>
                <c:pt idx="143">
                  <c:v>948.95330608908898</c:v>
                </c:pt>
                <c:pt idx="144">
                  <c:v>939.55082436974135</c:v>
                </c:pt>
                <c:pt idx="145">
                  <c:v>947.76461757214543</c:v>
                </c:pt>
                <c:pt idx="146">
                  <c:v>960.27236730963057</c:v>
                </c:pt>
                <c:pt idx="147">
                  <c:v>958.45501056191756</c:v>
                </c:pt>
                <c:pt idx="148">
                  <c:v>951.96597552575918</c:v>
                </c:pt>
                <c:pt idx="149">
                  <c:v>934.87330760228713</c:v>
                </c:pt>
                <c:pt idx="150">
                  <c:v>959.66672356187439</c:v>
                </c:pt>
                <c:pt idx="151">
                  <c:v>967.28980879322398</c:v>
                </c:pt>
                <c:pt idx="152">
                  <c:v>964.37191111794539</c:v>
                </c:pt>
                <c:pt idx="153">
                  <c:v>980.81660013803219</c:v>
                </c:pt>
                <c:pt idx="154">
                  <c:v>992.05342929558128</c:v>
                </c:pt>
                <c:pt idx="155">
                  <c:v>987.62651054846458</c:v>
                </c:pt>
                <c:pt idx="156">
                  <c:v>989.37812432305498</c:v>
                </c:pt>
                <c:pt idx="157">
                  <c:v>991.92693177065973</c:v>
                </c:pt>
                <c:pt idx="158">
                  <c:v>989.18537588304434</c:v>
                </c:pt>
                <c:pt idx="159">
                  <c:v>978.86871942655034</c:v>
                </c:pt>
                <c:pt idx="160">
                  <c:v>970.64807820255248</c:v>
                </c:pt>
                <c:pt idx="161">
                  <c:v>972.45007366911864</c:v>
                </c:pt>
                <c:pt idx="162">
                  <c:v>966.07879270740136</c:v>
                </c:pt>
                <c:pt idx="163">
                  <c:v>975.85957482810886</c:v>
                </c:pt>
                <c:pt idx="164">
                  <c:v>962.79474465333419</c:v>
                </c:pt>
                <c:pt idx="165">
                  <c:v>957.46696387777877</c:v>
                </c:pt>
                <c:pt idx="166">
                  <c:v>964.19526209197602</c:v>
                </c:pt>
                <c:pt idx="167">
                  <c:v>979.62036668535973</c:v>
                </c:pt>
                <c:pt idx="168">
                  <c:v>976.33805996542526</c:v>
                </c:pt>
                <c:pt idx="169">
                  <c:v>968.32556968134509</c:v>
                </c:pt>
                <c:pt idx="170">
                  <c:v>964.26839685727532</c:v>
                </c:pt>
                <c:pt idx="171">
                  <c:v>927.72681303056891</c:v>
                </c:pt>
                <c:pt idx="172">
                  <c:v>917.5080983752805</c:v>
                </c:pt>
                <c:pt idx="173">
                  <c:v>930.41523634949021</c:v>
                </c:pt>
                <c:pt idx="174">
                  <c:v>893.78898221152565</c:v>
                </c:pt>
                <c:pt idx="175">
                  <c:v>908.08239781060661</c:v>
                </c:pt>
                <c:pt idx="176">
                  <c:v>906.50848382333209</c:v>
                </c:pt>
                <c:pt idx="177">
                  <c:v>912.03528241249569</c:v>
                </c:pt>
                <c:pt idx="178">
                  <c:v>887.26840943280229</c:v>
                </c:pt>
                <c:pt idx="179">
                  <c:v>904.15787996026654</c:v>
                </c:pt>
                <c:pt idx="180">
                  <c:v>882.27871952279315</c:v>
                </c:pt>
                <c:pt idx="181">
                  <c:v>912.12900341254101</c:v>
                </c:pt>
                <c:pt idx="182">
                  <c:v>948.5420769705031</c:v>
                </c:pt>
                <c:pt idx="183">
                  <c:v>922.87306640024133</c:v>
                </c:pt>
                <c:pt idx="184">
                  <c:v>910.51739518509498</c:v>
                </c:pt>
                <c:pt idx="185">
                  <c:v>900.84028141981162</c:v>
                </c:pt>
                <c:pt idx="186">
                  <c:v>912.63504107233632</c:v>
                </c:pt>
                <c:pt idx="187">
                  <c:v>898.5482652699684</c:v>
                </c:pt>
                <c:pt idx="188">
                  <c:v>831.27298659742212</c:v>
                </c:pt>
                <c:pt idx="189">
                  <c:v>854.05815696955665</c:v>
                </c:pt>
                <c:pt idx="190">
                  <c:v>878.28999932980184</c:v>
                </c:pt>
                <c:pt idx="191">
                  <c:v>844.89585126527754</c:v>
                </c:pt>
                <c:pt idx="192">
                  <c:v>821.37164660279439</c:v>
                </c:pt>
                <c:pt idx="193">
                  <c:v>776.7457791497236</c:v>
                </c:pt>
                <c:pt idx="194">
                  <c:v>737.28310553870426</c:v>
                </c:pt>
                <c:pt idx="195">
                  <c:v>720.09352586710281</c:v>
                </c:pt>
                <c:pt idx="196">
                  <c:v>684.32448997478753</c:v>
                </c:pt>
                <c:pt idx="197">
                  <c:v>699.3556061976027</c:v>
                </c:pt>
                <c:pt idx="198">
                  <c:v>778.61744298974577</c:v>
                </c:pt>
                <c:pt idx="199">
                  <c:v>771.89669616215679</c:v>
                </c:pt>
                <c:pt idx="200">
                  <c:v>694.87305269100978</c:v>
                </c:pt>
                <c:pt idx="201">
                  <c:v>719.09461233480079</c:v>
                </c:pt>
                <c:pt idx="202">
                  <c:v>719.46043043228099</c:v>
                </c:pt>
                <c:pt idx="203">
                  <c:v>731.86613381805398</c:v>
                </c:pt>
                <c:pt idx="204">
                  <c:v>702.70769755051583</c:v>
                </c:pt>
                <c:pt idx="205">
                  <c:v>651.07192150545291</c:v>
                </c:pt>
                <c:pt idx="206">
                  <c:v>643.78079453074304</c:v>
                </c:pt>
                <c:pt idx="207">
                  <c:v>619.08944532737394</c:v>
                </c:pt>
                <c:pt idx="208">
                  <c:v>586.22351813229113</c:v>
                </c:pt>
                <c:pt idx="209">
                  <c:v>638.5723691250704</c:v>
                </c:pt>
                <c:pt idx="210">
                  <c:v>659.67054193887952</c:v>
                </c:pt>
                <c:pt idx="211">
                  <c:v>684.14969304634349</c:v>
                </c:pt>
                <c:pt idx="212">
                  <c:v>699.58499695503951</c:v>
                </c:pt>
                <c:pt idx="213">
                  <c:v>713.09483353863845</c:v>
                </c:pt>
                <c:pt idx="214">
                  <c:v>735.09780497657982</c:v>
                </c:pt>
                <c:pt idx="215">
                  <c:v>705.9978175449711</c:v>
                </c:pt>
                <c:pt idx="216">
                  <c:v>677.89750884059436</c:v>
                </c:pt>
                <c:pt idx="217">
                  <c:v>690.37844227899689</c:v>
                </c:pt>
                <c:pt idx="218">
                  <c:v>689.6107823784007</c:v>
                </c:pt>
                <c:pt idx="219">
                  <c:v>669.85591462681998</c:v>
                </c:pt>
                <c:pt idx="220">
                  <c:v>631.35685849883419</c:v>
                </c:pt>
                <c:pt idx="221">
                  <c:v>672.95642345981298</c:v>
                </c:pt>
                <c:pt idx="222">
                  <c:v>635.24815487009801</c:v>
                </c:pt>
                <c:pt idx="223">
                  <c:v>635.95205949839112</c:v>
                </c:pt>
                <c:pt idx="224">
                  <c:v>627.35002065184847</c:v>
                </c:pt>
                <c:pt idx="225">
                  <c:v>592.20332179033585</c:v>
                </c:pt>
                <c:pt idx="226">
                  <c:v>540.33340552756965</c:v>
                </c:pt>
                <c:pt idx="227">
                  <c:v>581.00239988466751</c:v>
                </c:pt>
                <c:pt idx="228">
                  <c:v>616.83531143157131</c:v>
                </c:pt>
                <c:pt idx="229">
                  <c:v>630.50194566529012</c:v>
                </c:pt>
                <c:pt idx="230">
                  <c:v>650.60097157898656</c:v>
                </c:pt>
                <c:pt idx="231">
                  <c:v>654.06916138372787</c:v>
                </c:pt>
                <c:pt idx="232">
                  <c:v>592.6681912093868</c:v>
                </c:pt>
                <c:pt idx="233">
                  <c:v>618.00223887752043</c:v>
                </c:pt>
                <c:pt idx="234">
                  <c:v>625.4042871260865</c:v>
                </c:pt>
                <c:pt idx="235">
                  <c:v>607.7339423959512</c:v>
                </c:pt>
                <c:pt idx="236">
                  <c:v>613.46465494811457</c:v>
                </c:pt>
                <c:pt idx="237">
                  <c:v>648.36422968742568</c:v>
                </c:pt>
                <c:pt idx="238">
                  <c:v>637.00385691345161</c:v>
                </c:pt>
                <c:pt idx="239">
                  <c:v>653.33178215857424</c:v>
                </c:pt>
                <c:pt idx="240">
                  <c:v>639.15332072307558</c:v>
                </c:pt>
                <c:pt idx="241">
                  <c:v>650.00651164612475</c:v>
                </c:pt>
                <c:pt idx="242">
                  <c:v>645.21073286226328</c:v>
                </c:pt>
                <c:pt idx="243">
                  <c:v>682.68669156279554</c:v>
                </c:pt>
                <c:pt idx="244">
                  <c:v>687.90279443659301</c:v>
                </c:pt>
                <c:pt idx="245">
                  <c:v>675.10745908115859</c:v>
                </c:pt>
                <c:pt idx="246">
                  <c:v>674.0195663968002</c:v>
                </c:pt>
                <c:pt idx="247">
                  <c:v>655.49644649706249</c:v>
                </c:pt>
                <c:pt idx="248">
                  <c:v>655.19843062477105</c:v>
                </c:pt>
                <c:pt idx="249">
                  <c:v>660.85534828086645</c:v>
                </c:pt>
                <c:pt idx="250">
                  <c:v>666.71773871280709</c:v>
                </c:pt>
                <c:pt idx="251">
                  <c:v>665.52369936384673</c:v>
                </c:pt>
                <c:pt idx="252">
                  <c:v>689.32188652755701</c:v>
                </c:pt>
                <c:pt idx="253">
                  <c:v>700.55798410020634</c:v>
                </c:pt>
                <c:pt idx="254">
                  <c:v>716.43134546360272</c:v>
                </c:pt>
                <c:pt idx="255">
                  <c:v>718.3359269243789</c:v>
                </c:pt>
                <c:pt idx="256">
                  <c:v>725.39739722809304</c:v>
                </c:pt>
                <c:pt idx="257">
                  <c:v>706.84889164445281</c:v>
                </c:pt>
                <c:pt idx="258">
                  <c:v>710.5226834834383</c:v>
                </c:pt>
                <c:pt idx="259">
                  <c:v>692.40970251859881</c:v>
                </c:pt>
                <c:pt idx="260">
                  <c:v>673.15845267355371</c:v>
                </c:pt>
                <c:pt idx="261">
                  <c:v>673.03813658857791</c:v>
                </c:pt>
                <c:pt idx="262">
                  <c:v>651.79146325643103</c:v>
                </c:pt>
                <c:pt idx="263">
                  <c:v>656.78570730964373</c:v>
                </c:pt>
                <c:pt idx="264">
                  <c:v>667.88614273717974</c:v>
                </c:pt>
                <c:pt idx="265">
                  <c:v>626.37107338155158</c:v>
                </c:pt>
                <c:pt idx="266">
                  <c:v>649.79060407455654</c:v>
                </c:pt>
                <c:pt idx="267">
                  <c:v>637.21791788362486</c:v>
                </c:pt>
                <c:pt idx="268">
                  <c:v>634.57991631404343</c:v>
                </c:pt>
                <c:pt idx="269">
                  <c:v>643.69776662770255</c:v>
                </c:pt>
                <c:pt idx="270">
                  <c:v>651.00343304575824</c:v>
                </c:pt>
                <c:pt idx="271">
                  <c:v>670.78024291913744</c:v>
                </c:pt>
                <c:pt idx="272">
                  <c:v>651.1203055686309</c:v>
                </c:pt>
                <c:pt idx="273">
                  <c:v>636.65427932943794</c:v>
                </c:pt>
                <c:pt idx="274">
                  <c:v>633.74509900090277</c:v>
                </c:pt>
                <c:pt idx="275">
                  <c:v>645.65590193286869</c:v>
                </c:pt>
                <c:pt idx="276">
                  <c:v>645.83623866549613</c:v>
                </c:pt>
                <c:pt idx="277">
                  <c:v>650.76967172714001</c:v>
                </c:pt>
                <c:pt idx="278">
                  <c:v>670.32422760797442</c:v>
                </c:pt>
                <c:pt idx="279">
                  <c:v>671.88267504684154</c:v>
                </c:pt>
                <c:pt idx="280">
                  <c:v>648.15295119383779</c:v>
                </c:pt>
                <c:pt idx="281">
                  <c:v>646.5613202206581</c:v>
                </c:pt>
                <c:pt idx="282">
                  <c:v>646.35360567146006</c:v>
                </c:pt>
                <c:pt idx="283">
                  <c:v>649.22721516105446</c:v>
                </c:pt>
                <c:pt idx="284">
                  <c:v>622.11140980403297</c:v>
                </c:pt>
                <c:pt idx="285">
                  <c:v>613.46280834671961</c:v>
                </c:pt>
                <c:pt idx="286">
                  <c:v>608.18324126316713</c:v>
                </c:pt>
                <c:pt idx="287">
                  <c:v>598.25411271887481</c:v>
                </c:pt>
                <c:pt idx="288">
                  <c:v>576.3768930606816</c:v>
                </c:pt>
                <c:pt idx="289">
                  <c:v>595.47344149768605</c:v>
                </c:pt>
                <c:pt idx="290">
                  <c:v>583.71918657515505</c:v>
                </c:pt>
                <c:pt idx="291">
                  <c:v>574.61232803332609</c:v>
                </c:pt>
                <c:pt idx="292">
                  <c:v>576.03166976497482</c:v>
                </c:pt>
                <c:pt idx="293">
                  <c:v>541.38779846608054</c:v>
                </c:pt>
                <c:pt idx="294">
                  <c:v>535.92430555652254</c:v>
                </c:pt>
                <c:pt idx="295">
                  <c:v>555.3851165521595</c:v>
                </c:pt>
                <c:pt idx="296">
                  <c:v>529.82406543121499</c:v>
                </c:pt>
                <c:pt idx="297">
                  <c:v>527.13238963495758</c:v>
                </c:pt>
                <c:pt idx="298">
                  <c:v>516.00747924972279</c:v>
                </c:pt>
                <c:pt idx="299">
                  <c:v>545.32986620514828</c:v>
                </c:pt>
                <c:pt idx="300">
                  <c:v>548.16790485580248</c:v>
                </c:pt>
                <c:pt idx="301">
                  <c:v>562.33896361284849</c:v>
                </c:pt>
                <c:pt idx="302">
                  <c:v>566.90323912431938</c:v>
                </c:pt>
                <c:pt idx="303">
                  <c:v>568.09306971624574</c:v>
                </c:pt>
                <c:pt idx="304">
                  <c:v>588.69650388039497</c:v>
                </c:pt>
                <c:pt idx="305">
                  <c:v>597.81605526417479</c:v>
                </c:pt>
                <c:pt idx="306">
                  <c:v>597.74705125023559</c:v>
                </c:pt>
                <c:pt idx="307">
                  <c:v>587.3271268997579</c:v>
                </c:pt>
                <c:pt idx="308">
                  <c:v>622.10427303914025</c:v>
                </c:pt>
                <c:pt idx="309">
                  <c:v>612.78229726966083</c:v>
                </c:pt>
                <c:pt idx="310">
                  <c:v>616.32532195507281</c:v>
                </c:pt>
                <c:pt idx="311">
                  <c:v>630.57703758340642</c:v>
                </c:pt>
                <c:pt idx="312">
                  <c:v>616.51610975629819</c:v>
                </c:pt>
                <c:pt idx="313">
                  <c:v>596.69327797538176</c:v>
                </c:pt>
                <c:pt idx="314">
                  <c:v>607.38106678110739</c:v>
                </c:pt>
                <c:pt idx="315">
                  <c:v>616.50236065687022</c:v>
                </c:pt>
                <c:pt idx="316">
                  <c:v>637.86710830063919</c:v>
                </c:pt>
                <c:pt idx="317">
                  <c:v>645.11235889908528</c:v>
                </c:pt>
                <c:pt idx="318">
                  <c:v>640.66126270769723</c:v>
                </c:pt>
                <c:pt idx="319">
                  <c:v>625.24854573344339</c:v>
                </c:pt>
                <c:pt idx="320">
                  <c:v>630.09378998694774</c:v>
                </c:pt>
                <c:pt idx="321">
                  <c:v>655.31266620233032</c:v>
                </c:pt>
                <c:pt idx="322">
                  <c:v>653.25338333351419</c:v>
                </c:pt>
                <c:pt idx="323">
                  <c:v>641.84275474597939</c:v>
                </c:pt>
                <c:pt idx="324">
                  <c:v>649.90562999603389</c:v>
                </c:pt>
                <c:pt idx="325">
                  <c:v>666.10728790716405</c:v>
                </c:pt>
                <c:pt idx="326">
                  <c:v>669.77578958265178</c:v>
                </c:pt>
                <c:pt idx="327">
                  <c:v>638.92762316842766</c:v>
                </c:pt>
                <c:pt idx="328">
                  <c:v>654.91522010938388</c:v>
                </c:pt>
                <c:pt idx="329">
                  <c:v>657.85084237929857</c:v>
                </c:pt>
                <c:pt idx="330">
                  <c:v>661.75508123319855</c:v>
                </c:pt>
                <c:pt idx="331">
                  <c:v>677.65463489728847</c:v>
                </c:pt>
                <c:pt idx="332">
                  <c:v>673.31221820640246</c:v>
                </c:pt>
                <c:pt idx="333">
                  <c:v>672.25684797083954</c:v>
                </c:pt>
                <c:pt idx="334">
                  <c:v>693.99220459421701</c:v>
                </c:pt>
                <c:pt idx="335">
                  <c:v>692.88091835862451</c:v>
                </c:pt>
                <c:pt idx="336">
                  <c:v>699.32347892076609</c:v>
                </c:pt>
                <c:pt idx="337">
                  <c:v>719.45635833040706</c:v>
                </c:pt>
                <c:pt idx="338">
                  <c:v>713.80168244766469</c:v>
                </c:pt>
                <c:pt idx="339">
                  <c:v>717.96376240592258</c:v>
                </c:pt>
                <c:pt idx="340">
                  <c:v>710.23221582087308</c:v>
                </c:pt>
                <c:pt idx="341">
                  <c:v>732.16879504120004</c:v>
                </c:pt>
                <c:pt idx="342">
                  <c:v>713.5130613864934</c:v>
                </c:pt>
                <c:pt idx="343">
                  <c:v>715.53175804254408</c:v>
                </c:pt>
                <c:pt idx="344">
                  <c:v>688.33120743948666</c:v>
                </c:pt>
                <c:pt idx="345">
                  <c:v>696.70863013784674</c:v>
                </c:pt>
                <c:pt idx="346">
                  <c:v>694.84542523375364</c:v>
                </c:pt>
                <c:pt idx="347">
                  <c:v>717.05992480596797</c:v>
                </c:pt>
                <c:pt idx="348">
                  <c:v>724.95515616534612</c:v>
                </c:pt>
                <c:pt idx="349">
                  <c:v>723.31395561311251</c:v>
                </c:pt>
                <c:pt idx="350">
                  <c:v>711.10883001164439</c:v>
                </c:pt>
                <c:pt idx="351">
                  <c:v>711.27661943359396</c:v>
                </c:pt>
                <c:pt idx="352">
                  <c:v>728.4979312100736</c:v>
                </c:pt>
                <c:pt idx="353">
                  <c:v>717.66377954995096</c:v>
                </c:pt>
                <c:pt idx="354">
                  <c:v>721.43355804748751</c:v>
                </c:pt>
                <c:pt idx="355">
                  <c:v>729.96078716234808</c:v>
                </c:pt>
                <c:pt idx="356">
                  <c:v>750.58960701039939</c:v>
                </c:pt>
                <c:pt idx="357">
                  <c:v>763.42791588322575</c:v>
                </c:pt>
                <c:pt idx="358">
                  <c:v>746.97822312369158</c:v>
                </c:pt>
                <c:pt idx="359">
                  <c:v>756.42461962576897</c:v>
                </c:pt>
                <c:pt idx="360">
                  <c:v>752.62601188222573</c:v>
                </c:pt>
                <c:pt idx="361">
                  <c:v>752.47620546572546</c:v>
                </c:pt>
                <c:pt idx="362">
                  <c:v>762.66726348912346</c:v>
                </c:pt>
                <c:pt idx="363">
                  <c:v>759.92442115310291</c:v>
                </c:pt>
                <c:pt idx="364">
                  <c:v>772.07917055872599</c:v>
                </c:pt>
                <c:pt idx="365">
                  <c:v>768.23613786835369</c:v>
                </c:pt>
                <c:pt idx="366">
                  <c:v>746.18148433640442</c:v>
                </c:pt>
                <c:pt idx="367">
                  <c:v>734.9128643149586</c:v>
                </c:pt>
                <c:pt idx="368">
                  <c:v>738.01362278863712</c:v>
                </c:pt>
                <c:pt idx="369">
                  <c:v>738.47308166190351</c:v>
                </c:pt>
                <c:pt idx="370">
                  <c:v>741.78155468477917</c:v>
                </c:pt>
                <c:pt idx="371">
                  <c:v>722.36595897988832</c:v>
                </c:pt>
                <c:pt idx="372">
                  <c:v>718.30305960159944</c:v>
                </c:pt>
                <c:pt idx="373">
                  <c:v>725.00371090878491</c:v>
                </c:pt>
                <c:pt idx="374">
                  <c:v>743.19813908883043</c:v>
                </c:pt>
                <c:pt idx="375">
                  <c:v>749.62906306649779</c:v>
                </c:pt>
                <c:pt idx="376">
                  <c:v>759.70310303575013</c:v>
                </c:pt>
                <c:pt idx="377">
                  <c:v>753.45106436127446</c:v>
                </c:pt>
                <c:pt idx="378">
                  <c:v>761.11280031559329</c:v>
                </c:pt>
                <c:pt idx="379">
                  <c:v>741.41783282937843</c:v>
                </c:pt>
                <c:pt idx="380">
                  <c:v>731.83537901022851</c:v>
                </c:pt>
                <c:pt idx="381">
                  <c:v>714.50934684959645</c:v>
                </c:pt>
                <c:pt idx="382">
                  <c:v>708.29883026307846</c:v>
                </c:pt>
                <c:pt idx="383">
                  <c:v>711.59421527204415</c:v>
                </c:pt>
                <c:pt idx="384">
                  <c:v>713.38377081134331</c:v>
                </c:pt>
                <c:pt idx="385">
                  <c:v>723.97372635712372</c:v>
                </c:pt>
                <c:pt idx="386">
                  <c:v>728.04006929751608</c:v>
                </c:pt>
                <c:pt idx="387">
                  <c:v>751.25877256553144</c:v>
                </c:pt>
                <c:pt idx="388">
                  <c:v>761.9733984845949</c:v>
                </c:pt>
                <c:pt idx="389">
                  <c:v>756.35495452631153</c:v>
                </c:pt>
                <c:pt idx="390">
                  <c:v>771.64074308105398</c:v>
                </c:pt>
                <c:pt idx="391">
                  <c:v>769.70098595329625</c:v>
                </c:pt>
                <c:pt idx="392">
                  <c:v>774.12035003980634</c:v>
                </c:pt>
                <c:pt idx="393">
                  <c:v>786.66870680431259</c:v>
                </c:pt>
                <c:pt idx="394">
                  <c:v>790.92173289830828</c:v>
                </c:pt>
                <c:pt idx="395">
                  <c:v>792.50556602107702</c:v>
                </c:pt>
                <c:pt idx="396">
                  <c:v>791.56497206630615</c:v>
                </c:pt>
                <c:pt idx="397">
                  <c:v>783.44352759803587</c:v>
                </c:pt>
                <c:pt idx="398">
                  <c:v>792.12690955037226</c:v>
                </c:pt>
                <c:pt idx="399">
                  <c:v>797.1866099460085</c:v>
                </c:pt>
                <c:pt idx="400">
                  <c:v>809.75189345848742</c:v>
                </c:pt>
                <c:pt idx="401">
                  <c:v>809.55052533026446</c:v>
                </c:pt>
                <c:pt idx="402">
                  <c:v>803.55062615181589</c:v>
                </c:pt>
                <c:pt idx="403">
                  <c:v>791.07168484608235</c:v>
                </c:pt>
                <c:pt idx="404">
                  <c:v>799.27272992816324</c:v>
                </c:pt>
                <c:pt idx="405">
                  <c:v>798.00833924523943</c:v>
                </c:pt>
                <c:pt idx="406">
                  <c:v>794.74997650464945</c:v>
                </c:pt>
                <c:pt idx="407">
                  <c:v>802.11964783569306</c:v>
                </c:pt>
                <c:pt idx="408">
                  <c:v>807.00521238840327</c:v>
                </c:pt>
                <c:pt idx="409">
                  <c:v>796.6088271204344</c:v>
                </c:pt>
                <c:pt idx="410">
                  <c:v>774.44350195531456</c:v>
                </c:pt>
                <c:pt idx="411">
                  <c:v>788.09429084752549</c:v>
                </c:pt>
                <c:pt idx="412">
                  <c:v>796.31477036449155</c:v>
                </c:pt>
                <c:pt idx="413">
                  <c:v>805.59881313939104</c:v>
                </c:pt>
                <c:pt idx="414">
                  <c:v>820.81729875031522</c:v>
                </c:pt>
                <c:pt idx="415">
                  <c:v>819.80689416481289</c:v>
                </c:pt>
                <c:pt idx="416">
                  <c:v>825.05327771405268</c:v>
                </c:pt>
                <c:pt idx="417">
                  <c:v>826.90538673690344</c:v>
                </c:pt>
                <c:pt idx="418">
                  <c:v>828.21459753861484</c:v>
                </c:pt>
                <c:pt idx="419">
                  <c:v>824.93045394216369</c:v>
                </c:pt>
                <c:pt idx="420">
                  <c:v>818.73897661857256</c:v>
                </c:pt>
                <c:pt idx="421">
                  <c:v>804.55033002803555</c:v>
                </c:pt>
                <c:pt idx="422">
                  <c:v>802.64270017711431</c:v>
                </c:pt>
                <c:pt idx="423">
                  <c:v>808.96189626413423</c:v>
                </c:pt>
                <c:pt idx="424">
                  <c:v>816.62852720999251</c:v>
                </c:pt>
                <c:pt idx="425">
                  <c:v>830.21056172894919</c:v>
                </c:pt>
                <c:pt idx="426">
                  <c:v>843.05337042135716</c:v>
                </c:pt>
                <c:pt idx="427">
                  <c:v>851.99893149348452</c:v>
                </c:pt>
                <c:pt idx="428">
                  <c:v>852.89285872807341</c:v>
                </c:pt>
                <c:pt idx="429">
                  <c:v>857.80221200397682</c:v>
                </c:pt>
                <c:pt idx="430">
                  <c:v>863.16812129427478</c:v>
                </c:pt>
                <c:pt idx="431">
                  <c:v>876.06354795588243</c:v>
                </c:pt>
                <c:pt idx="432">
                  <c:v>874.68068778937732</c:v>
                </c:pt>
                <c:pt idx="433">
                  <c:v>873.0343011830563</c:v>
                </c:pt>
                <c:pt idx="434">
                  <c:v>867.02185469392987</c:v>
                </c:pt>
                <c:pt idx="435">
                  <c:v>868.97140180476742</c:v>
                </c:pt>
                <c:pt idx="436">
                  <c:v>863.27335723267367</c:v>
                </c:pt>
                <c:pt idx="437">
                  <c:v>851.37273945574566</c:v>
                </c:pt>
                <c:pt idx="438">
                  <c:v>845.61243246264655</c:v>
                </c:pt>
                <c:pt idx="439">
                  <c:v>857.06628420825871</c:v>
                </c:pt>
                <c:pt idx="440">
                  <c:v>858.54618729079186</c:v>
                </c:pt>
                <c:pt idx="441">
                  <c:v>855.77795927086936</c:v>
                </c:pt>
                <c:pt idx="442">
                  <c:v>831.52796555303041</c:v>
                </c:pt>
                <c:pt idx="443">
                  <c:v>821.28918455197334</c:v>
                </c:pt>
                <c:pt idx="444">
                  <c:v>830.44841142231542</c:v>
                </c:pt>
                <c:pt idx="445">
                  <c:v>841.7503605093483</c:v>
                </c:pt>
                <c:pt idx="446">
                  <c:v>839.40826229710376</c:v>
                </c:pt>
                <c:pt idx="447">
                  <c:v>850.87005742440101</c:v>
                </c:pt>
                <c:pt idx="448">
                  <c:v>856.16231734990549</c:v>
                </c:pt>
                <c:pt idx="449">
                  <c:v>857.8963520611336</c:v>
                </c:pt>
                <c:pt idx="450">
                  <c:v>856.96249969929659</c:v>
                </c:pt>
                <c:pt idx="451">
                  <c:v>867.6738275875307</c:v>
                </c:pt>
                <c:pt idx="452">
                  <c:v>867.42803451247903</c:v>
                </c:pt>
                <c:pt idx="453">
                  <c:v>857.55496749948986</c:v>
                </c:pt>
                <c:pt idx="454">
                  <c:v>866.06805234296348</c:v>
                </c:pt>
                <c:pt idx="455">
                  <c:v>858.84038957800851</c:v>
                </c:pt>
                <c:pt idx="456">
                  <c:v>855.80693404814861</c:v>
                </c:pt>
                <c:pt idx="457">
                  <c:v>864.14283465855124</c:v>
                </c:pt>
                <c:pt idx="458">
                  <c:v>850.8114882061858</c:v>
                </c:pt>
                <c:pt idx="459">
                  <c:v>844.74443161519252</c:v>
                </c:pt>
                <c:pt idx="460">
                  <c:v>839.08301413951551</c:v>
                </c:pt>
                <c:pt idx="461">
                  <c:v>820.25604750075513</c:v>
                </c:pt>
                <c:pt idx="462">
                  <c:v>839.59059116239962</c:v>
                </c:pt>
                <c:pt idx="463">
                  <c:v>821.10434799976451</c:v>
                </c:pt>
                <c:pt idx="464">
                  <c:v>822.49805440682644</c:v>
                </c:pt>
                <c:pt idx="465">
                  <c:v>825.84421078359662</c:v>
                </c:pt>
                <c:pt idx="466">
                  <c:v>829.57895914542542</c:v>
                </c:pt>
                <c:pt idx="467">
                  <c:v>847.56382617487839</c:v>
                </c:pt>
                <c:pt idx="468">
                  <c:v>844.33414714902119</c:v>
                </c:pt>
                <c:pt idx="469">
                  <c:v>860.98970785635959</c:v>
                </c:pt>
                <c:pt idx="470">
                  <c:v>857.46161778625117</c:v>
                </c:pt>
                <c:pt idx="471">
                  <c:v>859.42530916847591</c:v>
                </c:pt>
                <c:pt idx="472">
                  <c:v>850.7259363433584</c:v>
                </c:pt>
                <c:pt idx="473">
                  <c:v>858.63240911525088</c:v>
                </c:pt>
                <c:pt idx="474">
                  <c:v>873.34727681963989</c:v>
                </c:pt>
                <c:pt idx="475">
                  <c:v>872.11156985144839</c:v>
                </c:pt>
                <c:pt idx="476">
                  <c:v>868.48114670181451</c:v>
                </c:pt>
                <c:pt idx="477">
                  <c:v>852.30647143529643</c:v>
                </c:pt>
                <c:pt idx="478">
                  <c:v>850.81043194870858</c:v>
                </c:pt>
                <c:pt idx="479">
                  <c:v>861.94643821518525</c:v>
                </c:pt>
                <c:pt idx="480">
                  <c:v>861.84595173705338</c:v>
                </c:pt>
                <c:pt idx="481">
                  <c:v>867.35915975693865</c:v>
                </c:pt>
                <c:pt idx="482">
                  <c:v>854.76703913112203</c:v>
                </c:pt>
                <c:pt idx="483">
                  <c:v>853.38021984826798</c:v>
                </c:pt>
                <c:pt idx="484">
                  <c:v>869.11422586376148</c:v>
                </c:pt>
                <c:pt idx="485">
                  <c:v>873.22393749350624</c:v>
                </c:pt>
                <c:pt idx="486">
                  <c:v>866.42255006750418</c:v>
                </c:pt>
                <c:pt idx="487">
                  <c:v>875.42522892841157</c:v>
                </c:pt>
                <c:pt idx="488">
                  <c:v>878.82110041550936</c:v>
                </c:pt>
                <c:pt idx="489">
                  <c:v>868.03612316248223</c:v>
                </c:pt>
                <c:pt idx="490">
                  <c:v>867.89226799499829</c:v>
                </c:pt>
                <c:pt idx="491">
                  <c:v>870.62546587921349</c:v>
                </c:pt>
                <c:pt idx="492">
                  <c:v>877.36114732210672</c:v>
                </c:pt>
                <c:pt idx="493">
                  <c:v>886.33553764024066</c:v>
                </c:pt>
                <c:pt idx="494">
                  <c:v>886.41843628488164</c:v>
                </c:pt>
                <c:pt idx="495">
                  <c:v>889.68169401701152</c:v>
                </c:pt>
                <c:pt idx="496">
                  <c:v>878.08728513474546</c:v>
                </c:pt>
                <c:pt idx="497">
                  <c:v>877.45673880869901</c:v>
                </c:pt>
                <c:pt idx="498">
                  <c:v>885.43302221132308</c:v>
                </c:pt>
                <c:pt idx="499">
                  <c:v>885.91666497974086</c:v>
                </c:pt>
                <c:pt idx="500">
                  <c:v>890.24004240770034</c:v>
                </c:pt>
                <c:pt idx="501">
                  <c:v>894.68334074867755</c:v>
                </c:pt>
                <c:pt idx="502">
                  <c:v>894.27770163336049</c:v>
                </c:pt>
                <c:pt idx="503">
                  <c:v>894.94672165721897</c:v>
                </c:pt>
                <c:pt idx="504">
                  <c:v>892.10034445292104</c:v>
                </c:pt>
                <c:pt idx="505">
                  <c:v>886.80464096531307</c:v>
                </c:pt>
                <c:pt idx="506">
                  <c:v>902.62009419601168</c:v>
                </c:pt>
                <c:pt idx="507">
                  <c:v>902.12850804590857</c:v>
                </c:pt>
                <c:pt idx="508">
                  <c:v>902.11542003199907</c:v>
                </c:pt>
                <c:pt idx="509">
                  <c:v>903.59347651313806</c:v>
                </c:pt>
                <c:pt idx="510">
                  <c:v>913.77024473387553</c:v>
                </c:pt>
                <c:pt idx="511">
                  <c:v>917.60058458229639</c:v>
                </c:pt>
                <c:pt idx="512">
                  <c:v>909.94189701812275</c:v>
                </c:pt>
                <c:pt idx="513">
                  <c:v>913.61384225571442</c:v>
                </c:pt>
                <c:pt idx="514">
                  <c:v>916.86295571645655</c:v>
                </c:pt>
                <c:pt idx="515">
                  <c:v>907.37464195446341</c:v>
                </c:pt>
                <c:pt idx="516">
                  <c:v>913.16377819356876</c:v>
                </c:pt>
                <c:pt idx="517">
                  <c:v>901.14653753445418</c:v>
                </c:pt>
                <c:pt idx="518">
                  <c:v>885.73502234895102</c:v>
                </c:pt>
                <c:pt idx="519">
                  <c:v>871.57031001288055</c:v>
                </c:pt>
                <c:pt idx="520">
                  <c:v>874.48913479322141</c:v>
                </c:pt>
                <c:pt idx="521">
                  <c:v>868.83551516795637</c:v>
                </c:pt>
                <c:pt idx="522">
                  <c:v>865.76383558096961</c:v>
                </c:pt>
                <c:pt idx="523">
                  <c:v>850.02653153464564</c:v>
                </c:pt>
                <c:pt idx="524">
                  <c:v>843.73601916235793</c:v>
                </c:pt>
                <c:pt idx="525">
                  <c:v>858.22506892981357</c:v>
                </c:pt>
                <c:pt idx="526">
                  <c:v>867.68799700790476</c:v>
                </c:pt>
                <c:pt idx="527">
                  <c:v>861.75500560131582</c:v>
                </c:pt>
                <c:pt idx="528">
                  <c:v>838.07765007682667</c:v>
                </c:pt>
                <c:pt idx="529">
                  <c:v>832.80733227312055</c:v>
                </c:pt>
                <c:pt idx="530">
                  <c:v>822.8221421975253</c:v>
                </c:pt>
                <c:pt idx="531">
                  <c:v>834.60667779549829</c:v>
                </c:pt>
                <c:pt idx="532">
                  <c:v>834.56370427810612</c:v>
                </c:pt>
                <c:pt idx="533">
                  <c:v>844.36167049686469</c:v>
                </c:pt>
                <c:pt idx="534">
                  <c:v>846.1397349829632</c:v>
                </c:pt>
                <c:pt idx="535">
                  <c:v>855.41888276632324</c:v>
                </c:pt>
                <c:pt idx="536">
                  <c:v>860.22300010382844</c:v>
                </c:pt>
                <c:pt idx="537">
                  <c:v>867.19507981065271</c:v>
                </c:pt>
                <c:pt idx="538">
                  <c:v>866.450563820605</c:v>
                </c:pt>
                <c:pt idx="539">
                  <c:v>873.52327553683472</c:v>
                </c:pt>
                <c:pt idx="540">
                  <c:v>862.84077689460707</c:v>
                </c:pt>
                <c:pt idx="541">
                  <c:v>868.47826011581742</c:v>
                </c:pt>
                <c:pt idx="542">
                  <c:v>865.60900491453049</c:v>
                </c:pt>
                <c:pt idx="543">
                  <c:v>868.44428623758654</c:v>
                </c:pt>
                <c:pt idx="544">
                  <c:v>879.78431385047224</c:v>
                </c:pt>
                <c:pt idx="545">
                  <c:v>886.1673693192065</c:v>
                </c:pt>
                <c:pt idx="546">
                  <c:v>894.60825622732204</c:v>
                </c:pt>
                <c:pt idx="547">
                  <c:v>893.4871800086496</c:v>
                </c:pt>
                <c:pt idx="548">
                  <c:v>902.31441712846902</c:v>
                </c:pt>
                <c:pt idx="549">
                  <c:v>899.97231891622505</c:v>
                </c:pt>
                <c:pt idx="550">
                  <c:v>900.72278615528899</c:v>
                </c:pt>
                <c:pt idx="551">
                  <c:v>903.08577023185489</c:v>
                </c:pt>
                <c:pt idx="552">
                  <c:v>903.73390439139212</c:v>
                </c:pt>
                <c:pt idx="553">
                  <c:v>904.09961837946059</c:v>
                </c:pt>
                <c:pt idx="554">
                  <c:v>902.04323836951551</c:v>
                </c:pt>
                <c:pt idx="555">
                  <c:v>905.86088537598516</c:v>
                </c:pt>
                <c:pt idx="556">
                  <c:v>911.15169387205333</c:v>
                </c:pt>
                <c:pt idx="557">
                  <c:v>910.6343268660903</c:v>
                </c:pt>
                <c:pt idx="558">
                  <c:v>904.42381027957219</c:v>
                </c:pt>
                <c:pt idx="559">
                  <c:v>908.92422640932818</c:v>
                </c:pt>
                <c:pt idx="560">
                  <c:v>919.2395596340516</c:v>
                </c:pt>
                <c:pt idx="561">
                  <c:v>907.6578435937364</c:v>
                </c:pt>
                <c:pt idx="562">
                  <c:v>905.64788066328856</c:v>
                </c:pt>
                <c:pt idx="563">
                  <c:v>906.53875950773272</c:v>
                </c:pt>
                <c:pt idx="564">
                  <c:v>916.31768646356466</c:v>
                </c:pt>
                <c:pt idx="565">
                  <c:v>921.67434647401581</c:v>
                </c:pt>
                <c:pt idx="566">
                  <c:v>919.03039365541724</c:v>
                </c:pt>
                <c:pt idx="567">
                  <c:v>930.76521414306262</c:v>
                </c:pt>
                <c:pt idx="568">
                  <c:v>939.54458275394961</c:v>
                </c:pt>
                <c:pt idx="569">
                  <c:v>939.00962791449513</c:v>
                </c:pt>
                <c:pt idx="570">
                  <c:v>935.05646429418539</c:v>
                </c:pt>
                <c:pt idx="571">
                  <c:v>933.05270225343986</c:v>
                </c:pt>
                <c:pt idx="572">
                  <c:v>940.46229871173125</c:v>
                </c:pt>
                <c:pt idx="573">
                  <c:v>941.37566038120565</c:v>
                </c:pt>
                <c:pt idx="574">
                  <c:v>939.01742576490631</c:v>
                </c:pt>
                <c:pt idx="575">
                  <c:v>949.29283386238217</c:v>
                </c:pt>
                <c:pt idx="576">
                  <c:v>950.04475253088196</c:v>
                </c:pt>
                <c:pt idx="577">
                  <c:v>938.60199666651101</c:v>
                </c:pt>
                <c:pt idx="578">
                  <c:v>932.21589280763135</c:v>
                </c:pt>
                <c:pt idx="579">
                  <c:v>940.11218042448547</c:v>
                </c:pt>
                <c:pt idx="580">
                  <c:v>942.04374452987383</c:v>
                </c:pt>
                <c:pt idx="581">
                  <c:v>945.14555926102878</c:v>
                </c:pt>
                <c:pt idx="582">
                  <c:v>952.59653227600472</c:v>
                </c:pt>
                <c:pt idx="583">
                  <c:v>949.04425831074479</c:v>
                </c:pt>
                <c:pt idx="584">
                  <c:v>926.28211105712455</c:v>
                </c:pt>
                <c:pt idx="585">
                  <c:v>926.78479308846931</c:v>
                </c:pt>
                <c:pt idx="586">
                  <c:v>944.92515186987976</c:v>
                </c:pt>
                <c:pt idx="587">
                  <c:v>929.92417079123288</c:v>
                </c:pt>
                <c:pt idx="588">
                  <c:v>942.79711462780949</c:v>
                </c:pt>
                <c:pt idx="589">
                  <c:v>916.18703969227761</c:v>
                </c:pt>
                <c:pt idx="590">
                  <c:v>904.4761534590981</c:v>
                </c:pt>
                <c:pt idx="591">
                  <c:v>870.67649428446441</c:v>
                </c:pt>
                <c:pt idx="592">
                  <c:v>850.38640577987053</c:v>
                </c:pt>
                <c:pt idx="593">
                  <c:v>894.15777184422961</c:v>
                </c:pt>
                <c:pt idx="594">
                  <c:v>893.35414593273447</c:v>
                </c:pt>
                <c:pt idx="595">
                  <c:v>910.36563064506151</c:v>
                </c:pt>
                <c:pt idx="596">
                  <c:v>903.27798431352801</c:v>
                </c:pt>
                <c:pt idx="597">
                  <c:v>882.41606423237624</c:v>
                </c:pt>
                <c:pt idx="598">
                  <c:v>881.60833367325904</c:v>
                </c:pt>
                <c:pt idx="599">
                  <c:v>867.33349040725068</c:v>
                </c:pt>
                <c:pt idx="600">
                  <c:v>857.9493563261783</c:v>
                </c:pt>
                <c:pt idx="601">
                  <c:v>824.1568339164379</c:v>
                </c:pt>
                <c:pt idx="602">
                  <c:v>836.79866965258236</c:v>
                </c:pt>
                <c:pt idx="603">
                  <c:v>827.56500307352792</c:v>
                </c:pt>
                <c:pt idx="604">
                  <c:v>820.30440641494488</c:v>
                </c:pt>
                <c:pt idx="605">
                  <c:v>821.65779252280049</c:v>
                </c:pt>
                <c:pt idx="606">
                  <c:v>853.46018160893686</c:v>
                </c:pt>
                <c:pt idx="607">
                  <c:v>842.6225863867104</c:v>
                </c:pt>
                <c:pt idx="608">
                  <c:v>826.29360488411066</c:v>
                </c:pt>
                <c:pt idx="609">
                  <c:v>843.48886989116943</c:v>
                </c:pt>
                <c:pt idx="610">
                  <c:v>850.29780552689829</c:v>
                </c:pt>
                <c:pt idx="611">
                  <c:v>815.60316286019861</c:v>
                </c:pt>
                <c:pt idx="612">
                  <c:v>799.02309811904877</c:v>
                </c:pt>
                <c:pt idx="613">
                  <c:v>804.25189383479744</c:v>
                </c:pt>
                <c:pt idx="614">
                  <c:v>804.76741423936653</c:v>
                </c:pt>
                <c:pt idx="615">
                  <c:v>831.04390246366654</c:v>
                </c:pt>
                <c:pt idx="616">
                  <c:v>834.53536543735675</c:v>
                </c:pt>
                <c:pt idx="617">
                  <c:v>844.79822622415452</c:v>
                </c:pt>
                <c:pt idx="618">
                  <c:v>867.7247193376212</c:v>
                </c:pt>
                <c:pt idx="619">
                  <c:v>863.05466718451908</c:v>
                </c:pt>
                <c:pt idx="620">
                  <c:v>866.13453979387657</c:v>
                </c:pt>
                <c:pt idx="621">
                  <c:v>869.27642518355299</c:v>
                </c:pt>
                <c:pt idx="622">
                  <c:v>863.34212787880142</c:v>
                </c:pt>
                <c:pt idx="623">
                  <c:v>845.8505480695726</c:v>
                </c:pt>
                <c:pt idx="624">
                  <c:v>847.74098525896204</c:v>
                </c:pt>
                <c:pt idx="625">
                  <c:v>838.37259240998549</c:v>
                </c:pt>
                <c:pt idx="626">
                  <c:v>843.8457297713494</c:v>
                </c:pt>
                <c:pt idx="627">
                  <c:v>846.16640141604012</c:v>
                </c:pt>
                <c:pt idx="628">
                  <c:v>815.6984884332312</c:v>
                </c:pt>
                <c:pt idx="629">
                  <c:v>811.19278213997632</c:v>
                </c:pt>
                <c:pt idx="630">
                  <c:v>811.17558947844384</c:v>
                </c:pt>
                <c:pt idx="631">
                  <c:v>812.602874591778</c:v>
                </c:pt>
                <c:pt idx="632">
                  <c:v>808.34059921793448</c:v>
                </c:pt>
                <c:pt idx="633">
                  <c:v>834.04550550636293</c:v>
                </c:pt>
                <c:pt idx="634">
                  <c:v>844.03954968984578</c:v>
                </c:pt>
                <c:pt idx="635">
                  <c:v>846.76494972364935</c:v>
                </c:pt>
                <c:pt idx="636">
                  <c:v>835.90051738808472</c:v>
                </c:pt>
                <c:pt idx="637">
                  <c:v>858.64177877738439</c:v>
                </c:pt>
                <c:pt idx="638">
                  <c:v>854.46675633648942</c:v>
                </c:pt>
                <c:pt idx="639">
                  <c:v>852.77833208796699</c:v>
                </c:pt>
                <c:pt idx="640">
                  <c:v>827.98029551676382</c:v>
                </c:pt>
                <c:pt idx="641">
                  <c:v>833.6099808875631</c:v>
                </c:pt>
                <c:pt idx="642">
                  <c:v>845.35855047463656</c:v>
                </c:pt>
                <c:pt idx="643">
                  <c:v>835.13246231553001</c:v>
                </c:pt>
                <c:pt idx="644">
                  <c:v>853.63324492151105</c:v>
                </c:pt>
                <c:pt idx="645">
                  <c:v>868.22568402596971</c:v>
                </c:pt>
                <c:pt idx="646">
                  <c:v>879.54177738438898</c:v>
                </c:pt>
                <c:pt idx="647">
                  <c:v>875.92879653697253</c:v>
                </c:pt>
                <c:pt idx="648">
                  <c:v>869.58765832815357</c:v>
                </c:pt>
                <c:pt idx="649">
                  <c:v>875.46313677400417</c:v>
                </c:pt>
                <c:pt idx="650">
                  <c:v>873.70081352000238</c:v>
                </c:pt>
                <c:pt idx="651">
                  <c:v>894.41307271592677</c:v>
                </c:pt>
                <c:pt idx="652">
                  <c:v>892.4142056667207</c:v>
                </c:pt>
                <c:pt idx="653">
                  <c:v>892.93157267268452</c:v>
                </c:pt>
                <c:pt idx="654">
                  <c:v>893.46018109116346</c:v>
                </c:pt>
                <c:pt idx="655">
                  <c:v>889.05245358912725</c:v>
                </c:pt>
                <c:pt idx="656">
                  <c:v>894.08782455833853</c:v>
                </c:pt>
                <c:pt idx="657">
                  <c:v>879.68406074015104</c:v>
                </c:pt>
                <c:pt idx="658">
                  <c:v>851.47745983989898</c:v>
                </c:pt>
                <c:pt idx="659">
                  <c:v>848.65012189852746</c:v>
                </c:pt>
                <c:pt idx="660">
                  <c:v>846.35244863311243</c:v>
                </c:pt>
                <c:pt idx="661">
                  <c:v>850.06141613908028</c:v>
                </c:pt>
                <c:pt idx="662">
                  <c:v>863.88434874154859</c:v>
                </c:pt>
                <c:pt idx="663">
                  <c:v>860.5187579298929</c:v>
                </c:pt>
                <c:pt idx="664">
                  <c:v>840.94661421556646</c:v>
                </c:pt>
                <c:pt idx="665">
                  <c:v>834.10171256893921</c:v>
                </c:pt>
                <c:pt idx="666">
                  <c:v>829.355108192172</c:v>
                </c:pt>
                <c:pt idx="667">
                  <c:v>818.18232929800445</c:v>
                </c:pt>
                <c:pt idx="668">
                  <c:v>819.93395184272322</c:v>
                </c:pt>
                <c:pt idx="669">
                  <c:v>818.43446879403109</c:v>
                </c:pt>
                <c:pt idx="670">
                  <c:v>833.76957728714297</c:v>
                </c:pt>
                <c:pt idx="671">
                  <c:v>821.55441206190949</c:v>
                </c:pt>
                <c:pt idx="672">
                  <c:v>818.58176752361885</c:v>
                </c:pt>
                <c:pt idx="673">
                  <c:v>845.23626740597945</c:v>
                </c:pt>
                <c:pt idx="674">
                  <c:v>853.23343667292545</c:v>
                </c:pt>
                <c:pt idx="675">
                  <c:v>864.23353115360351</c:v>
                </c:pt>
                <c:pt idx="676">
                  <c:v>856.07545958891558</c:v>
                </c:pt>
                <c:pt idx="677">
                  <c:v>860.72792390852601</c:v>
                </c:pt>
                <c:pt idx="678">
                  <c:v>864.65385524353883</c:v>
                </c:pt>
                <c:pt idx="679">
                  <c:v>866.10017961979952</c:v>
                </c:pt>
                <c:pt idx="680">
                  <c:v>877.52640390815679</c:v>
                </c:pt>
                <c:pt idx="681">
                  <c:v>878.24513904234288</c:v>
                </c:pt>
                <c:pt idx="682">
                  <c:v>878.39679206023789</c:v>
                </c:pt>
                <c:pt idx="683">
                  <c:v>873.1186764061207</c:v>
                </c:pt>
                <c:pt idx="684">
                  <c:v>877.34117218398865</c:v>
                </c:pt>
                <c:pt idx="685">
                  <c:v>891.39720501955742</c:v>
                </c:pt>
                <c:pt idx="686">
                  <c:v>886.99238037639361</c:v>
                </c:pt>
                <c:pt idx="687">
                  <c:v>886.23266385748173</c:v>
                </c:pt>
                <c:pt idx="688">
                  <c:v>875.3569901094022</c:v>
                </c:pt>
                <c:pt idx="689">
                  <c:v>896.81917584115843</c:v>
                </c:pt>
                <c:pt idx="690">
                  <c:v>896.81282942018299</c:v>
                </c:pt>
                <c:pt idx="691">
                  <c:v>900.74365574673573</c:v>
                </c:pt>
                <c:pt idx="692">
                  <c:v>903.30126635858926</c:v>
                </c:pt>
                <c:pt idx="693">
                  <c:v>902.20901938592294</c:v>
                </c:pt>
                <c:pt idx="694">
                  <c:v>907.80802890932159</c:v>
                </c:pt>
                <c:pt idx="695">
                  <c:v>896.31305024771052</c:v>
                </c:pt>
                <c:pt idx="696">
                  <c:v>915.84367187407861</c:v>
                </c:pt>
                <c:pt idx="697">
                  <c:v>919.01133811961654</c:v>
                </c:pt>
                <c:pt idx="698">
                  <c:v>919.72333166086855</c:v>
                </c:pt>
                <c:pt idx="699">
                  <c:v>930.89886788263368</c:v>
                </c:pt>
                <c:pt idx="700">
                  <c:v>930.35611519276745</c:v>
                </c:pt>
                <c:pt idx="701">
                  <c:v>929.70798103323057</c:v>
                </c:pt>
                <c:pt idx="702">
                  <c:v>943.50803563870954</c:v>
                </c:pt>
                <c:pt idx="703">
                  <c:v>943.42897572813149</c:v>
                </c:pt>
                <c:pt idx="704">
                  <c:v>940.61538688618805</c:v>
                </c:pt>
                <c:pt idx="705">
                  <c:v>945.88715611932957</c:v>
                </c:pt>
                <c:pt idx="706">
                  <c:v>925.97377337463445</c:v>
                </c:pt>
                <c:pt idx="707">
                  <c:v>945.06648307757609</c:v>
                </c:pt>
                <c:pt idx="708">
                  <c:v>945.57275420229803</c:v>
                </c:pt>
                <c:pt idx="709">
                  <c:v>947.64512508502389</c:v>
                </c:pt>
                <c:pt idx="710">
                  <c:v>952.29429137380453</c:v>
                </c:pt>
                <c:pt idx="711">
                  <c:v>945.01241367894113</c:v>
                </c:pt>
                <c:pt idx="712">
                  <c:v>940.14773499055173</c:v>
                </c:pt>
                <c:pt idx="713">
                  <c:v>940.97369819580376</c:v>
                </c:pt>
                <c:pt idx="714">
                  <c:v>942.887674467701</c:v>
                </c:pt>
                <c:pt idx="715">
                  <c:v>940.24426235233489</c:v>
                </c:pt>
                <c:pt idx="716">
                  <c:v>953.55802097120966</c:v>
                </c:pt>
                <c:pt idx="717">
                  <c:v>954.6146971049352</c:v>
                </c:pt>
                <c:pt idx="718">
                  <c:v>980.10369582179499</c:v>
                </c:pt>
                <c:pt idx="719">
                  <c:v>984.48458621049303</c:v>
                </c:pt>
                <c:pt idx="720">
                  <c:v>978.3629195176328</c:v>
                </c:pt>
                <c:pt idx="721">
                  <c:v>969.05349105883124</c:v>
                </c:pt>
                <c:pt idx="722">
                  <c:v>977.34417637848685</c:v>
                </c:pt>
                <c:pt idx="723">
                  <c:v>975.89600540083143</c:v>
                </c:pt>
                <c:pt idx="724">
                  <c:v>964.18895790171518</c:v>
                </c:pt>
                <c:pt idx="725">
                  <c:v>966.53250754339513</c:v>
                </c:pt>
                <c:pt idx="726">
                  <c:v>946.34885676594911</c:v>
                </c:pt>
                <c:pt idx="727">
                  <c:v>949.72079399858148</c:v>
                </c:pt>
                <c:pt idx="728">
                  <c:v>962.21692796584739</c:v>
                </c:pt>
                <c:pt idx="729">
                  <c:v>968.260050302374</c:v>
                </c:pt>
                <c:pt idx="730">
                  <c:v>968.51708478994033</c:v>
                </c:pt>
                <c:pt idx="731">
                  <c:v>953.99789987831718</c:v>
                </c:pt>
                <c:pt idx="732">
                  <c:v>970.2121051001244</c:v>
                </c:pt>
                <c:pt idx="733">
                  <c:v>964.86668650218849</c:v>
                </c:pt>
                <c:pt idx="734">
                  <c:v>956.23407591765772</c:v>
                </c:pt>
                <c:pt idx="735">
                  <c:v>947.00914306420577</c:v>
                </c:pt>
                <c:pt idx="736">
                  <c:v>964.11621926312512</c:v>
                </c:pt>
                <c:pt idx="737">
                  <c:v>975.94517980792671</c:v>
                </c:pt>
                <c:pt idx="738">
                  <c:v>983.60386737210047</c:v>
                </c:pt>
                <c:pt idx="739">
                  <c:v>987.18312398197122</c:v>
                </c:pt>
                <c:pt idx="740">
                  <c:v>992.956269348295</c:v>
                </c:pt>
                <c:pt idx="741">
                  <c:v>993.2356411296189</c:v>
                </c:pt>
                <c:pt idx="742">
                  <c:v>994.83851351531439</c:v>
                </c:pt>
                <c:pt idx="743">
                  <c:v>1004.6794532514674</c:v>
                </c:pt>
                <c:pt idx="744">
                  <c:v>1015.3221722977195</c:v>
                </c:pt>
                <c:pt idx="745">
                  <c:v>1017.4170260054765</c:v>
                </c:pt>
                <c:pt idx="746">
                  <c:v>1013.6550453583512</c:v>
                </c:pt>
                <c:pt idx="747">
                  <c:v>1020.7553845318366</c:v>
                </c:pt>
                <c:pt idx="748">
                  <c:v>1018.4704041083723</c:v>
                </c:pt>
                <c:pt idx="749">
                  <c:v>1025.0114590159772</c:v>
                </c:pt>
                <c:pt idx="750">
                  <c:v>1027.1750670969882</c:v>
                </c:pt>
                <c:pt idx="751">
                  <c:v>1026.8449239478598</c:v>
                </c:pt>
                <c:pt idx="752">
                  <c:v>1029.1006799533591</c:v>
                </c:pt>
                <c:pt idx="753">
                  <c:v>1026.102254559207</c:v>
                </c:pt>
                <c:pt idx="754">
                  <c:v>1025.6346026635708</c:v>
                </c:pt>
                <c:pt idx="755">
                  <c:v>1031.863102255538</c:v>
                </c:pt>
                <c:pt idx="756">
                  <c:v>1031.042429213785</c:v>
                </c:pt>
                <c:pt idx="757">
                  <c:v>1028.6925331511297</c:v>
                </c:pt>
                <c:pt idx="758">
                  <c:v>1036.3127470174907</c:v>
                </c:pt>
                <c:pt idx="759">
                  <c:v>1028.4930116243013</c:v>
                </c:pt>
                <c:pt idx="760">
                  <c:v>1024.941648385246</c:v>
                </c:pt>
                <c:pt idx="761">
                  <c:v>1017.6983899194687</c:v>
                </c:pt>
                <c:pt idx="762">
                  <c:v>1017.6105962832878</c:v>
                </c:pt>
                <c:pt idx="763">
                  <c:v>1018.5473515039962</c:v>
                </c:pt>
                <c:pt idx="764">
                  <c:v>1024.5438071203407</c:v>
                </c:pt>
                <c:pt idx="765">
                  <c:v>1038.8444312422098</c:v>
                </c:pt>
                <c:pt idx="766">
                  <c:v>1033.2992414767609</c:v>
                </c:pt>
                <c:pt idx="767">
                  <c:v>1037.3815752899354</c:v>
                </c:pt>
                <c:pt idx="768">
                  <c:v>1038.5105948902929</c:v>
                </c:pt>
                <c:pt idx="769">
                  <c:v>1026.723551605407</c:v>
                </c:pt>
                <c:pt idx="770">
                  <c:v>1015.9931844542465</c:v>
                </c:pt>
                <c:pt idx="771">
                  <c:v>1012.1916738518315</c:v>
                </c:pt>
                <c:pt idx="772">
                  <c:v>1023.7860827340977</c:v>
                </c:pt>
                <c:pt idx="773">
                  <c:v>1026.3324519334358</c:v>
                </c:pt>
                <c:pt idx="774">
                  <c:v>1035.12106982417</c:v>
                </c:pt>
                <c:pt idx="775">
                  <c:v>1034.4344619668204</c:v>
                </c:pt>
                <c:pt idx="776">
                  <c:v>1011.6708632837643</c:v>
                </c:pt>
                <c:pt idx="777">
                  <c:v>1023.6481788156311</c:v>
                </c:pt>
                <c:pt idx="778">
                  <c:v>1044.7386993103016</c:v>
                </c:pt>
                <c:pt idx="779">
                  <c:v>1031.3211561824651</c:v>
                </c:pt>
                <c:pt idx="780">
                  <c:v>1028.787334293804</c:v>
                </c:pt>
                <c:pt idx="781">
                  <c:v>1037.5842907381816</c:v>
                </c:pt>
                <c:pt idx="782">
                  <c:v>1043.1130944588897</c:v>
                </c:pt>
                <c:pt idx="783">
                  <c:v>1045.198158183568</c:v>
                </c:pt>
                <c:pt idx="784">
                  <c:v>1041.9256511715919</c:v>
                </c:pt>
                <c:pt idx="785">
                  <c:v>1042.052974763061</c:v>
                </c:pt>
                <c:pt idx="786">
                  <c:v>1048.5940296706658</c:v>
                </c:pt>
                <c:pt idx="787">
                  <c:v>1053.6054663854106</c:v>
                </c:pt>
                <c:pt idx="788">
                  <c:v>1048.2649427790145</c:v>
                </c:pt>
                <c:pt idx="789">
                  <c:v>1053.5942249728946</c:v>
                </c:pt>
                <c:pt idx="790">
                  <c:v>1054.491450238314</c:v>
                </c:pt>
                <c:pt idx="791">
                  <c:v>1060.4960988770295</c:v>
                </c:pt>
                <c:pt idx="792">
                  <c:v>1032.5596204782539</c:v>
                </c:pt>
                <c:pt idx="793">
                  <c:v>1020.8173973121559</c:v>
                </c:pt>
                <c:pt idx="794">
                  <c:v>1021.5566231387043</c:v>
                </c:pt>
                <c:pt idx="795">
                  <c:v>1035.3044549469428</c:v>
                </c:pt>
                <c:pt idx="796">
                  <c:v>1040.7313207600837</c:v>
                </c:pt>
                <c:pt idx="797">
                  <c:v>1025.0627710870137</c:v>
                </c:pt>
                <c:pt idx="798">
                  <c:v>1030.888929594495</c:v>
                </c:pt>
                <c:pt idx="799">
                  <c:v>1051.0881760727636</c:v>
                </c:pt>
                <c:pt idx="800">
                  <c:v>1043.0447352575948</c:v>
                </c:pt>
                <c:pt idx="801">
                  <c:v>1033.186207687952</c:v>
                </c:pt>
                <c:pt idx="802">
                  <c:v>1042.4473724658621</c:v>
                </c:pt>
                <c:pt idx="803">
                  <c:v>1041.7977868768883</c:v>
                </c:pt>
                <c:pt idx="804">
                  <c:v>1019.1697048076729</c:v>
                </c:pt>
                <c:pt idx="805">
                  <c:v>1022.1438007753991</c:v>
                </c:pt>
                <c:pt idx="806">
                  <c:v>1018.0018163375445</c:v>
                </c:pt>
                <c:pt idx="807">
                  <c:v>1003.7028932857963</c:v>
                </c:pt>
                <c:pt idx="808">
                  <c:v>990.82161089557576</c:v>
                </c:pt>
                <c:pt idx="809">
                  <c:v>1002.7481550596384</c:v>
                </c:pt>
                <c:pt idx="810">
                  <c:v>1017.2820249458815</c:v>
                </c:pt>
                <c:pt idx="811">
                  <c:v>1038.0039285936118</c:v>
                </c:pt>
                <c:pt idx="812">
                  <c:v>1037.3314650076493</c:v>
                </c:pt>
                <c:pt idx="813">
                  <c:v>1035.343839370958</c:v>
                </c:pt>
                <c:pt idx="814">
                  <c:v>1044.7731887427781</c:v>
                </c:pt>
                <c:pt idx="815">
                  <c:v>1046.2113200966678</c:v>
                </c:pt>
                <c:pt idx="816">
                  <c:v>1038.9597230772476</c:v>
                </c:pt>
                <c:pt idx="817">
                  <c:v>1050.1927722597513</c:v>
                </c:pt>
                <c:pt idx="818">
                  <c:v>1059.9385156812718</c:v>
                </c:pt>
                <c:pt idx="819">
                  <c:v>1064.721747154455</c:v>
                </c:pt>
                <c:pt idx="820">
                  <c:v>1070.4918441306338</c:v>
                </c:pt>
              </c:numCache>
            </c:numRef>
          </c:val>
        </c:ser>
        <c:ser>
          <c:idx val="2"/>
          <c:order val="1"/>
          <c:tx>
            <c:strRef>
              <c:f>Sheet1!$C$1</c:f>
              <c:strCache>
                <c:ptCount val="1"/>
                <c:pt idx="0">
                  <c:v>MSCI World Index</c:v>
                </c:pt>
              </c:strCache>
            </c:strRef>
          </c:tx>
          <c:spPr>
            <a:ln w="12647">
              <a:solidFill>
                <a:schemeClr val="accent2">
                  <a:lumMod val="60000"/>
                  <a:lumOff val="40000"/>
                </a:schemeClr>
              </a:solidFill>
              <a:prstDash val="solid"/>
            </a:ln>
          </c:spPr>
          <c:marker>
            <c:symbol val="none"/>
          </c:marker>
          <c:cat>
            <c:numRef>
              <c:f>Sheet1!$A$2:$A$822</c:f>
              <c:numCache>
                <c:formatCode>m/d/yyyy</c:formatCode>
                <c:ptCount val="821"/>
                <c:pt idx="0">
                  <c:v>39447</c:v>
                </c:pt>
                <c:pt idx="1">
                  <c:v>39449</c:v>
                </c:pt>
                <c:pt idx="2">
                  <c:v>39450</c:v>
                </c:pt>
                <c:pt idx="3">
                  <c:v>39451</c:v>
                </c:pt>
                <c:pt idx="4">
                  <c:v>39454</c:v>
                </c:pt>
                <c:pt idx="5">
                  <c:v>39455</c:v>
                </c:pt>
                <c:pt idx="6">
                  <c:v>39456</c:v>
                </c:pt>
                <c:pt idx="7">
                  <c:v>39457</c:v>
                </c:pt>
                <c:pt idx="8">
                  <c:v>39458</c:v>
                </c:pt>
                <c:pt idx="9">
                  <c:v>39461</c:v>
                </c:pt>
                <c:pt idx="10">
                  <c:v>39462</c:v>
                </c:pt>
                <c:pt idx="11">
                  <c:v>39463</c:v>
                </c:pt>
                <c:pt idx="12">
                  <c:v>39464</c:v>
                </c:pt>
                <c:pt idx="13">
                  <c:v>39465</c:v>
                </c:pt>
                <c:pt idx="14">
                  <c:v>39469</c:v>
                </c:pt>
                <c:pt idx="15">
                  <c:v>39470</c:v>
                </c:pt>
                <c:pt idx="16">
                  <c:v>39471</c:v>
                </c:pt>
                <c:pt idx="17">
                  <c:v>39472</c:v>
                </c:pt>
                <c:pt idx="18">
                  <c:v>39475</c:v>
                </c:pt>
                <c:pt idx="19">
                  <c:v>39476</c:v>
                </c:pt>
                <c:pt idx="20">
                  <c:v>39477</c:v>
                </c:pt>
                <c:pt idx="21">
                  <c:v>39478</c:v>
                </c:pt>
                <c:pt idx="22">
                  <c:v>39479</c:v>
                </c:pt>
                <c:pt idx="23">
                  <c:v>39482</c:v>
                </c:pt>
                <c:pt idx="24">
                  <c:v>39483</c:v>
                </c:pt>
                <c:pt idx="25">
                  <c:v>39484</c:v>
                </c:pt>
                <c:pt idx="26">
                  <c:v>39485</c:v>
                </c:pt>
                <c:pt idx="27">
                  <c:v>39486</c:v>
                </c:pt>
                <c:pt idx="28">
                  <c:v>39489</c:v>
                </c:pt>
                <c:pt idx="29">
                  <c:v>39490</c:v>
                </c:pt>
                <c:pt idx="30">
                  <c:v>39491</c:v>
                </c:pt>
                <c:pt idx="31">
                  <c:v>39492</c:v>
                </c:pt>
                <c:pt idx="32">
                  <c:v>39493</c:v>
                </c:pt>
                <c:pt idx="33">
                  <c:v>39497</c:v>
                </c:pt>
                <c:pt idx="34">
                  <c:v>39498</c:v>
                </c:pt>
                <c:pt idx="35">
                  <c:v>39499</c:v>
                </c:pt>
                <c:pt idx="36">
                  <c:v>39500</c:v>
                </c:pt>
                <c:pt idx="37">
                  <c:v>39503</c:v>
                </c:pt>
                <c:pt idx="38">
                  <c:v>39504</c:v>
                </c:pt>
                <c:pt idx="39">
                  <c:v>39505</c:v>
                </c:pt>
                <c:pt idx="40">
                  <c:v>39506</c:v>
                </c:pt>
                <c:pt idx="41">
                  <c:v>39507</c:v>
                </c:pt>
                <c:pt idx="42">
                  <c:v>39510</c:v>
                </c:pt>
                <c:pt idx="43">
                  <c:v>39511</c:v>
                </c:pt>
                <c:pt idx="44">
                  <c:v>39512</c:v>
                </c:pt>
                <c:pt idx="45">
                  <c:v>39513</c:v>
                </c:pt>
                <c:pt idx="46">
                  <c:v>39514</c:v>
                </c:pt>
                <c:pt idx="47">
                  <c:v>39517</c:v>
                </c:pt>
                <c:pt idx="48">
                  <c:v>39518</c:v>
                </c:pt>
                <c:pt idx="49">
                  <c:v>39519</c:v>
                </c:pt>
                <c:pt idx="50">
                  <c:v>39520</c:v>
                </c:pt>
                <c:pt idx="51">
                  <c:v>39521</c:v>
                </c:pt>
                <c:pt idx="52">
                  <c:v>39524</c:v>
                </c:pt>
                <c:pt idx="53">
                  <c:v>39525</c:v>
                </c:pt>
                <c:pt idx="54">
                  <c:v>39526</c:v>
                </c:pt>
                <c:pt idx="55">
                  <c:v>39527</c:v>
                </c:pt>
                <c:pt idx="56">
                  <c:v>39531</c:v>
                </c:pt>
                <c:pt idx="57">
                  <c:v>39532</c:v>
                </c:pt>
                <c:pt idx="58">
                  <c:v>39533</c:v>
                </c:pt>
                <c:pt idx="59">
                  <c:v>39534</c:v>
                </c:pt>
                <c:pt idx="60">
                  <c:v>39535</c:v>
                </c:pt>
                <c:pt idx="61">
                  <c:v>39538</c:v>
                </c:pt>
                <c:pt idx="62">
                  <c:v>39539</c:v>
                </c:pt>
                <c:pt idx="63">
                  <c:v>39540</c:v>
                </c:pt>
                <c:pt idx="64">
                  <c:v>39541</c:v>
                </c:pt>
                <c:pt idx="65">
                  <c:v>39542</c:v>
                </c:pt>
                <c:pt idx="66">
                  <c:v>39545</c:v>
                </c:pt>
                <c:pt idx="67">
                  <c:v>39546</c:v>
                </c:pt>
                <c:pt idx="68">
                  <c:v>39547</c:v>
                </c:pt>
                <c:pt idx="69">
                  <c:v>39548</c:v>
                </c:pt>
                <c:pt idx="70">
                  <c:v>39549</c:v>
                </c:pt>
                <c:pt idx="71">
                  <c:v>39552</c:v>
                </c:pt>
                <c:pt idx="72">
                  <c:v>39553</c:v>
                </c:pt>
                <c:pt idx="73">
                  <c:v>39554</c:v>
                </c:pt>
                <c:pt idx="74">
                  <c:v>39555</c:v>
                </c:pt>
                <c:pt idx="75">
                  <c:v>39556</c:v>
                </c:pt>
                <c:pt idx="76">
                  <c:v>39559</c:v>
                </c:pt>
                <c:pt idx="77">
                  <c:v>39560</c:v>
                </c:pt>
                <c:pt idx="78">
                  <c:v>39561</c:v>
                </c:pt>
                <c:pt idx="79">
                  <c:v>39562</c:v>
                </c:pt>
                <c:pt idx="80">
                  <c:v>39563</c:v>
                </c:pt>
                <c:pt idx="81">
                  <c:v>39566</c:v>
                </c:pt>
                <c:pt idx="82">
                  <c:v>39567</c:v>
                </c:pt>
                <c:pt idx="83">
                  <c:v>39568</c:v>
                </c:pt>
                <c:pt idx="84">
                  <c:v>39569</c:v>
                </c:pt>
                <c:pt idx="85">
                  <c:v>39570</c:v>
                </c:pt>
                <c:pt idx="86">
                  <c:v>39573</c:v>
                </c:pt>
                <c:pt idx="87">
                  <c:v>39574</c:v>
                </c:pt>
                <c:pt idx="88">
                  <c:v>39575</c:v>
                </c:pt>
                <c:pt idx="89">
                  <c:v>39576</c:v>
                </c:pt>
                <c:pt idx="90">
                  <c:v>39577</c:v>
                </c:pt>
                <c:pt idx="91">
                  <c:v>39580</c:v>
                </c:pt>
                <c:pt idx="92">
                  <c:v>39581</c:v>
                </c:pt>
                <c:pt idx="93">
                  <c:v>39582</c:v>
                </c:pt>
                <c:pt idx="94">
                  <c:v>39583</c:v>
                </c:pt>
                <c:pt idx="95">
                  <c:v>39584</c:v>
                </c:pt>
                <c:pt idx="96">
                  <c:v>39587</c:v>
                </c:pt>
                <c:pt idx="97">
                  <c:v>39588</c:v>
                </c:pt>
                <c:pt idx="98">
                  <c:v>39589</c:v>
                </c:pt>
                <c:pt idx="99">
                  <c:v>39590</c:v>
                </c:pt>
                <c:pt idx="100">
                  <c:v>39591</c:v>
                </c:pt>
                <c:pt idx="101">
                  <c:v>39595</c:v>
                </c:pt>
                <c:pt idx="102">
                  <c:v>39596</c:v>
                </c:pt>
                <c:pt idx="103">
                  <c:v>39597</c:v>
                </c:pt>
                <c:pt idx="104">
                  <c:v>39598</c:v>
                </c:pt>
                <c:pt idx="105">
                  <c:v>39601</c:v>
                </c:pt>
                <c:pt idx="106">
                  <c:v>39602</c:v>
                </c:pt>
                <c:pt idx="107">
                  <c:v>39603</c:v>
                </c:pt>
                <c:pt idx="108">
                  <c:v>39604</c:v>
                </c:pt>
                <c:pt idx="109">
                  <c:v>39605</c:v>
                </c:pt>
                <c:pt idx="110">
                  <c:v>39608</c:v>
                </c:pt>
                <c:pt idx="111">
                  <c:v>39609</c:v>
                </c:pt>
                <c:pt idx="112">
                  <c:v>39610</c:v>
                </c:pt>
                <c:pt idx="113">
                  <c:v>39611</c:v>
                </c:pt>
                <c:pt idx="114">
                  <c:v>39612</c:v>
                </c:pt>
                <c:pt idx="115">
                  <c:v>39615</c:v>
                </c:pt>
                <c:pt idx="116">
                  <c:v>39616</c:v>
                </c:pt>
                <c:pt idx="117">
                  <c:v>39617</c:v>
                </c:pt>
                <c:pt idx="118">
                  <c:v>39618</c:v>
                </c:pt>
                <c:pt idx="119">
                  <c:v>39619</c:v>
                </c:pt>
                <c:pt idx="120">
                  <c:v>39622</c:v>
                </c:pt>
                <c:pt idx="121">
                  <c:v>39623</c:v>
                </c:pt>
                <c:pt idx="122">
                  <c:v>39624</c:v>
                </c:pt>
                <c:pt idx="123">
                  <c:v>39625</c:v>
                </c:pt>
                <c:pt idx="124">
                  <c:v>39626</c:v>
                </c:pt>
                <c:pt idx="125">
                  <c:v>39629</c:v>
                </c:pt>
                <c:pt idx="126">
                  <c:v>39630</c:v>
                </c:pt>
                <c:pt idx="127">
                  <c:v>39631</c:v>
                </c:pt>
                <c:pt idx="128">
                  <c:v>39632</c:v>
                </c:pt>
                <c:pt idx="129">
                  <c:v>39636</c:v>
                </c:pt>
                <c:pt idx="130">
                  <c:v>39637</c:v>
                </c:pt>
                <c:pt idx="131">
                  <c:v>39638</c:v>
                </c:pt>
                <c:pt idx="132">
                  <c:v>39639</c:v>
                </c:pt>
                <c:pt idx="133">
                  <c:v>39640</c:v>
                </c:pt>
                <c:pt idx="134">
                  <c:v>39643</c:v>
                </c:pt>
                <c:pt idx="135">
                  <c:v>39644</c:v>
                </c:pt>
                <c:pt idx="136">
                  <c:v>39645</c:v>
                </c:pt>
                <c:pt idx="137">
                  <c:v>39646</c:v>
                </c:pt>
                <c:pt idx="138">
                  <c:v>39647</c:v>
                </c:pt>
                <c:pt idx="139">
                  <c:v>39650</c:v>
                </c:pt>
                <c:pt idx="140">
                  <c:v>39651</c:v>
                </c:pt>
                <c:pt idx="141">
                  <c:v>39652</c:v>
                </c:pt>
                <c:pt idx="142">
                  <c:v>39653</c:v>
                </c:pt>
                <c:pt idx="143">
                  <c:v>39654</c:v>
                </c:pt>
                <c:pt idx="144">
                  <c:v>39657</c:v>
                </c:pt>
                <c:pt idx="145">
                  <c:v>39658</c:v>
                </c:pt>
                <c:pt idx="146">
                  <c:v>39659</c:v>
                </c:pt>
                <c:pt idx="147">
                  <c:v>39660</c:v>
                </c:pt>
                <c:pt idx="148">
                  <c:v>39661</c:v>
                </c:pt>
                <c:pt idx="149">
                  <c:v>39664</c:v>
                </c:pt>
                <c:pt idx="150">
                  <c:v>39665</c:v>
                </c:pt>
                <c:pt idx="151">
                  <c:v>39666</c:v>
                </c:pt>
                <c:pt idx="152">
                  <c:v>39667</c:v>
                </c:pt>
                <c:pt idx="153">
                  <c:v>39668</c:v>
                </c:pt>
                <c:pt idx="154">
                  <c:v>39671</c:v>
                </c:pt>
                <c:pt idx="155">
                  <c:v>39672</c:v>
                </c:pt>
                <c:pt idx="156">
                  <c:v>39673</c:v>
                </c:pt>
                <c:pt idx="157">
                  <c:v>39674</c:v>
                </c:pt>
                <c:pt idx="158">
                  <c:v>39675</c:v>
                </c:pt>
                <c:pt idx="159">
                  <c:v>39678</c:v>
                </c:pt>
                <c:pt idx="160">
                  <c:v>39679</c:v>
                </c:pt>
                <c:pt idx="161">
                  <c:v>39680</c:v>
                </c:pt>
                <c:pt idx="162">
                  <c:v>39681</c:v>
                </c:pt>
                <c:pt idx="163">
                  <c:v>39682</c:v>
                </c:pt>
                <c:pt idx="164">
                  <c:v>39685</c:v>
                </c:pt>
                <c:pt idx="165">
                  <c:v>39686</c:v>
                </c:pt>
                <c:pt idx="166">
                  <c:v>39687</c:v>
                </c:pt>
                <c:pt idx="167">
                  <c:v>39688</c:v>
                </c:pt>
                <c:pt idx="168">
                  <c:v>39689</c:v>
                </c:pt>
                <c:pt idx="169">
                  <c:v>39693</c:v>
                </c:pt>
                <c:pt idx="170">
                  <c:v>39694</c:v>
                </c:pt>
                <c:pt idx="171">
                  <c:v>39695</c:v>
                </c:pt>
                <c:pt idx="172">
                  <c:v>39696</c:v>
                </c:pt>
                <c:pt idx="173">
                  <c:v>39699</c:v>
                </c:pt>
                <c:pt idx="174">
                  <c:v>39700</c:v>
                </c:pt>
                <c:pt idx="175">
                  <c:v>39701</c:v>
                </c:pt>
                <c:pt idx="176">
                  <c:v>39702</c:v>
                </c:pt>
                <c:pt idx="177">
                  <c:v>39703</c:v>
                </c:pt>
                <c:pt idx="178">
                  <c:v>39706</c:v>
                </c:pt>
                <c:pt idx="179">
                  <c:v>39707</c:v>
                </c:pt>
                <c:pt idx="180">
                  <c:v>39708</c:v>
                </c:pt>
                <c:pt idx="181">
                  <c:v>39709</c:v>
                </c:pt>
                <c:pt idx="182">
                  <c:v>39710</c:v>
                </c:pt>
                <c:pt idx="183">
                  <c:v>39713</c:v>
                </c:pt>
                <c:pt idx="184">
                  <c:v>39714</c:v>
                </c:pt>
                <c:pt idx="185">
                  <c:v>39715</c:v>
                </c:pt>
                <c:pt idx="186">
                  <c:v>39716</c:v>
                </c:pt>
                <c:pt idx="187">
                  <c:v>39717</c:v>
                </c:pt>
                <c:pt idx="188">
                  <c:v>39720</c:v>
                </c:pt>
                <c:pt idx="189">
                  <c:v>39721</c:v>
                </c:pt>
                <c:pt idx="190">
                  <c:v>39722</c:v>
                </c:pt>
                <c:pt idx="191">
                  <c:v>39723</c:v>
                </c:pt>
                <c:pt idx="192">
                  <c:v>39724</c:v>
                </c:pt>
                <c:pt idx="193">
                  <c:v>39727</c:v>
                </c:pt>
                <c:pt idx="194">
                  <c:v>39728</c:v>
                </c:pt>
                <c:pt idx="195">
                  <c:v>39729</c:v>
                </c:pt>
                <c:pt idx="196">
                  <c:v>39730</c:v>
                </c:pt>
                <c:pt idx="197">
                  <c:v>39731</c:v>
                </c:pt>
                <c:pt idx="198">
                  <c:v>39734</c:v>
                </c:pt>
                <c:pt idx="199">
                  <c:v>39735</c:v>
                </c:pt>
                <c:pt idx="200">
                  <c:v>39736</c:v>
                </c:pt>
                <c:pt idx="201">
                  <c:v>39737</c:v>
                </c:pt>
                <c:pt idx="202">
                  <c:v>39738</c:v>
                </c:pt>
                <c:pt idx="203">
                  <c:v>39741</c:v>
                </c:pt>
                <c:pt idx="204">
                  <c:v>39742</c:v>
                </c:pt>
                <c:pt idx="205">
                  <c:v>39743</c:v>
                </c:pt>
                <c:pt idx="206">
                  <c:v>39744</c:v>
                </c:pt>
                <c:pt idx="207">
                  <c:v>39745</c:v>
                </c:pt>
                <c:pt idx="208">
                  <c:v>39748</c:v>
                </c:pt>
                <c:pt idx="209">
                  <c:v>39749</c:v>
                </c:pt>
                <c:pt idx="210">
                  <c:v>39750</c:v>
                </c:pt>
                <c:pt idx="211">
                  <c:v>39751</c:v>
                </c:pt>
                <c:pt idx="212">
                  <c:v>39752</c:v>
                </c:pt>
                <c:pt idx="213">
                  <c:v>39755</c:v>
                </c:pt>
                <c:pt idx="214">
                  <c:v>39756</c:v>
                </c:pt>
                <c:pt idx="215">
                  <c:v>39757</c:v>
                </c:pt>
                <c:pt idx="216">
                  <c:v>39758</c:v>
                </c:pt>
                <c:pt idx="217">
                  <c:v>39759</c:v>
                </c:pt>
                <c:pt idx="218">
                  <c:v>39762</c:v>
                </c:pt>
                <c:pt idx="219">
                  <c:v>39763</c:v>
                </c:pt>
                <c:pt idx="220">
                  <c:v>39764</c:v>
                </c:pt>
                <c:pt idx="221">
                  <c:v>39765</c:v>
                </c:pt>
                <c:pt idx="222">
                  <c:v>39766</c:v>
                </c:pt>
                <c:pt idx="223">
                  <c:v>39769</c:v>
                </c:pt>
                <c:pt idx="224">
                  <c:v>39770</c:v>
                </c:pt>
                <c:pt idx="225">
                  <c:v>39771</c:v>
                </c:pt>
                <c:pt idx="226">
                  <c:v>39772</c:v>
                </c:pt>
                <c:pt idx="227">
                  <c:v>39773</c:v>
                </c:pt>
                <c:pt idx="228">
                  <c:v>39776</c:v>
                </c:pt>
                <c:pt idx="229">
                  <c:v>39777</c:v>
                </c:pt>
                <c:pt idx="230">
                  <c:v>39778</c:v>
                </c:pt>
                <c:pt idx="231">
                  <c:v>39780</c:v>
                </c:pt>
                <c:pt idx="232">
                  <c:v>39783</c:v>
                </c:pt>
                <c:pt idx="233">
                  <c:v>39784</c:v>
                </c:pt>
                <c:pt idx="234">
                  <c:v>39785</c:v>
                </c:pt>
                <c:pt idx="235">
                  <c:v>39786</c:v>
                </c:pt>
                <c:pt idx="236">
                  <c:v>39787</c:v>
                </c:pt>
                <c:pt idx="237">
                  <c:v>39790</c:v>
                </c:pt>
                <c:pt idx="238">
                  <c:v>39791</c:v>
                </c:pt>
                <c:pt idx="239">
                  <c:v>39792</c:v>
                </c:pt>
                <c:pt idx="240">
                  <c:v>39793</c:v>
                </c:pt>
                <c:pt idx="241">
                  <c:v>39794</c:v>
                </c:pt>
                <c:pt idx="242">
                  <c:v>39797</c:v>
                </c:pt>
                <c:pt idx="243">
                  <c:v>39798</c:v>
                </c:pt>
                <c:pt idx="244">
                  <c:v>39799</c:v>
                </c:pt>
                <c:pt idx="245">
                  <c:v>39800</c:v>
                </c:pt>
                <c:pt idx="246">
                  <c:v>39801</c:v>
                </c:pt>
                <c:pt idx="247">
                  <c:v>39804</c:v>
                </c:pt>
                <c:pt idx="248">
                  <c:v>39805</c:v>
                </c:pt>
                <c:pt idx="249">
                  <c:v>39806</c:v>
                </c:pt>
                <c:pt idx="250">
                  <c:v>39808</c:v>
                </c:pt>
                <c:pt idx="251">
                  <c:v>39811</c:v>
                </c:pt>
                <c:pt idx="252">
                  <c:v>39812</c:v>
                </c:pt>
                <c:pt idx="253">
                  <c:v>39813</c:v>
                </c:pt>
                <c:pt idx="254">
                  <c:v>39815</c:v>
                </c:pt>
                <c:pt idx="255">
                  <c:v>39818</c:v>
                </c:pt>
                <c:pt idx="256">
                  <c:v>39819</c:v>
                </c:pt>
                <c:pt idx="257">
                  <c:v>39820</c:v>
                </c:pt>
                <c:pt idx="258">
                  <c:v>39821</c:v>
                </c:pt>
                <c:pt idx="259">
                  <c:v>39822</c:v>
                </c:pt>
                <c:pt idx="260">
                  <c:v>39825</c:v>
                </c:pt>
                <c:pt idx="261">
                  <c:v>39826</c:v>
                </c:pt>
                <c:pt idx="262">
                  <c:v>39827</c:v>
                </c:pt>
                <c:pt idx="263">
                  <c:v>39828</c:v>
                </c:pt>
                <c:pt idx="264">
                  <c:v>39829</c:v>
                </c:pt>
                <c:pt idx="265">
                  <c:v>39833</c:v>
                </c:pt>
                <c:pt idx="266">
                  <c:v>39834</c:v>
                </c:pt>
                <c:pt idx="267">
                  <c:v>39835</c:v>
                </c:pt>
                <c:pt idx="268">
                  <c:v>39836</c:v>
                </c:pt>
                <c:pt idx="269">
                  <c:v>39839</c:v>
                </c:pt>
                <c:pt idx="270">
                  <c:v>39840</c:v>
                </c:pt>
                <c:pt idx="271">
                  <c:v>39841</c:v>
                </c:pt>
                <c:pt idx="272">
                  <c:v>39842</c:v>
                </c:pt>
                <c:pt idx="273">
                  <c:v>39843</c:v>
                </c:pt>
                <c:pt idx="274">
                  <c:v>39846</c:v>
                </c:pt>
                <c:pt idx="275">
                  <c:v>39847</c:v>
                </c:pt>
                <c:pt idx="276">
                  <c:v>39848</c:v>
                </c:pt>
                <c:pt idx="277">
                  <c:v>39849</c:v>
                </c:pt>
                <c:pt idx="278">
                  <c:v>39850</c:v>
                </c:pt>
                <c:pt idx="279">
                  <c:v>39853</c:v>
                </c:pt>
                <c:pt idx="280">
                  <c:v>39854</c:v>
                </c:pt>
                <c:pt idx="281">
                  <c:v>39855</c:v>
                </c:pt>
                <c:pt idx="282">
                  <c:v>39856</c:v>
                </c:pt>
                <c:pt idx="283">
                  <c:v>39857</c:v>
                </c:pt>
                <c:pt idx="284">
                  <c:v>39861</c:v>
                </c:pt>
                <c:pt idx="285">
                  <c:v>39862</c:v>
                </c:pt>
                <c:pt idx="286">
                  <c:v>39863</c:v>
                </c:pt>
                <c:pt idx="287">
                  <c:v>39864</c:v>
                </c:pt>
                <c:pt idx="288">
                  <c:v>39867</c:v>
                </c:pt>
                <c:pt idx="289">
                  <c:v>39868</c:v>
                </c:pt>
                <c:pt idx="290">
                  <c:v>39869</c:v>
                </c:pt>
                <c:pt idx="291">
                  <c:v>39870</c:v>
                </c:pt>
                <c:pt idx="292">
                  <c:v>39871</c:v>
                </c:pt>
                <c:pt idx="293">
                  <c:v>39874</c:v>
                </c:pt>
                <c:pt idx="294">
                  <c:v>39875</c:v>
                </c:pt>
                <c:pt idx="295">
                  <c:v>39876</c:v>
                </c:pt>
                <c:pt idx="296">
                  <c:v>39877</c:v>
                </c:pt>
                <c:pt idx="297">
                  <c:v>39878</c:v>
                </c:pt>
                <c:pt idx="298">
                  <c:v>39881</c:v>
                </c:pt>
                <c:pt idx="299">
                  <c:v>39882</c:v>
                </c:pt>
                <c:pt idx="300">
                  <c:v>39883</c:v>
                </c:pt>
                <c:pt idx="301">
                  <c:v>39884</c:v>
                </c:pt>
                <c:pt idx="302">
                  <c:v>39885</c:v>
                </c:pt>
                <c:pt idx="303">
                  <c:v>39888</c:v>
                </c:pt>
                <c:pt idx="304">
                  <c:v>39889</c:v>
                </c:pt>
                <c:pt idx="305">
                  <c:v>39890</c:v>
                </c:pt>
                <c:pt idx="306">
                  <c:v>39891</c:v>
                </c:pt>
                <c:pt idx="307">
                  <c:v>39892</c:v>
                </c:pt>
                <c:pt idx="308">
                  <c:v>39895</c:v>
                </c:pt>
                <c:pt idx="309">
                  <c:v>39896</c:v>
                </c:pt>
                <c:pt idx="310">
                  <c:v>39897</c:v>
                </c:pt>
                <c:pt idx="311">
                  <c:v>39898</c:v>
                </c:pt>
                <c:pt idx="312">
                  <c:v>39899</c:v>
                </c:pt>
                <c:pt idx="313">
                  <c:v>39902</c:v>
                </c:pt>
                <c:pt idx="314">
                  <c:v>39903</c:v>
                </c:pt>
                <c:pt idx="315">
                  <c:v>39904</c:v>
                </c:pt>
                <c:pt idx="316">
                  <c:v>39905</c:v>
                </c:pt>
                <c:pt idx="317">
                  <c:v>39906</c:v>
                </c:pt>
                <c:pt idx="318">
                  <c:v>39909</c:v>
                </c:pt>
                <c:pt idx="319">
                  <c:v>39910</c:v>
                </c:pt>
                <c:pt idx="320">
                  <c:v>39911</c:v>
                </c:pt>
                <c:pt idx="321">
                  <c:v>39912</c:v>
                </c:pt>
                <c:pt idx="322">
                  <c:v>39916</c:v>
                </c:pt>
                <c:pt idx="323">
                  <c:v>39917</c:v>
                </c:pt>
                <c:pt idx="324">
                  <c:v>39918</c:v>
                </c:pt>
                <c:pt idx="325">
                  <c:v>39919</c:v>
                </c:pt>
                <c:pt idx="326">
                  <c:v>39920</c:v>
                </c:pt>
                <c:pt idx="327">
                  <c:v>39923</c:v>
                </c:pt>
                <c:pt idx="328">
                  <c:v>39924</c:v>
                </c:pt>
                <c:pt idx="329">
                  <c:v>39925</c:v>
                </c:pt>
                <c:pt idx="330">
                  <c:v>39926</c:v>
                </c:pt>
                <c:pt idx="331">
                  <c:v>39927</c:v>
                </c:pt>
                <c:pt idx="332">
                  <c:v>39930</c:v>
                </c:pt>
                <c:pt idx="333">
                  <c:v>39931</c:v>
                </c:pt>
                <c:pt idx="334">
                  <c:v>39932</c:v>
                </c:pt>
                <c:pt idx="335">
                  <c:v>39933</c:v>
                </c:pt>
                <c:pt idx="336">
                  <c:v>39934</c:v>
                </c:pt>
                <c:pt idx="337">
                  <c:v>39937</c:v>
                </c:pt>
                <c:pt idx="338">
                  <c:v>39938</c:v>
                </c:pt>
                <c:pt idx="339">
                  <c:v>39939</c:v>
                </c:pt>
                <c:pt idx="340">
                  <c:v>39940</c:v>
                </c:pt>
                <c:pt idx="341">
                  <c:v>39941</c:v>
                </c:pt>
                <c:pt idx="342">
                  <c:v>39944</c:v>
                </c:pt>
                <c:pt idx="343">
                  <c:v>39945</c:v>
                </c:pt>
                <c:pt idx="344">
                  <c:v>39946</c:v>
                </c:pt>
                <c:pt idx="345">
                  <c:v>39947</c:v>
                </c:pt>
                <c:pt idx="346">
                  <c:v>39948</c:v>
                </c:pt>
                <c:pt idx="347">
                  <c:v>39951</c:v>
                </c:pt>
                <c:pt idx="348">
                  <c:v>39952</c:v>
                </c:pt>
                <c:pt idx="349">
                  <c:v>39953</c:v>
                </c:pt>
                <c:pt idx="350">
                  <c:v>39954</c:v>
                </c:pt>
                <c:pt idx="351">
                  <c:v>39955</c:v>
                </c:pt>
                <c:pt idx="352">
                  <c:v>39959</c:v>
                </c:pt>
                <c:pt idx="353">
                  <c:v>39960</c:v>
                </c:pt>
                <c:pt idx="354">
                  <c:v>39961</c:v>
                </c:pt>
                <c:pt idx="355">
                  <c:v>39962</c:v>
                </c:pt>
                <c:pt idx="356">
                  <c:v>39965</c:v>
                </c:pt>
                <c:pt idx="357">
                  <c:v>39966</c:v>
                </c:pt>
                <c:pt idx="358">
                  <c:v>39967</c:v>
                </c:pt>
                <c:pt idx="359">
                  <c:v>39968</c:v>
                </c:pt>
                <c:pt idx="360">
                  <c:v>39969</c:v>
                </c:pt>
                <c:pt idx="361">
                  <c:v>39972</c:v>
                </c:pt>
                <c:pt idx="362">
                  <c:v>39973</c:v>
                </c:pt>
                <c:pt idx="363">
                  <c:v>39974</c:v>
                </c:pt>
                <c:pt idx="364">
                  <c:v>39975</c:v>
                </c:pt>
                <c:pt idx="365">
                  <c:v>39976</c:v>
                </c:pt>
                <c:pt idx="366">
                  <c:v>39979</c:v>
                </c:pt>
                <c:pt idx="367">
                  <c:v>39980</c:v>
                </c:pt>
                <c:pt idx="368">
                  <c:v>39981</c:v>
                </c:pt>
                <c:pt idx="369">
                  <c:v>39982</c:v>
                </c:pt>
                <c:pt idx="370">
                  <c:v>39983</c:v>
                </c:pt>
                <c:pt idx="371">
                  <c:v>39986</c:v>
                </c:pt>
                <c:pt idx="372">
                  <c:v>39987</c:v>
                </c:pt>
                <c:pt idx="373">
                  <c:v>39988</c:v>
                </c:pt>
                <c:pt idx="374">
                  <c:v>39989</c:v>
                </c:pt>
                <c:pt idx="375">
                  <c:v>39990</c:v>
                </c:pt>
                <c:pt idx="376">
                  <c:v>39993</c:v>
                </c:pt>
                <c:pt idx="377">
                  <c:v>39994</c:v>
                </c:pt>
                <c:pt idx="378">
                  <c:v>39995</c:v>
                </c:pt>
                <c:pt idx="379">
                  <c:v>39996</c:v>
                </c:pt>
                <c:pt idx="380">
                  <c:v>40000</c:v>
                </c:pt>
                <c:pt idx="381">
                  <c:v>40001</c:v>
                </c:pt>
                <c:pt idx="382">
                  <c:v>40002</c:v>
                </c:pt>
                <c:pt idx="383">
                  <c:v>40003</c:v>
                </c:pt>
                <c:pt idx="384">
                  <c:v>40004</c:v>
                </c:pt>
                <c:pt idx="385">
                  <c:v>40007</c:v>
                </c:pt>
                <c:pt idx="386">
                  <c:v>40008</c:v>
                </c:pt>
                <c:pt idx="387">
                  <c:v>40009</c:v>
                </c:pt>
                <c:pt idx="388">
                  <c:v>40010</c:v>
                </c:pt>
                <c:pt idx="389">
                  <c:v>40011</c:v>
                </c:pt>
                <c:pt idx="390">
                  <c:v>40014</c:v>
                </c:pt>
                <c:pt idx="391">
                  <c:v>40015</c:v>
                </c:pt>
                <c:pt idx="392">
                  <c:v>40016</c:v>
                </c:pt>
                <c:pt idx="393">
                  <c:v>40017</c:v>
                </c:pt>
                <c:pt idx="394">
                  <c:v>40018</c:v>
                </c:pt>
                <c:pt idx="395">
                  <c:v>40021</c:v>
                </c:pt>
                <c:pt idx="396">
                  <c:v>40022</c:v>
                </c:pt>
                <c:pt idx="397">
                  <c:v>40023</c:v>
                </c:pt>
                <c:pt idx="398">
                  <c:v>40024</c:v>
                </c:pt>
                <c:pt idx="399">
                  <c:v>40025</c:v>
                </c:pt>
                <c:pt idx="400">
                  <c:v>40028</c:v>
                </c:pt>
                <c:pt idx="401">
                  <c:v>40029</c:v>
                </c:pt>
                <c:pt idx="402">
                  <c:v>40030</c:v>
                </c:pt>
                <c:pt idx="403">
                  <c:v>40031</c:v>
                </c:pt>
                <c:pt idx="404">
                  <c:v>40032</c:v>
                </c:pt>
                <c:pt idx="405">
                  <c:v>40035</c:v>
                </c:pt>
                <c:pt idx="406">
                  <c:v>40036</c:v>
                </c:pt>
                <c:pt idx="407">
                  <c:v>40037</c:v>
                </c:pt>
                <c:pt idx="408">
                  <c:v>40038</c:v>
                </c:pt>
                <c:pt idx="409">
                  <c:v>40039</c:v>
                </c:pt>
                <c:pt idx="410">
                  <c:v>40042</c:v>
                </c:pt>
                <c:pt idx="411">
                  <c:v>40043</c:v>
                </c:pt>
                <c:pt idx="412">
                  <c:v>40044</c:v>
                </c:pt>
                <c:pt idx="413">
                  <c:v>40045</c:v>
                </c:pt>
                <c:pt idx="414">
                  <c:v>40046</c:v>
                </c:pt>
                <c:pt idx="415">
                  <c:v>40049</c:v>
                </c:pt>
                <c:pt idx="416">
                  <c:v>40050</c:v>
                </c:pt>
                <c:pt idx="417">
                  <c:v>40051</c:v>
                </c:pt>
                <c:pt idx="418">
                  <c:v>40052</c:v>
                </c:pt>
                <c:pt idx="419">
                  <c:v>40053</c:v>
                </c:pt>
                <c:pt idx="420">
                  <c:v>40056</c:v>
                </c:pt>
                <c:pt idx="421">
                  <c:v>40057</c:v>
                </c:pt>
                <c:pt idx="422">
                  <c:v>40058</c:v>
                </c:pt>
                <c:pt idx="423">
                  <c:v>40059</c:v>
                </c:pt>
                <c:pt idx="424">
                  <c:v>40060</c:v>
                </c:pt>
                <c:pt idx="425">
                  <c:v>40064</c:v>
                </c:pt>
                <c:pt idx="426">
                  <c:v>40065</c:v>
                </c:pt>
                <c:pt idx="427">
                  <c:v>40066</c:v>
                </c:pt>
                <c:pt idx="428">
                  <c:v>40067</c:v>
                </c:pt>
                <c:pt idx="429">
                  <c:v>40070</c:v>
                </c:pt>
                <c:pt idx="430">
                  <c:v>40071</c:v>
                </c:pt>
                <c:pt idx="431">
                  <c:v>40072</c:v>
                </c:pt>
                <c:pt idx="432">
                  <c:v>40073</c:v>
                </c:pt>
                <c:pt idx="433">
                  <c:v>40074</c:v>
                </c:pt>
                <c:pt idx="434">
                  <c:v>40077</c:v>
                </c:pt>
                <c:pt idx="435">
                  <c:v>40078</c:v>
                </c:pt>
                <c:pt idx="436">
                  <c:v>40079</c:v>
                </c:pt>
                <c:pt idx="437">
                  <c:v>40080</c:v>
                </c:pt>
                <c:pt idx="438">
                  <c:v>40081</c:v>
                </c:pt>
                <c:pt idx="439">
                  <c:v>40084</c:v>
                </c:pt>
                <c:pt idx="440">
                  <c:v>40085</c:v>
                </c:pt>
                <c:pt idx="441">
                  <c:v>40086</c:v>
                </c:pt>
                <c:pt idx="442">
                  <c:v>40087</c:v>
                </c:pt>
                <c:pt idx="443">
                  <c:v>40088</c:v>
                </c:pt>
                <c:pt idx="444">
                  <c:v>40091</c:v>
                </c:pt>
                <c:pt idx="445">
                  <c:v>40092</c:v>
                </c:pt>
                <c:pt idx="446">
                  <c:v>40093</c:v>
                </c:pt>
                <c:pt idx="447">
                  <c:v>40094</c:v>
                </c:pt>
                <c:pt idx="448">
                  <c:v>40095</c:v>
                </c:pt>
                <c:pt idx="449">
                  <c:v>40098</c:v>
                </c:pt>
                <c:pt idx="450">
                  <c:v>40099</c:v>
                </c:pt>
                <c:pt idx="451">
                  <c:v>40100</c:v>
                </c:pt>
                <c:pt idx="452">
                  <c:v>40101</c:v>
                </c:pt>
                <c:pt idx="453">
                  <c:v>40102</c:v>
                </c:pt>
                <c:pt idx="454">
                  <c:v>40105</c:v>
                </c:pt>
                <c:pt idx="455">
                  <c:v>40106</c:v>
                </c:pt>
                <c:pt idx="456">
                  <c:v>40107</c:v>
                </c:pt>
                <c:pt idx="457">
                  <c:v>40108</c:v>
                </c:pt>
                <c:pt idx="458">
                  <c:v>40109</c:v>
                </c:pt>
                <c:pt idx="459">
                  <c:v>40112</c:v>
                </c:pt>
                <c:pt idx="460">
                  <c:v>40113</c:v>
                </c:pt>
                <c:pt idx="461">
                  <c:v>40114</c:v>
                </c:pt>
                <c:pt idx="462">
                  <c:v>40115</c:v>
                </c:pt>
                <c:pt idx="463">
                  <c:v>40116</c:v>
                </c:pt>
                <c:pt idx="464">
                  <c:v>40119</c:v>
                </c:pt>
                <c:pt idx="465">
                  <c:v>40120</c:v>
                </c:pt>
                <c:pt idx="466">
                  <c:v>40121</c:v>
                </c:pt>
                <c:pt idx="467">
                  <c:v>40122</c:v>
                </c:pt>
                <c:pt idx="468">
                  <c:v>40123</c:v>
                </c:pt>
                <c:pt idx="469">
                  <c:v>40126</c:v>
                </c:pt>
                <c:pt idx="470">
                  <c:v>40127</c:v>
                </c:pt>
                <c:pt idx="471">
                  <c:v>40128</c:v>
                </c:pt>
                <c:pt idx="472">
                  <c:v>40129</c:v>
                </c:pt>
                <c:pt idx="473">
                  <c:v>40130</c:v>
                </c:pt>
                <c:pt idx="474">
                  <c:v>40133</c:v>
                </c:pt>
                <c:pt idx="475">
                  <c:v>40134</c:v>
                </c:pt>
                <c:pt idx="476">
                  <c:v>40135</c:v>
                </c:pt>
                <c:pt idx="477">
                  <c:v>40136</c:v>
                </c:pt>
                <c:pt idx="478">
                  <c:v>40137</c:v>
                </c:pt>
                <c:pt idx="479">
                  <c:v>40140</c:v>
                </c:pt>
                <c:pt idx="480">
                  <c:v>40141</c:v>
                </c:pt>
                <c:pt idx="481">
                  <c:v>40142</c:v>
                </c:pt>
                <c:pt idx="482">
                  <c:v>40144</c:v>
                </c:pt>
                <c:pt idx="483">
                  <c:v>40147</c:v>
                </c:pt>
                <c:pt idx="484">
                  <c:v>40148</c:v>
                </c:pt>
                <c:pt idx="485">
                  <c:v>40149</c:v>
                </c:pt>
                <c:pt idx="486">
                  <c:v>40150</c:v>
                </c:pt>
                <c:pt idx="487">
                  <c:v>40151</c:v>
                </c:pt>
                <c:pt idx="488">
                  <c:v>40154</c:v>
                </c:pt>
                <c:pt idx="489">
                  <c:v>40155</c:v>
                </c:pt>
                <c:pt idx="490">
                  <c:v>40156</c:v>
                </c:pt>
                <c:pt idx="491">
                  <c:v>40157</c:v>
                </c:pt>
                <c:pt idx="492">
                  <c:v>40158</c:v>
                </c:pt>
                <c:pt idx="493">
                  <c:v>40161</c:v>
                </c:pt>
                <c:pt idx="494">
                  <c:v>40162</c:v>
                </c:pt>
                <c:pt idx="495">
                  <c:v>40163</c:v>
                </c:pt>
                <c:pt idx="496">
                  <c:v>40164</c:v>
                </c:pt>
                <c:pt idx="497">
                  <c:v>40165</c:v>
                </c:pt>
                <c:pt idx="498">
                  <c:v>40168</c:v>
                </c:pt>
                <c:pt idx="499">
                  <c:v>40169</c:v>
                </c:pt>
                <c:pt idx="500">
                  <c:v>40170</c:v>
                </c:pt>
                <c:pt idx="501">
                  <c:v>40171</c:v>
                </c:pt>
                <c:pt idx="502">
                  <c:v>40175</c:v>
                </c:pt>
                <c:pt idx="503">
                  <c:v>40176</c:v>
                </c:pt>
                <c:pt idx="504">
                  <c:v>40177</c:v>
                </c:pt>
                <c:pt idx="505">
                  <c:v>40178</c:v>
                </c:pt>
                <c:pt idx="506">
                  <c:v>40182</c:v>
                </c:pt>
                <c:pt idx="507">
                  <c:v>40183</c:v>
                </c:pt>
                <c:pt idx="508">
                  <c:v>40184</c:v>
                </c:pt>
                <c:pt idx="509">
                  <c:v>40185</c:v>
                </c:pt>
                <c:pt idx="510">
                  <c:v>40186</c:v>
                </c:pt>
                <c:pt idx="511">
                  <c:v>40189</c:v>
                </c:pt>
                <c:pt idx="512">
                  <c:v>40190</c:v>
                </c:pt>
                <c:pt idx="513">
                  <c:v>40191</c:v>
                </c:pt>
                <c:pt idx="514">
                  <c:v>40192</c:v>
                </c:pt>
                <c:pt idx="515">
                  <c:v>40193</c:v>
                </c:pt>
                <c:pt idx="516">
                  <c:v>40197</c:v>
                </c:pt>
                <c:pt idx="517">
                  <c:v>40198</c:v>
                </c:pt>
                <c:pt idx="518">
                  <c:v>40199</c:v>
                </c:pt>
                <c:pt idx="519">
                  <c:v>40200</c:v>
                </c:pt>
                <c:pt idx="520">
                  <c:v>40203</c:v>
                </c:pt>
                <c:pt idx="521">
                  <c:v>40204</c:v>
                </c:pt>
                <c:pt idx="522">
                  <c:v>40205</c:v>
                </c:pt>
                <c:pt idx="523">
                  <c:v>40206</c:v>
                </c:pt>
                <c:pt idx="524">
                  <c:v>40207</c:v>
                </c:pt>
                <c:pt idx="525">
                  <c:v>40210</c:v>
                </c:pt>
                <c:pt idx="526">
                  <c:v>40211</c:v>
                </c:pt>
                <c:pt idx="527">
                  <c:v>40212</c:v>
                </c:pt>
                <c:pt idx="528">
                  <c:v>40213</c:v>
                </c:pt>
                <c:pt idx="529">
                  <c:v>40214</c:v>
                </c:pt>
                <c:pt idx="530">
                  <c:v>40217</c:v>
                </c:pt>
                <c:pt idx="531">
                  <c:v>40218</c:v>
                </c:pt>
                <c:pt idx="532">
                  <c:v>40219</c:v>
                </c:pt>
                <c:pt idx="533">
                  <c:v>40220</c:v>
                </c:pt>
                <c:pt idx="534">
                  <c:v>40221</c:v>
                </c:pt>
                <c:pt idx="535">
                  <c:v>40225</c:v>
                </c:pt>
                <c:pt idx="536">
                  <c:v>40226</c:v>
                </c:pt>
                <c:pt idx="537">
                  <c:v>40227</c:v>
                </c:pt>
                <c:pt idx="538">
                  <c:v>40228</c:v>
                </c:pt>
                <c:pt idx="539">
                  <c:v>40231</c:v>
                </c:pt>
                <c:pt idx="540">
                  <c:v>40232</c:v>
                </c:pt>
                <c:pt idx="541">
                  <c:v>40233</c:v>
                </c:pt>
                <c:pt idx="542">
                  <c:v>40234</c:v>
                </c:pt>
                <c:pt idx="543">
                  <c:v>40235</c:v>
                </c:pt>
                <c:pt idx="544">
                  <c:v>40238</c:v>
                </c:pt>
                <c:pt idx="545">
                  <c:v>40239</c:v>
                </c:pt>
                <c:pt idx="546">
                  <c:v>40240</c:v>
                </c:pt>
                <c:pt idx="547">
                  <c:v>40241</c:v>
                </c:pt>
                <c:pt idx="548">
                  <c:v>40242</c:v>
                </c:pt>
                <c:pt idx="549">
                  <c:v>40245</c:v>
                </c:pt>
                <c:pt idx="550">
                  <c:v>40246</c:v>
                </c:pt>
                <c:pt idx="551">
                  <c:v>40247</c:v>
                </c:pt>
                <c:pt idx="552">
                  <c:v>40248</c:v>
                </c:pt>
                <c:pt idx="553">
                  <c:v>40249</c:v>
                </c:pt>
                <c:pt idx="554">
                  <c:v>40252</c:v>
                </c:pt>
                <c:pt idx="555">
                  <c:v>40253</c:v>
                </c:pt>
                <c:pt idx="556">
                  <c:v>40254</c:v>
                </c:pt>
                <c:pt idx="557">
                  <c:v>40255</c:v>
                </c:pt>
                <c:pt idx="558">
                  <c:v>40256</c:v>
                </c:pt>
                <c:pt idx="559">
                  <c:v>40259</c:v>
                </c:pt>
                <c:pt idx="560">
                  <c:v>40260</c:v>
                </c:pt>
                <c:pt idx="561">
                  <c:v>40261</c:v>
                </c:pt>
                <c:pt idx="562">
                  <c:v>40262</c:v>
                </c:pt>
                <c:pt idx="563">
                  <c:v>40263</c:v>
                </c:pt>
                <c:pt idx="564">
                  <c:v>40266</c:v>
                </c:pt>
                <c:pt idx="565">
                  <c:v>40267</c:v>
                </c:pt>
                <c:pt idx="566">
                  <c:v>40268</c:v>
                </c:pt>
                <c:pt idx="567">
                  <c:v>40269</c:v>
                </c:pt>
                <c:pt idx="568">
                  <c:v>40273</c:v>
                </c:pt>
                <c:pt idx="569">
                  <c:v>40274</c:v>
                </c:pt>
                <c:pt idx="570">
                  <c:v>40275</c:v>
                </c:pt>
                <c:pt idx="571">
                  <c:v>40276</c:v>
                </c:pt>
                <c:pt idx="572">
                  <c:v>40277</c:v>
                </c:pt>
                <c:pt idx="573">
                  <c:v>40280</c:v>
                </c:pt>
                <c:pt idx="574">
                  <c:v>40281</c:v>
                </c:pt>
                <c:pt idx="575">
                  <c:v>40282</c:v>
                </c:pt>
                <c:pt idx="576">
                  <c:v>40283</c:v>
                </c:pt>
                <c:pt idx="577">
                  <c:v>40284</c:v>
                </c:pt>
                <c:pt idx="578">
                  <c:v>40287</c:v>
                </c:pt>
                <c:pt idx="579">
                  <c:v>40288</c:v>
                </c:pt>
                <c:pt idx="580">
                  <c:v>40289</c:v>
                </c:pt>
                <c:pt idx="581">
                  <c:v>40290</c:v>
                </c:pt>
                <c:pt idx="582">
                  <c:v>40291</c:v>
                </c:pt>
                <c:pt idx="583">
                  <c:v>40294</c:v>
                </c:pt>
                <c:pt idx="584">
                  <c:v>40295</c:v>
                </c:pt>
                <c:pt idx="585">
                  <c:v>40296</c:v>
                </c:pt>
                <c:pt idx="586">
                  <c:v>40297</c:v>
                </c:pt>
                <c:pt idx="587">
                  <c:v>40298</c:v>
                </c:pt>
                <c:pt idx="588">
                  <c:v>40301</c:v>
                </c:pt>
                <c:pt idx="589">
                  <c:v>40302</c:v>
                </c:pt>
                <c:pt idx="590">
                  <c:v>40303</c:v>
                </c:pt>
                <c:pt idx="591">
                  <c:v>40304</c:v>
                </c:pt>
                <c:pt idx="592">
                  <c:v>40305</c:v>
                </c:pt>
                <c:pt idx="593">
                  <c:v>40308</c:v>
                </c:pt>
                <c:pt idx="594">
                  <c:v>40309</c:v>
                </c:pt>
                <c:pt idx="595">
                  <c:v>40310</c:v>
                </c:pt>
                <c:pt idx="596">
                  <c:v>40311</c:v>
                </c:pt>
                <c:pt idx="597">
                  <c:v>40312</c:v>
                </c:pt>
                <c:pt idx="598">
                  <c:v>40315</c:v>
                </c:pt>
                <c:pt idx="599">
                  <c:v>40316</c:v>
                </c:pt>
                <c:pt idx="600">
                  <c:v>40317</c:v>
                </c:pt>
                <c:pt idx="601">
                  <c:v>40318</c:v>
                </c:pt>
                <c:pt idx="602">
                  <c:v>40319</c:v>
                </c:pt>
                <c:pt idx="603">
                  <c:v>40322</c:v>
                </c:pt>
                <c:pt idx="604">
                  <c:v>40323</c:v>
                </c:pt>
                <c:pt idx="605">
                  <c:v>40324</c:v>
                </c:pt>
                <c:pt idx="606">
                  <c:v>40325</c:v>
                </c:pt>
                <c:pt idx="607">
                  <c:v>40326</c:v>
                </c:pt>
                <c:pt idx="608">
                  <c:v>40330</c:v>
                </c:pt>
                <c:pt idx="609">
                  <c:v>40331</c:v>
                </c:pt>
                <c:pt idx="610">
                  <c:v>40332</c:v>
                </c:pt>
                <c:pt idx="611">
                  <c:v>40333</c:v>
                </c:pt>
                <c:pt idx="612">
                  <c:v>40336</c:v>
                </c:pt>
                <c:pt idx="613">
                  <c:v>40337</c:v>
                </c:pt>
                <c:pt idx="614">
                  <c:v>40338</c:v>
                </c:pt>
                <c:pt idx="615">
                  <c:v>40339</c:v>
                </c:pt>
                <c:pt idx="616">
                  <c:v>40340</c:v>
                </c:pt>
                <c:pt idx="617">
                  <c:v>40343</c:v>
                </c:pt>
                <c:pt idx="618">
                  <c:v>40344</c:v>
                </c:pt>
                <c:pt idx="619">
                  <c:v>40345</c:v>
                </c:pt>
                <c:pt idx="620">
                  <c:v>40346</c:v>
                </c:pt>
                <c:pt idx="621">
                  <c:v>40347</c:v>
                </c:pt>
                <c:pt idx="622">
                  <c:v>40350</c:v>
                </c:pt>
                <c:pt idx="623">
                  <c:v>40351</c:v>
                </c:pt>
                <c:pt idx="624">
                  <c:v>40352</c:v>
                </c:pt>
                <c:pt idx="625">
                  <c:v>40353</c:v>
                </c:pt>
                <c:pt idx="626">
                  <c:v>40354</c:v>
                </c:pt>
                <c:pt idx="627">
                  <c:v>40357</c:v>
                </c:pt>
                <c:pt idx="628">
                  <c:v>40358</c:v>
                </c:pt>
                <c:pt idx="629">
                  <c:v>40359</c:v>
                </c:pt>
                <c:pt idx="630">
                  <c:v>40360</c:v>
                </c:pt>
                <c:pt idx="631">
                  <c:v>40361</c:v>
                </c:pt>
                <c:pt idx="632">
                  <c:v>40365</c:v>
                </c:pt>
                <c:pt idx="633">
                  <c:v>40366</c:v>
                </c:pt>
                <c:pt idx="634">
                  <c:v>40367</c:v>
                </c:pt>
                <c:pt idx="635">
                  <c:v>40368</c:v>
                </c:pt>
                <c:pt idx="636">
                  <c:v>40371</c:v>
                </c:pt>
                <c:pt idx="637">
                  <c:v>40372</c:v>
                </c:pt>
                <c:pt idx="638">
                  <c:v>40373</c:v>
                </c:pt>
                <c:pt idx="639">
                  <c:v>40374</c:v>
                </c:pt>
                <c:pt idx="640">
                  <c:v>40375</c:v>
                </c:pt>
                <c:pt idx="641">
                  <c:v>40378</c:v>
                </c:pt>
                <c:pt idx="642">
                  <c:v>40379</c:v>
                </c:pt>
                <c:pt idx="643">
                  <c:v>40380</c:v>
                </c:pt>
                <c:pt idx="644">
                  <c:v>40381</c:v>
                </c:pt>
                <c:pt idx="645">
                  <c:v>40382</c:v>
                </c:pt>
                <c:pt idx="646">
                  <c:v>40385</c:v>
                </c:pt>
                <c:pt idx="647">
                  <c:v>40386</c:v>
                </c:pt>
                <c:pt idx="648">
                  <c:v>40387</c:v>
                </c:pt>
                <c:pt idx="649">
                  <c:v>40388</c:v>
                </c:pt>
                <c:pt idx="650">
                  <c:v>40389</c:v>
                </c:pt>
                <c:pt idx="651">
                  <c:v>40392</c:v>
                </c:pt>
                <c:pt idx="652">
                  <c:v>40393</c:v>
                </c:pt>
                <c:pt idx="653">
                  <c:v>40394</c:v>
                </c:pt>
                <c:pt idx="654">
                  <c:v>40395</c:v>
                </c:pt>
                <c:pt idx="655">
                  <c:v>40396</c:v>
                </c:pt>
                <c:pt idx="656">
                  <c:v>40399</c:v>
                </c:pt>
                <c:pt idx="657">
                  <c:v>40400</c:v>
                </c:pt>
                <c:pt idx="658">
                  <c:v>40401</c:v>
                </c:pt>
                <c:pt idx="659">
                  <c:v>40402</c:v>
                </c:pt>
                <c:pt idx="660">
                  <c:v>40403</c:v>
                </c:pt>
                <c:pt idx="661">
                  <c:v>40406</c:v>
                </c:pt>
                <c:pt idx="662">
                  <c:v>40407</c:v>
                </c:pt>
                <c:pt idx="663">
                  <c:v>40408</c:v>
                </c:pt>
                <c:pt idx="664">
                  <c:v>40409</c:v>
                </c:pt>
                <c:pt idx="665">
                  <c:v>40410</c:v>
                </c:pt>
                <c:pt idx="666">
                  <c:v>40413</c:v>
                </c:pt>
                <c:pt idx="667">
                  <c:v>40414</c:v>
                </c:pt>
                <c:pt idx="668">
                  <c:v>40415</c:v>
                </c:pt>
                <c:pt idx="669">
                  <c:v>40416</c:v>
                </c:pt>
                <c:pt idx="670">
                  <c:v>40417</c:v>
                </c:pt>
                <c:pt idx="671">
                  <c:v>40420</c:v>
                </c:pt>
                <c:pt idx="672">
                  <c:v>40421</c:v>
                </c:pt>
                <c:pt idx="673">
                  <c:v>40422</c:v>
                </c:pt>
                <c:pt idx="674">
                  <c:v>40423</c:v>
                </c:pt>
                <c:pt idx="675">
                  <c:v>40424</c:v>
                </c:pt>
                <c:pt idx="676">
                  <c:v>40428</c:v>
                </c:pt>
                <c:pt idx="677">
                  <c:v>40429</c:v>
                </c:pt>
                <c:pt idx="678">
                  <c:v>40430</c:v>
                </c:pt>
                <c:pt idx="679">
                  <c:v>40431</c:v>
                </c:pt>
                <c:pt idx="680">
                  <c:v>40434</c:v>
                </c:pt>
                <c:pt idx="681">
                  <c:v>40435</c:v>
                </c:pt>
                <c:pt idx="682">
                  <c:v>40436</c:v>
                </c:pt>
                <c:pt idx="683">
                  <c:v>40437</c:v>
                </c:pt>
                <c:pt idx="684">
                  <c:v>40438</c:v>
                </c:pt>
                <c:pt idx="685">
                  <c:v>40441</c:v>
                </c:pt>
                <c:pt idx="686">
                  <c:v>40442</c:v>
                </c:pt>
                <c:pt idx="687">
                  <c:v>40443</c:v>
                </c:pt>
                <c:pt idx="688">
                  <c:v>40444</c:v>
                </c:pt>
                <c:pt idx="689">
                  <c:v>40445</c:v>
                </c:pt>
                <c:pt idx="690">
                  <c:v>40448</c:v>
                </c:pt>
                <c:pt idx="691">
                  <c:v>40449</c:v>
                </c:pt>
                <c:pt idx="692">
                  <c:v>40450</c:v>
                </c:pt>
                <c:pt idx="693">
                  <c:v>40451</c:v>
                </c:pt>
                <c:pt idx="694">
                  <c:v>40452</c:v>
                </c:pt>
                <c:pt idx="695">
                  <c:v>40455</c:v>
                </c:pt>
                <c:pt idx="696">
                  <c:v>40456</c:v>
                </c:pt>
                <c:pt idx="697">
                  <c:v>40457</c:v>
                </c:pt>
                <c:pt idx="698">
                  <c:v>40458</c:v>
                </c:pt>
                <c:pt idx="699">
                  <c:v>40459</c:v>
                </c:pt>
                <c:pt idx="700">
                  <c:v>40462</c:v>
                </c:pt>
                <c:pt idx="701">
                  <c:v>40463</c:v>
                </c:pt>
                <c:pt idx="702">
                  <c:v>40464</c:v>
                </c:pt>
                <c:pt idx="703">
                  <c:v>40465</c:v>
                </c:pt>
                <c:pt idx="704">
                  <c:v>40466</c:v>
                </c:pt>
                <c:pt idx="705">
                  <c:v>40469</c:v>
                </c:pt>
                <c:pt idx="706">
                  <c:v>40470</c:v>
                </c:pt>
                <c:pt idx="707">
                  <c:v>40471</c:v>
                </c:pt>
                <c:pt idx="708">
                  <c:v>40472</c:v>
                </c:pt>
                <c:pt idx="709">
                  <c:v>40473</c:v>
                </c:pt>
                <c:pt idx="710">
                  <c:v>40476</c:v>
                </c:pt>
                <c:pt idx="711">
                  <c:v>40477</c:v>
                </c:pt>
                <c:pt idx="712">
                  <c:v>40478</c:v>
                </c:pt>
                <c:pt idx="713">
                  <c:v>40479</c:v>
                </c:pt>
                <c:pt idx="714">
                  <c:v>40480</c:v>
                </c:pt>
                <c:pt idx="715">
                  <c:v>40483</c:v>
                </c:pt>
                <c:pt idx="716">
                  <c:v>40484</c:v>
                </c:pt>
                <c:pt idx="717">
                  <c:v>40485</c:v>
                </c:pt>
                <c:pt idx="718">
                  <c:v>40486</c:v>
                </c:pt>
                <c:pt idx="719">
                  <c:v>40487</c:v>
                </c:pt>
                <c:pt idx="720">
                  <c:v>40490</c:v>
                </c:pt>
                <c:pt idx="721">
                  <c:v>40491</c:v>
                </c:pt>
                <c:pt idx="722">
                  <c:v>40492</c:v>
                </c:pt>
                <c:pt idx="723">
                  <c:v>40493</c:v>
                </c:pt>
                <c:pt idx="724">
                  <c:v>40494</c:v>
                </c:pt>
                <c:pt idx="725">
                  <c:v>40497</c:v>
                </c:pt>
                <c:pt idx="726">
                  <c:v>40498</c:v>
                </c:pt>
                <c:pt idx="727">
                  <c:v>40499</c:v>
                </c:pt>
                <c:pt idx="728">
                  <c:v>40500</c:v>
                </c:pt>
                <c:pt idx="729">
                  <c:v>40501</c:v>
                </c:pt>
                <c:pt idx="730">
                  <c:v>40504</c:v>
                </c:pt>
                <c:pt idx="731">
                  <c:v>40505</c:v>
                </c:pt>
                <c:pt idx="732">
                  <c:v>40506</c:v>
                </c:pt>
                <c:pt idx="733">
                  <c:v>40508</c:v>
                </c:pt>
                <c:pt idx="734">
                  <c:v>40511</c:v>
                </c:pt>
                <c:pt idx="735">
                  <c:v>40512</c:v>
                </c:pt>
                <c:pt idx="736">
                  <c:v>40513</c:v>
                </c:pt>
                <c:pt idx="737">
                  <c:v>40514</c:v>
                </c:pt>
                <c:pt idx="738">
                  <c:v>40515</c:v>
                </c:pt>
                <c:pt idx="739">
                  <c:v>40518</c:v>
                </c:pt>
                <c:pt idx="740">
                  <c:v>40519</c:v>
                </c:pt>
                <c:pt idx="741">
                  <c:v>40520</c:v>
                </c:pt>
                <c:pt idx="742">
                  <c:v>40521</c:v>
                </c:pt>
                <c:pt idx="743">
                  <c:v>40522</c:v>
                </c:pt>
                <c:pt idx="744">
                  <c:v>40525</c:v>
                </c:pt>
                <c:pt idx="745">
                  <c:v>40526</c:v>
                </c:pt>
                <c:pt idx="746">
                  <c:v>40527</c:v>
                </c:pt>
                <c:pt idx="747">
                  <c:v>40528</c:v>
                </c:pt>
                <c:pt idx="748">
                  <c:v>40529</c:v>
                </c:pt>
                <c:pt idx="749">
                  <c:v>40532</c:v>
                </c:pt>
                <c:pt idx="750">
                  <c:v>40533</c:v>
                </c:pt>
                <c:pt idx="751">
                  <c:v>40534</c:v>
                </c:pt>
                <c:pt idx="752">
                  <c:v>40535</c:v>
                </c:pt>
                <c:pt idx="753">
                  <c:v>40539</c:v>
                </c:pt>
                <c:pt idx="754">
                  <c:v>40540</c:v>
                </c:pt>
                <c:pt idx="755">
                  <c:v>40541</c:v>
                </c:pt>
                <c:pt idx="756">
                  <c:v>40542</c:v>
                </c:pt>
                <c:pt idx="757">
                  <c:v>40543</c:v>
                </c:pt>
                <c:pt idx="758">
                  <c:v>40546</c:v>
                </c:pt>
                <c:pt idx="759">
                  <c:v>40547</c:v>
                </c:pt>
                <c:pt idx="760">
                  <c:v>40548</c:v>
                </c:pt>
                <c:pt idx="761">
                  <c:v>40549</c:v>
                </c:pt>
                <c:pt idx="762">
                  <c:v>40550</c:v>
                </c:pt>
                <c:pt idx="763">
                  <c:v>40553</c:v>
                </c:pt>
                <c:pt idx="764">
                  <c:v>40554</c:v>
                </c:pt>
                <c:pt idx="765">
                  <c:v>40555</c:v>
                </c:pt>
                <c:pt idx="766">
                  <c:v>40556</c:v>
                </c:pt>
                <c:pt idx="767">
                  <c:v>40557</c:v>
                </c:pt>
                <c:pt idx="768">
                  <c:v>40561</c:v>
                </c:pt>
                <c:pt idx="769">
                  <c:v>40562</c:v>
                </c:pt>
                <c:pt idx="770">
                  <c:v>40563</c:v>
                </c:pt>
                <c:pt idx="771">
                  <c:v>40564</c:v>
                </c:pt>
                <c:pt idx="772">
                  <c:v>40567</c:v>
                </c:pt>
                <c:pt idx="773">
                  <c:v>40568</c:v>
                </c:pt>
                <c:pt idx="774">
                  <c:v>40569</c:v>
                </c:pt>
                <c:pt idx="775">
                  <c:v>40570</c:v>
                </c:pt>
                <c:pt idx="776">
                  <c:v>40571</c:v>
                </c:pt>
                <c:pt idx="777">
                  <c:v>40574</c:v>
                </c:pt>
                <c:pt idx="778">
                  <c:v>40575</c:v>
                </c:pt>
                <c:pt idx="779">
                  <c:v>40576</c:v>
                </c:pt>
                <c:pt idx="780">
                  <c:v>40577</c:v>
                </c:pt>
                <c:pt idx="781">
                  <c:v>40578</c:v>
                </c:pt>
                <c:pt idx="782">
                  <c:v>40581</c:v>
                </c:pt>
                <c:pt idx="783">
                  <c:v>40582</c:v>
                </c:pt>
                <c:pt idx="784">
                  <c:v>40583</c:v>
                </c:pt>
                <c:pt idx="785">
                  <c:v>40584</c:v>
                </c:pt>
                <c:pt idx="786">
                  <c:v>40585</c:v>
                </c:pt>
                <c:pt idx="787">
                  <c:v>40588</c:v>
                </c:pt>
                <c:pt idx="788">
                  <c:v>40589</c:v>
                </c:pt>
                <c:pt idx="789">
                  <c:v>40590</c:v>
                </c:pt>
                <c:pt idx="790">
                  <c:v>40591</c:v>
                </c:pt>
                <c:pt idx="791">
                  <c:v>40592</c:v>
                </c:pt>
                <c:pt idx="792">
                  <c:v>40596</c:v>
                </c:pt>
                <c:pt idx="793">
                  <c:v>40597</c:v>
                </c:pt>
                <c:pt idx="794">
                  <c:v>40598</c:v>
                </c:pt>
                <c:pt idx="795">
                  <c:v>40599</c:v>
                </c:pt>
                <c:pt idx="796">
                  <c:v>40602</c:v>
                </c:pt>
                <c:pt idx="797">
                  <c:v>40603</c:v>
                </c:pt>
                <c:pt idx="798">
                  <c:v>40604</c:v>
                </c:pt>
                <c:pt idx="799">
                  <c:v>40605</c:v>
                </c:pt>
                <c:pt idx="800">
                  <c:v>40606</c:v>
                </c:pt>
                <c:pt idx="801">
                  <c:v>40609</c:v>
                </c:pt>
                <c:pt idx="802">
                  <c:v>40610</c:v>
                </c:pt>
                <c:pt idx="803">
                  <c:v>40611</c:v>
                </c:pt>
                <c:pt idx="804">
                  <c:v>40612</c:v>
                </c:pt>
                <c:pt idx="805">
                  <c:v>40613</c:v>
                </c:pt>
                <c:pt idx="806">
                  <c:v>40616</c:v>
                </c:pt>
                <c:pt idx="807">
                  <c:v>40617</c:v>
                </c:pt>
                <c:pt idx="808">
                  <c:v>40618</c:v>
                </c:pt>
                <c:pt idx="809">
                  <c:v>40619</c:v>
                </c:pt>
                <c:pt idx="810">
                  <c:v>40620</c:v>
                </c:pt>
                <c:pt idx="811">
                  <c:v>40623</c:v>
                </c:pt>
                <c:pt idx="812">
                  <c:v>40624</c:v>
                </c:pt>
                <c:pt idx="813">
                  <c:v>40625</c:v>
                </c:pt>
                <c:pt idx="814">
                  <c:v>40626</c:v>
                </c:pt>
                <c:pt idx="815">
                  <c:v>40627</c:v>
                </c:pt>
                <c:pt idx="816">
                  <c:v>40630</c:v>
                </c:pt>
                <c:pt idx="817">
                  <c:v>40631</c:v>
                </c:pt>
                <c:pt idx="818">
                  <c:v>40632</c:v>
                </c:pt>
                <c:pt idx="819">
                  <c:v>40633</c:v>
                </c:pt>
                <c:pt idx="820">
                  <c:v>40634</c:v>
                </c:pt>
              </c:numCache>
            </c:numRef>
          </c:cat>
          <c:val>
            <c:numRef>
              <c:f>Sheet1!$C$2:$C$822</c:f>
              <c:numCache>
                <c:formatCode>0</c:formatCode>
                <c:ptCount val="821"/>
                <c:pt idx="0">
                  <c:v>1000</c:v>
                </c:pt>
                <c:pt idx="1">
                  <c:v>993.42438911036152</c:v>
                </c:pt>
                <c:pt idx="2">
                  <c:v>991.11633084680636</c:v>
                </c:pt>
                <c:pt idx="3">
                  <c:v>972.05914909585317</c:v>
                </c:pt>
                <c:pt idx="4">
                  <c:v>966.41932237293508</c:v>
                </c:pt>
                <c:pt idx="5">
                  <c:v>961.22226601078012</c:v>
                </c:pt>
                <c:pt idx="6">
                  <c:v>962.63222269150947</c:v>
                </c:pt>
                <c:pt idx="7">
                  <c:v>962.30564029775496</c:v>
                </c:pt>
                <c:pt idx="8">
                  <c:v>953.53344878858331</c:v>
                </c:pt>
                <c:pt idx="9">
                  <c:v>961.7898599306958</c:v>
                </c:pt>
                <c:pt idx="10">
                  <c:v>939.80364233575449</c:v>
                </c:pt>
                <c:pt idx="11">
                  <c:v>921.86751745567142</c:v>
                </c:pt>
                <c:pt idx="12">
                  <c:v>909.93862449148082</c:v>
                </c:pt>
                <c:pt idx="13">
                  <c:v>903.45564995391692</c:v>
                </c:pt>
                <c:pt idx="14">
                  <c:v>869.24849936960209</c:v>
                </c:pt>
                <c:pt idx="15">
                  <c:v>874.70619360369551</c:v>
                </c:pt>
                <c:pt idx="16">
                  <c:v>899.95352481319628</c:v>
                </c:pt>
                <c:pt idx="17">
                  <c:v>902.69964311452827</c:v>
                </c:pt>
                <c:pt idx="18">
                  <c:v>903.4595752230731</c:v>
                </c:pt>
                <c:pt idx="19">
                  <c:v>913.26489757402669</c:v>
                </c:pt>
                <c:pt idx="20">
                  <c:v>907.14854317560525</c:v>
                </c:pt>
                <c:pt idx="21">
                  <c:v>916.85730390532831</c:v>
                </c:pt>
                <c:pt idx="22">
                  <c:v>931.96723499330278</c:v>
                </c:pt>
                <c:pt idx="23">
                  <c:v>932.61097913483923</c:v>
                </c:pt>
                <c:pt idx="24">
                  <c:v>905.00063589360298</c:v>
                </c:pt>
                <c:pt idx="25">
                  <c:v>896.3038095522212</c:v>
                </c:pt>
                <c:pt idx="26">
                  <c:v>891.24963298733394</c:v>
                </c:pt>
                <c:pt idx="27">
                  <c:v>890.18195977698224</c:v>
                </c:pt>
                <c:pt idx="28">
                  <c:v>889.13626807390142</c:v>
                </c:pt>
                <c:pt idx="29">
                  <c:v>903.13299282931837</c:v>
                </c:pt>
                <c:pt idx="30">
                  <c:v>908.46978877341633</c:v>
                </c:pt>
                <c:pt idx="31">
                  <c:v>910.79904349041215</c:v>
                </c:pt>
                <c:pt idx="32">
                  <c:v>907.1807303826829</c:v>
                </c:pt>
                <c:pt idx="33">
                  <c:v>916.68616217013994</c:v>
                </c:pt>
                <c:pt idx="34">
                  <c:v>910.14666375673357</c:v>
                </c:pt>
                <c:pt idx="35">
                  <c:v>913.54673189940638</c:v>
                </c:pt>
                <c:pt idx="36">
                  <c:v>913.97537129120951</c:v>
                </c:pt>
                <c:pt idx="37">
                  <c:v>927.79938420377505</c:v>
                </c:pt>
                <c:pt idx="38">
                  <c:v>937.28597469928536</c:v>
                </c:pt>
                <c:pt idx="39">
                  <c:v>944.87901535408275</c:v>
                </c:pt>
                <c:pt idx="40">
                  <c:v>937.96897153237819</c:v>
                </c:pt>
                <c:pt idx="41">
                  <c:v>919.53983284633841</c:v>
                </c:pt>
                <c:pt idx="42">
                  <c:v>909.72037952642427</c:v>
                </c:pt>
                <c:pt idx="43">
                  <c:v>904.03266451980608</c:v>
                </c:pt>
                <c:pt idx="44">
                  <c:v>910.84928693560516</c:v>
                </c:pt>
                <c:pt idx="45">
                  <c:v>902.41545362765532</c:v>
                </c:pt>
                <c:pt idx="46">
                  <c:v>889.77451683861989</c:v>
                </c:pt>
                <c:pt idx="47">
                  <c:v>875.49909797314831</c:v>
                </c:pt>
                <c:pt idx="48">
                  <c:v>894.25874432209844</c:v>
                </c:pt>
                <c:pt idx="49">
                  <c:v>900.81237370446468</c:v>
                </c:pt>
                <c:pt idx="50">
                  <c:v>897.26314533387551</c:v>
                </c:pt>
                <c:pt idx="51">
                  <c:v>885.04849277514961</c:v>
                </c:pt>
                <c:pt idx="52">
                  <c:v>864.15192989783282</c:v>
                </c:pt>
                <c:pt idx="53">
                  <c:v>890.79822703442767</c:v>
                </c:pt>
                <c:pt idx="54">
                  <c:v>877.3149274845772</c:v>
                </c:pt>
                <c:pt idx="55">
                  <c:v>877.87938118916804</c:v>
                </c:pt>
                <c:pt idx="56">
                  <c:v>888.00579055705873</c:v>
                </c:pt>
                <c:pt idx="57">
                  <c:v>908.08511239615723</c:v>
                </c:pt>
                <c:pt idx="58">
                  <c:v>907.69729580357296</c:v>
                </c:pt>
                <c:pt idx="59">
                  <c:v>906.00079447447729</c:v>
                </c:pt>
                <c:pt idx="60">
                  <c:v>902.10457231052339</c:v>
                </c:pt>
                <c:pt idx="61">
                  <c:v>902.66117547680255</c:v>
                </c:pt>
                <c:pt idx="62">
                  <c:v>919.78162942632957</c:v>
                </c:pt>
                <c:pt idx="63">
                  <c:v>929.12691023223442</c:v>
                </c:pt>
                <c:pt idx="64">
                  <c:v>931.86674810291709</c:v>
                </c:pt>
                <c:pt idx="65">
                  <c:v>935.88229844920431</c:v>
                </c:pt>
                <c:pt idx="66">
                  <c:v>940.37594657865748</c:v>
                </c:pt>
                <c:pt idx="67">
                  <c:v>933.31438736754239</c:v>
                </c:pt>
                <c:pt idx="68">
                  <c:v>927.15564006223929</c:v>
                </c:pt>
                <c:pt idx="69">
                  <c:v>929.48882004839106</c:v>
                </c:pt>
                <c:pt idx="70">
                  <c:v>919.67643221295714</c:v>
                </c:pt>
                <c:pt idx="71">
                  <c:v>912.83311796689941</c:v>
                </c:pt>
                <c:pt idx="72">
                  <c:v>916.62963829429816</c:v>
                </c:pt>
                <c:pt idx="73">
                  <c:v>937.14859027883585</c:v>
                </c:pt>
                <c:pt idx="74">
                  <c:v>936.02360813881035</c:v>
                </c:pt>
                <c:pt idx="75">
                  <c:v>944.98813783661183</c:v>
                </c:pt>
                <c:pt idx="76">
                  <c:v>950.13416569974208</c:v>
                </c:pt>
                <c:pt idx="77">
                  <c:v>944.91277266882219</c:v>
                </c:pt>
                <c:pt idx="78">
                  <c:v>945.82029489762112</c:v>
                </c:pt>
                <c:pt idx="79">
                  <c:v>943.54677900263653</c:v>
                </c:pt>
                <c:pt idx="80">
                  <c:v>951.39653226021733</c:v>
                </c:pt>
                <c:pt idx="81">
                  <c:v>954.10967830064169</c:v>
                </c:pt>
                <c:pt idx="82">
                  <c:v>948.33560737259768</c:v>
                </c:pt>
                <c:pt idx="83">
                  <c:v>948.94716430705648</c:v>
                </c:pt>
                <c:pt idx="84">
                  <c:v>953.02865917515942</c:v>
                </c:pt>
                <c:pt idx="85">
                  <c:v>961.7812243385531</c:v>
                </c:pt>
                <c:pt idx="86">
                  <c:v>961.97199241952023</c:v>
                </c:pt>
                <c:pt idx="87">
                  <c:v>966.88642940246382</c:v>
                </c:pt>
                <c:pt idx="88">
                  <c:v>958.35603447328367</c:v>
                </c:pt>
                <c:pt idx="89">
                  <c:v>960.23152807588031</c:v>
                </c:pt>
                <c:pt idx="90">
                  <c:v>952.41553213303837</c:v>
                </c:pt>
                <c:pt idx="91">
                  <c:v>960.17657430770032</c:v>
                </c:pt>
                <c:pt idx="92">
                  <c:v>961.17202256558733</c:v>
                </c:pt>
                <c:pt idx="93">
                  <c:v>963.76976569283329</c:v>
                </c:pt>
                <c:pt idx="94">
                  <c:v>973.18099102055419</c:v>
                </c:pt>
                <c:pt idx="95">
                  <c:v>980.18524130199569</c:v>
                </c:pt>
                <c:pt idx="96">
                  <c:v>983.60886105960299</c:v>
                </c:pt>
                <c:pt idx="97">
                  <c:v>975.64448994267514</c:v>
                </c:pt>
                <c:pt idx="98">
                  <c:v>967.37708804692704</c:v>
                </c:pt>
                <c:pt idx="99">
                  <c:v>967.40692009251006</c:v>
                </c:pt>
                <c:pt idx="100">
                  <c:v>957.35430578474711</c:v>
                </c:pt>
                <c:pt idx="101">
                  <c:v>953.75561902279583</c:v>
                </c:pt>
                <c:pt idx="102">
                  <c:v>955.30374517780672</c:v>
                </c:pt>
                <c:pt idx="103">
                  <c:v>958.86474935586284</c:v>
                </c:pt>
                <c:pt idx="104">
                  <c:v>962.92740293201848</c:v>
                </c:pt>
                <c:pt idx="105">
                  <c:v>957.48697988220988</c:v>
                </c:pt>
                <c:pt idx="106">
                  <c:v>952.33624169609277</c:v>
                </c:pt>
                <c:pt idx="107">
                  <c:v>948.75168590310204</c:v>
                </c:pt>
                <c:pt idx="108">
                  <c:v>957.81042206064035</c:v>
                </c:pt>
                <c:pt idx="109">
                  <c:v>945.46702067360729</c:v>
                </c:pt>
                <c:pt idx="110">
                  <c:v>939.34752605986148</c:v>
                </c:pt>
                <c:pt idx="111">
                  <c:v>925.52822347028291</c:v>
                </c:pt>
                <c:pt idx="112">
                  <c:v>915.89796812367388</c:v>
                </c:pt>
                <c:pt idx="113">
                  <c:v>911.76937002570253</c:v>
                </c:pt>
                <c:pt idx="114">
                  <c:v>918.55616039591746</c:v>
                </c:pt>
                <c:pt idx="115">
                  <c:v>924.32081067798799</c:v>
                </c:pt>
                <c:pt idx="116">
                  <c:v>925.93802157013874</c:v>
                </c:pt>
                <c:pt idx="117">
                  <c:v>918.91100472759376</c:v>
                </c:pt>
                <c:pt idx="118">
                  <c:v>914.46210466651644</c:v>
                </c:pt>
                <c:pt idx="119">
                  <c:v>902.31732189876186</c:v>
                </c:pt>
                <c:pt idx="120">
                  <c:v>897.27021081835551</c:v>
                </c:pt>
                <c:pt idx="121">
                  <c:v>893.9070402057464</c:v>
                </c:pt>
                <c:pt idx="122">
                  <c:v>899.46522133022597</c:v>
                </c:pt>
                <c:pt idx="123">
                  <c:v>885.24632634059674</c:v>
                </c:pt>
                <c:pt idx="124">
                  <c:v>880.61058346770801</c:v>
                </c:pt>
                <c:pt idx="125">
                  <c:v>882.3832350184249</c:v>
                </c:pt>
                <c:pt idx="126">
                  <c:v>875.37348936016542</c:v>
                </c:pt>
                <c:pt idx="127">
                  <c:v>864.01376042355184</c:v>
                </c:pt>
                <c:pt idx="128">
                  <c:v>859.43454142650535</c:v>
                </c:pt>
                <c:pt idx="129">
                  <c:v>855.27061590613266</c:v>
                </c:pt>
                <c:pt idx="130">
                  <c:v>854.75797575439731</c:v>
                </c:pt>
                <c:pt idx="131">
                  <c:v>853.44379564106703</c:v>
                </c:pt>
                <c:pt idx="132">
                  <c:v>852.69642439382028</c:v>
                </c:pt>
                <c:pt idx="133">
                  <c:v>846.18675802599751</c:v>
                </c:pt>
                <c:pt idx="134">
                  <c:v>843.62669748264568</c:v>
                </c:pt>
                <c:pt idx="135">
                  <c:v>831.95294701357636</c:v>
                </c:pt>
                <c:pt idx="136">
                  <c:v>839.7320454263546</c:v>
                </c:pt>
                <c:pt idx="137">
                  <c:v>853.48304833262375</c:v>
                </c:pt>
                <c:pt idx="138">
                  <c:v>853.74290115073143</c:v>
                </c:pt>
                <c:pt idx="139">
                  <c:v>859.50127100215241</c:v>
                </c:pt>
                <c:pt idx="140">
                  <c:v>864.15350000549506</c:v>
                </c:pt>
                <c:pt idx="141">
                  <c:v>869.77605554412855</c:v>
                </c:pt>
                <c:pt idx="142">
                  <c:v>857.2520917759324</c:v>
                </c:pt>
                <c:pt idx="143">
                  <c:v>853.91168772442666</c:v>
                </c:pt>
                <c:pt idx="144">
                  <c:v>845.74477271906517</c:v>
                </c:pt>
                <c:pt idx="145">
                  <c:v>849.20136473757964</c:v>
                </c:pt>
                <c:pt idx="146">
                  <c:v>862.90840462930544</c:v>
                </c:pt>
                <c:pt idx="147">
                  <c:v>858.94623794353549</c:v>
                </c:pt>
                <c:pt idx="148">
                  <c:v>850.26746784026921</c:v>
                </c:pt>
                <c:pt idx="149">
                  <c:v>840.5594921643775</c:v>
                </c:pt>
                <c:pt idx="150">
                  <c:v>851.35555245023102</c:v>
                </c:pt>
                <c:pt idx="151">
                  <c:v>857.41538297281045</c:v>
                </c:pt>
                <c:pt idx="152">
                  <c:v>847.56217233815721</c:v>
                </c:pt>
                <c:pt idx="153">
                  <c:v>849.4298154024417</c:v>
                </c:pt>
                <c:pt idx="154">
                  <c:v>856.38146707719761</c:v>
                </c:pt>
                <c:pt idx="155">
                  <c:v>848.47990026676132</c:v>
                </c:pt>
                <c:pt idx="156">
                  <c:v>839.69593295012271</c:v>
                </c:pt>
                <c:pt idx="157">
                  <c:v>843.77271749523823</c:v>
                </c:pt>
                <c:pt idx="158">
                  <c:v>840.4291732284081</c:v>
                </c:pt>
                <c:pt idx="159">
                  <c:v>834.96519856366524</c:v>
                </c:pt>
                <c:pt idx="160">
                  <c:v>821.81240667672557</c:v>
                </c:pt>
                <c:pt idx="161">
                  <c:v>827.67832890301281</c:v>
                </c:pt>
                <c:pt idx="162">
                  <c:v>829.99188254338583</c:v>
                </c:pt>
                <c:pt idx="163">
                  <c:v>835.35694042540422</c:v>
                </c:pt>
                <c:pt idx="164">
                  <c:v>827.33604543263459</c:v>
                </c:pt>
                <c:pt idx="165">
                  <c:v>824.97381845473092</c:v>
                </c:pt>
                <c:pt idx="166">
                  <c:v>831.2000803895121</c:v>
                </c:pt>
                <c:pt idx="167">
                  <c:v>840.88057918131392</c:v>
                </c:pt>
                <c:pt idx="168">
                  <c:v>839.84901844719457</c:v>
                </c:pt>
                <c:pt idx="169">
                  <c:v>828.12266937143818</c:v>
                </c:pt>
                <c:pt idx="170">
                  <c:v>821.17729812733239</c:v>
                </c:pt>
                <c:pt idx="171">
                  <c:v>799.57732701731334</c:v>
                </c:pt>
                <c:pt idx="172">
                  <c:v>790.789434431519</c:v>
                </c:pt>
                <c:pt idx="173">
                  <c:v>808.67217565108444</c:v>
                </c:pt>
                <c:pt idx="174">
                  <c:v>787.01646571905417</c:v>
                </c:pt>
                <c:pt idx="175">
                  <c:v>786.06655058337299</c:v>
                </c:pt>
                <c:pt idx="176">
                  <c:v>783.11003785529556</c:v>
                </c:pt>
                <c:pt idx="177">
                  <c:v>795.46285988830198</c:v>
                </c:pt>
                <c:pt idx="178">
                  <c:v>767.31082950357859</c:v>
                </c:pt>
                <c:pt idx="179">
                  <c:v>759.09681126834869</c:v>
                </c:pt>
                <c:pt idx="180">
                  <c:v>737.47328854339548</c:v>
                </c:pt>
                <c:pt idx="181">
                  <c:v>752.31394616728858</c:v>
                </c:pt>
                <c:pt idx="182">
                  <c:v>796.68832891871375</c:v>
                </c:pt>
                <c:pt idx="183">
                  <c:v>784.98631651172309</c:v>
                </c:pt>
                <c:pt idx="184">
                  <c:v>774.38808979131682</c:v>
                </c:pt>
                <c:pt idx="185">
                  <c:v>770.87104862780438</c:v>
                </c:pt>
                <c:pt idx="186">
                  <c:v>780.14096426591948</c:v>
                </c:pt>
                <c:pt idx="187">
                  <c:v>772.5306524268367</c:v>
                </c:pt>
                <c:pt idx="188">
                  <c:v>720.88510109138156</c:v>
                </c:pt>
                <c:pt idx="189">
                  <c:v>731.63719836269161</c:v>
                </c:pt>
                <c:pt idx="190">
                  <c:v>732.0831089387799</c:v>
                </c:pt>
                <c:pt idx="191">
                  <c:v>705.37243738803159</c:v>
                </c:pt>
                <c:pt idx="192">
                  <c:v>700.95572453403111</c:v>
                </c:pt>
                <c:pt idx="193">
                  <c:v>658.21582385904173</c:v>
                </c:pt>
                <c:pt idx="194">
                  <c:v>637.93081791618454</c:v>
                </c:pt>
                <c:pt idx="195">
                  <c:v>612.90016156407819</c:v>
                </c:pt>
                <c:pt idx="196">
                  <c:v>588.75897120265563</c:v>
                </c:pt>
                <c:pt idx="197">
                  <c:v>561.8520361941213</c:v>
                </c:pt>
                <c:pt idx="198">
                  <c:v>612.49899905636539</c:v>
                </c:pt>
                <c:pt idx="199">
                  <c:v>629.2810948046706</c:v>
                </c:pt>
                <c:pt idx="200">
                  <c:v>585.13516271810761</c:v>
                </c:pt>
                <c:pt idx="201">
                  <c:v>574.36736437017476</c:v>
                </c:pt>
                <c:pt idx="202">
                  <c:v>580.46487747664855</c:v>
                </c:pt>
                <c:pt idx="203">
                  <c:v>603.14822287364234</c:v>
                </c:pt>
                <c:pt idx="204">
                  <c:v>592.70308165030895</c:v>
                </c:pt>
                <c:pt idx="205">
                  <c:v>554.77556096021522</c:v>
                </c:pt>
                <c:pt idx="206">
                  <c:v>551.82925393194182</c:v>
                </c:pt>
                <c:pt idx="207">
                  <c:v>526.74678402698089</c:v>
                </c:pt>
                <c:pt idx="208">
                  <c:v>503.60889246175623</c:v>
                </c:pt>
                <c:pt idx="209">
                  <c:v>537.30340289433639</c:v>
                </c:pt>
                <c:pt idx="210">
                  <c:v>557.04593663987555</c:v>
                </c:pt>
                <c:pt idx="211">
                  <c:v>577.8702745647272</c:v>
                </c:pt>
                <c:pt idx="212">
                  <c:v>582.65046734254543</c:v>
                </c:pt>
                <c:pt idx="213">
                  <c:v>586.65345682753468</c:v>
                </c:pt>
                <c:pt idx="214">
                  <c:v>612.85855371102798</c:v>
                </c:pt>
                <c:pt idx="215">
                  <c:v>599.02747531398222</c:v>
                </c:pt>
                <c:pt idx="216">
                  <c:v>564.18992650326061</c:v>
                </c:pt>
                <c:pt idx="217">
                  <c:v>572.17156880447271</c:v>
                </c:pt>
                <c:pt idx="218">
                  <c:v>574.1844468275192</c:v>
                </c:pt>
                <c:pt idx="219">
                  <c:v>553.15049952975301</c:v>
                </c:pt>
                <c:pt idx="220">
                  <c:v>531.03945837566118</c:v>
                </c:pt>
                <c:pt idx="221">
                  <c:v>543.73142366372076</c:v>
                </c:pt>
                <c:pt idx="222">
                  <c:v>535.23557110311071</c:v>
                </c:pt>
                <c:pt idx="223">
                  <c:v>523.47703482027771</c:v>
                </c:pt>
                <c:pt idx="224">
                  <c:v>522.46902570109239</c:v>
                </c:pt>
                <c:pt idx="225">
                  <c:v>499.25184369892258</c:v>
                </c:pt>
                <c:pt idx="226">
                  <c:v>469.49594833717737</c:v>
                </c:pt>
                <c:pt idx="227">
                  <c:v>482.65502065476659</c:v>
                </c:pt>
                <c:pt idx="228">
                  <c:v>513.50449600329091</c:v>
                </c:pt>
                <c:pt idx="229">
                  <c:v>522.46667053959891</c:v>
                </c:pt>
                <c:pt idx="230">
                  <c:v>531.8158766146596</c:v>
                </c:pt>
                <c:pt idx="231">
                  <c:v>541.87477135307222</c:v>
                </c:pt>
                <c:pt idx="232">
                  <c:v>505.93500696342727</c:v>
                </c:pt>
                <c:pt idx="233">
                  <c:v>514.03911766229817</c:v>
                </c:pt>
                <c:pt idx="234">
                  <c:v>521.63529853242028</c:v>
                </c:pt>
                <c:pt idx="235">
                  <c:v>512.86389207707964</c:v>
                </c:pt>
                <c:pt idx="236">
                  <c:v>515.27400733868353</c:v>
                </c:pt>
                <c:pt idx="237">
                  <c:v>543.79187280871861</c:v>
                </c:pt>
                <c:pt idx="238">
                  <c:v>539.60518072724255</c:v>
                </c:pt>
                <c:pt idx="239">
                  <c:v>548.62701935471682</c:v>
                </c:pt>
                <c:pt idx="240">
                  <c:v>544.87603214952424</c:v>
                </c:pt>
                <c:pt idx="241">
                  <c:v>540.45146875721241</c:v>
                </c:pt>
                <c:pt idx="242">
                  <c:v>544.22443746967758</c:v>
                </c:pt>
                <c:pt idx="243">
                  <c:v>559.57852029913693</c:v>
                </c:pt>
                <c:pt idx="244">
                  <c:v>567.25556171386643</c:v>
                </c:pt>
                <c:pt idx="245">
                  <c:v>562.90165316635751</c:v>
                </c:pt>
                <c:pt idx="246">
                  <c:v>555.68465329667674</c:v>
                </c:pt>
                <c:pt idx="247">
                  <c:v>546.46498110375387</c:v>
                </c:pt>
                <c:pt idx="248">
                  <c:v>542.87964025693259</c:v>
                </c:pt>
                <c:pt idx="249">
                  <c:v>542.63156324629153</c:v>
                </c:pt>
                <c:pt idx="250">
                  <c:v>545.74037641761095</c:v>
                </c:pt>
                <c:pt idx="251">
                  <c:v>549.9867325902535</c:v>
                </c:pt>
                <c:pt idx="252">
                  <c:v>559.38775221816957</c:v>
                </c:pt>
                <c:pt idx="253">
                  <c:v>562.51854689676043</c:v>
                </c:pt>
                <c:pt idx="254">
                  <c:v>577.57195410889312</c:v>
                </c:pt>
                <c:pt idx="255">
                  <c:v>578.85316196131566</c:v>
                </c:pt>
                <c:pt idx="256">
                  <c:v>582.57745733624961</c:v>
                </c:pt>
                <c:pt idx="257">
                  <c:v>575.80715309648758</c:v>
                </c:pt>
                <c:pt idx="258">
                  <c:v>573.91752852493039</c:v>
                </c:pt>
                <c:pt idx="259">
                  <c:v>564.31003973942461</c:v>
                </c:pt>
                <c:pt idx="260">
                  <c:v>551.56469079084741</c:v>
                </c:pt>
                <c:pt idx="261">
                  <c:v>544.33198984454327</c:v>
                </c:pt>
                <c:pt idx="262">
                  <c:v>528.74631613489714</c:v>
                </c:pt>
                <c:pt idx="263">
                  <c:v>522.95104875341269</c:v>
                </c:pt>
                <c:pt idx="264">
                  <c:v>530.97429890767626</c:v>
                </c:pt>
                <c:pt idx="265">
                  <c:v>504.94583913618931</c:v>
                </c:pt>
                <c:pt idx="266">
                  <c:v>513.95590195619752</c:v>
                </c:pt>
                <c:pt idx="267">
                  <c:v>509.18041950136518</c:v>
                </c:pt>
                <c:pt idx="268">
                  <c:v>505.72461253668166</c:v>
                </c:pt>
                <c:pt idx="269">
                  <c:v>515.28499809231948</c:v>
                </c:pt>
                <c:pt idx="270">
                  <c:v>522.49964280050688</c:v>
                </c:pt>
                <c:pt idx="271">
                  <c:v>537.20527116544372</c:v>
                </c:pt>
                <c:pt idx="272">
                  <c:v>525.41533272936556</c:v>
                </c:pt>
                <c:pt idx="273">
                  <c:v>514.87755515395679</c:v>
                </c:pt>
                <c:pt idx="274">
                  <c:v>508.65914375748753</c:v>
                </c:pt>
                <c:pt idx="275">
                  <c:v>517.14008029530601</c:v>
                </c:pt>
                <c:pt idx="276">
                  <c:v>520.27480024305339</c:v>
                </c:pt>
                <c:pt idx="277">
                  <c:v>523.07351715107154</c:v>
                </c:pt>
                <c:pt idx="278">
                  <c:v>534.93018516279687</c:v>
                </c:pt>
                <c:pt idx="279">
                  <c:v>538.75967775110371</c:v>
                </c:pt>
                <c:pt idx="280">
                  <c:v>521.81350575208978</c:v>
                </c:pt>
                <c:pt idx="281">
                  <c:v>520.42788574012559</c:v>
                </c:pt>
                <c:pt idx="282">
                  <c:v>515.64062747782657</c:v>
                </c:pt>
                <c:pt idx="283">
                  <c:v>516.46257883903138</c:v>
                </c:pt>
                <c:pt idx="284">
                  <c:v>491.51278303153276</c:v>
                </c:pt>
                <c:pt idx="285">
                  <c:v>487.80261862555955</c:v>
                </c:pt>
                <c:pt idx="286">
                  <c:v>487.19734212174973</c:v>
                </c:pt>
                <c:pt idx="287">
                  <c:v>476.08647524960799</c:v>
                </c:pt>
                <c:pt idx="288">
                  <c:v>467.90228905996122</c:v>
                </c:pt>
                <c:pt idx="289">
                  <c:v>473.06166283822108</c:v>
                </c:pt>
                <c:pt idx="290">
                  <c:v>470.8548765188832</c:v>
                </c:pt>
                <c:pt idx="291">
                  <c:v>470.50709767168746</c:v>
                </c:pt>
                <c:pt idx="292">
                  <c:v>463.32699533206994</c:v>
                </c:pt>
                <c:pt idx="293">
                  <c:v>440.75591263292927</c:v>
                </c:pt>
                <c:pt idx="294">
                  <c:v>435.96786931679918</c:v>
                </c:pt>
                <c:pt idx="295">
                  <c:v>447.00258596731976</c:v>
                </c:pt>
                <c:pt idx="296">
                  <c:v>434.34673315549259</c:v>
                </c:pt>
                <c:pt idx="297">
                  <c:v>432.65651225704551</c:v>
                </c:pt>
                <c:pt idx="298">
                  <c:v>427.20274329210764</c:v>
                </c:pt>
                <c:pt idx="299">
                  <c:v>448.73284461115531</c:v>
                </c:pt>
                <c:pt idx="300">
                  <c:v>452.75153517276703</c:v>
                </c:pt>
                <c:pt idx="301">
                  <c:v>461.52451173576998</c:v>
                </c:pt>
                <c:pt idx="302">
                  <c:v>468.57036987026225</c:v>
                </c:pt>
                <c:pt idx="303">
                  <c:v>474.13090615623526</c:v>
                </c:pt>
                <c:pt idx="304">
                  <c:v>481.95396758355747</c:v>
                </c:pt>
                <c:pt idx="305">
                  <c:v>488.24303382482975</c:v>
                </c:pt>
                <c:pt idx="306">
                  <c:v>497.48076225586834</c:v>
                </c:pt>
                <c:pt idx="307">
                  <c:v>489.45751210160506</c:v>
                </c:pt>
                <c:pt idx="308">
                  <c:v>514.15609068313847</c:v>
                </c:pt>
                <c:pt idx="309">
                  <c:v>510.65553565007968</c:v>
                </c:pt>
                <c:pt idx="310">
                  <c:v>514.66245040422416</c:v>
                </c:pt>
                <c:pt idx="311">
                  <c:v>523.06645166659132</c:v>
                </c:pt>
                <c:pt idx="312">
                  <c:v>512.97301455960883</c:v>
                </c:pt>
                <c:pt idx="313">
                  <c:v>492.83638379083681</c:v>
                </c:pt>
                <c:pt idx="314">
                  <c:v>500.38153616193483</c:v>
                </c:pt>
                <c:pt idx="315">
                  <c:v>508.24463533464524</c:v>
                </c:pt>
                <c:pt idx="316">
                  <c:v>530.8298490027463</c:v>
                </c:pt>
                <c:pt idx="317">
                  <c:v>532.90239111695917</c:v>
                </c:pt>
                <c:pt idx="318">
                  <c:v>529.82576515271649</c:v>
                </c:pt>
                <c:pt idx="319">
                  <c:v>520.27087497389778</c:v>
                </c:pt>
                <c:pt idx="320">
                  <c:v>521.51440024242481</c:v>
                </c:pt>
                <c:pt idx="321">
                  <c:v>538.69137806779463</c:v>
                </c:pt>
                <c:pt idx="322">
                  <c:v>542.31283139084849</c:v>
                </c:pt>
                <c:pt idx="323">
                  <c:v>540.1978963697544</c:v>
                </c:pt>
                <c:pt idx="324">
                  <c:v>541.37704722412832</c:v>
                </c:pt>
                <c:pt idx="325">
                  <c:v>548.77539452880353</c:v>
                </c:pt>
                <c:pt idx="326">
                  <c:v>551.59295272876852</c:v>
                </c:pt>
                <c:pt idx="327">
                  <c:v>532.56874323872421</c:v>
                </c:pt>
                <c:pt idx="328">
                  <c:v>536.61726584591861</c:v>
                </c:pt>
                <c:pt idx="329">
                  <c:v>537.77443519302153</c:v>
                </c:pt>
                <c:pt idx="330">
                  <c:v>542.16367116293179</c:v>
                </c:pt>
                <c:pt idx="331">
                  <c:v>553.24156577416522</c:v>
                </c:pt>
                <c:pt idx="332">
                  <c:v>548.35853094446702</c:v>
                </c:pt>
                <c:pt idx="333">
                  <c:v>542.07103481085744</c:v>
                </c:pt>
                <c:pt idx="334">
                  <c:v>555.52607242278623</c:v>
                </c:pt>
                <c:pt idx="335">
                  <c:v>560.96257020343876</c:v>
                </c:pt>
                <c:pt idx="336">
                  <c:v>562.63787507909456</c:v>
                </c:pt>
                <c:pt idx="337">
                  <c:v>580.55672877489212</c:v>
                </c:pt>
                <c:pt idx="338">
                  <c:v>581.58907456284339</c:v>
                </c:pt>
                <c:pt idx="339">
                  <c:v>588.84532712408088</c:v>
                </c:pt>
                <c:pt idx="340">
                  <c:v>588.33425708000777</c:v>
                </c:pt>
                <c:pt idx="341">
                  <c:v>600.63212534483478</c:v>
                </c:pt>
                <c:pt idx="342">
                  <c:v>594.90044732367323</c:v>
                </c:pt>
                <c:pt idx="343">
                  <c:v>593.42768633645221</c:v>
                </c:pt>
                <c:pt idx="344">
                  <c:v>579.57933675512174</c:v>
                </c:pt>
                <c:pt idx="345">
                  <c:v>579.71907633706485</c:v>
                </c:pt>
                <c:pt idx="346">
                  <c:v>580.61011243540975</c:v>
                </c:pt>
                <c:pt idx="347">
                  <c:v>591.4210887440554</c:v>
                </c:pt>
                <c:pt idx="348">
                  <c:v>599.4247125525402</c:v>
                </c:pt>
                <c:pt idx="349">
                  <c:v>603.72288227803824</c:v>
                </c:pt>
                <c:pt idx="350">
                  <c:v>593.86182110507286</c:v>
                </c:pt>
                <c:pt idx="351">
                  <c:v>596.32296486570056</c:v>
                </c:pt>
                <c:pt idx="352">
                  <c:v>605.61486201108835</c:v>
                </c:pt>
                <c:pt idx="353">
                  <c:v>603.4865810748646</c:v>
                </c:pt>
                <c:pt idx="354">
                  <c:v>605.57796448102465</c:v>
                </c:pt>
                <c:pt idx="355">
                  <c:v>615.15562122094741</c:v>
                </c:pt>
                <c:pt idx="356">
                  <c:v>631.86156674763231</c:v>
                </c:pt>
                <c:pt idx="357">
                  <c:v>634.71288226233753</c:v>
                </c:pt>
                <c:pt idx="358">
                  <c:v>624.58882805594033</c:v>
                </c:pt>
                <c:pt idx="359">
                  <c:v>626.37404046795552</c:v>
                </c:pt>
                <c:pt idx="360">
                  <c:v>624.74426871450589</c:v>
                </c:pt>
                <c:pt idx="361">
                  <c:v>619.13505909100229</c:v>
                </c:pt>
                <c:pt idx="362">
                  <c:v>623.36257397169754</c:v>
                </c:pt>
                <c:pt idx="363">
                  <c:v>627.66074369719593</c:v>
                </c:pt>
                <c:pt idx="364">
                  <c:v>633.08860588570565</c:v>
                </c:pt>
                <c:pt idx="365">
                  <c:v>631.60406909101789</c:v>
                </c:pt>
                <c:pt idx="366">
                  <c:v>615.38799715496498</c:v>
                </c:pt>
                <c:pt idx="367">
                  <c:v>609.88319969100291</c:v>
                </c:pt>
                <c:pt idx="368">
                  <c:v>604.37055168872939</c:v>
                </c:pt>
                <c:pt idx="369">
                  <c:v>606.9494535240284</c:v>
                </c:pt>
                <c:pt idx="370">
                  <c:v>611.00818183102842</c:v>
                </c:pt>
                <c:pt idx="371">
                  <c:v>595.27805821645268</c:v>
                </c:pt>
                <c:pt idx="372">
                  <c:v>593.28088127002945</c:v>
                </c:pt>
                <c:pt idx="373">
                  <c:v>602.24698107549261</c:v>
                </c:pt>
                <c:pt idx="374">
                  <c:v>607.10724934408779</c:v>
                </c:pt>
                <c:pt idx="375">
                  <c:v>612.18576257774066</c:v>
                </c:pt>
                <c:pt idx="376">
                  <c:v>615.96893699000941</c:v>
                </c:pt>
                <c:pt idx="377">
                  <c:v>612.09626644098978</c:v>
                </c:pt>
                <c:pt idx="378">
                  <c:v>618.35550063667881</c:v>
                </c:pt>
                <c:pt idx="379">
                  <c:v>603.84064035270887</c:v>
                </c:pt>
                <c:pt idx="380">
                  <c:v>598.37980590329084</c:v>
                </c:pt>
                <c:pt idx="381">
                  <c:v>592.28072268915514</c:v>
                </c:pt>
                <c:pt idx="382">
                  <c:v>585.9594692408059</c:v>
                </c:pt>
                <c:pt idx="383">
                  <c:v>589.15385327971956</c:v>
                </c:pt>
                <c:pt idx="384">
                  <c:v>585.97124504827309</c:v>
                </c:pt>
                <c:pt idx="385">
                  <c:v>591.7272597381999</c:v>
                </c:pt>
                <c:pt idx="386">
                  <c:v>599.57701299578082</c:v>
                </c:pt>
                <c:pt idx="387">
                  <c:v>616.94711406361102</c:v>
                </c:pt>
                <c:pt idx="388">
                  <c:v>622.3459292603693</c:v>
                </c:pt>
                <c:pt idx="389">
                  <c:v>624.0903188731653</c:v>
                </c:pt>
                <c:pt idx="390">
                  <c:v>633.84696788658766</c:v>
                </c:pt>
                <c:pt idx="391">
                  <c:v>639.10211823224711</c:v>
                </c:pt>
                <c:pt idx="392">
                  <c:v>639.3713916963286</c:v>
                </c:pt>
                <c:pt idx="393">
                  <c:v>651.69595179141402</c:v>
                </c:pt>
                <c:pt idx="394">
                  <c:v>653.61305324706143</c:v>
                </c:pt>
                <c:pt idx="395">
                  <c:v>657.26355356186775</c:v>
                </c:pt>
                <c:pt idx="396">
                  <c:v>655.43437813530841</c:v>
                </c:pt>
                <c:pt idx="397">
                  <c:v>651.33639713675143</c:v>
                </c:pt>
                <c:pt idx="398">
                  <c:v>660.85910010849409</c:v>
                </c:pt>
                <c:pt idx="399">
                  <c:v>665.38415039119241</c:v>
                </c:pt>
                <c:pt idx="400">
                  <c:v>679.2152287882376</c:v>
                </c:pt>
                <c:pt idx="401">
                  <c:v>679.81343980756753</c:v>
                </c:pt>
                <c:pt idx="402">
                  <c:v>676.59785931521299</c:v>
                </c:pt>
                <c:pt idx="403">
                  <c:v>675.10625703604478</c:v>
                </c:pt>
                <c:pt idx="404">
                  <c:v>677.38212809252286</c:v>
                </c:pt>
                <c:pt idx="405">
                  <c:v>676.12761207035942</c:v>
                </c:pt>
                <c:pt idx="406">
                  <c:v>669.27880244748383</c:v>
                </c:pt>
                <c:pt idx="407">
                  <c:v>674.08176178640542</c:v>
                </c:pt>
                <c:pt idx="408">
                  <c:v>682.76916748181372</c:v>
                </c:pt>
                <c:pt idx="409">
                  <c:v>678.52752163215791</c:v>
                </c:pt>
                <c:pt idx="410">
                  <c:v>658.55182689877006</c:v>
                </c:pt>
                <c:pt idx="411">
                  <c:v>665.2310648941193</c:v>
                </c:pt>
                <c:pt idx="412">
                  <c:v>668.09494127012329</c:v>
                </c:pt>
                <c:pt idx="413">
                  <c:v>676.54526070852648</c:v>
                </c:pt>
                <c:pt idx="414">
                  <c:v>687.03986032322223</c:v>
                </c:pt>
                <c:pt idx="415">
                  <c:v>692.66241586185549</c:v>
                </c:pt>
                <c:pt idx="416">
                  <c:v>694.1131953418045</c:v>
                </c:pt>
                <c:pt idx="417">
                  <c:v>691.43459166995081</c:v>
                </c:pt>
                <c:pt idx="418">
                  <c:v>690.24287995427858</c:v>
                </c:pt>
                <c:pt idx="419">
                  <c:v>695.61892858993349</c:v>
                </c:pt>
                <c:pt idx="420">
                  <c:v>689.58343473612024</c:v>
                </c:pt>
                <c:pt idx="421">
                  <c:v>679.11081662869651</c:v>
                </c:pt>
                <c:pt idx="422">
                  <c:v>673.58246754979973</c:v>
                </c:pt>
                <c:pt idx="423">
                  <c:v>678.00546083444897</c:v>
                </c:pt>
                <c:pt idx="424">
                  <c:v>685.48388362990056</c:v>
                </c:pt>
                <c:pt idx="425">
                  <c:v>701.16454885311452</c:v>
                </c:pt>
                <c:pt idx="426">
                  <c:v>705.80421699515909</c:v>
                </c:pt>
                <c:pt idx="427">
                  <c:v>711.4432586642464</c:v>
                </c:pt>
                <c:pt idx="428">
                  <c:v>714.67454023322375</c:v>
                </c:pt>
                <c:pt idx="429">
                  <c:v>713.37292098119167</c:v>
                </c:pt>
                <c:pt idx="430">
                  <c:v>715.57499697754315</c:v>
                </c:pt>
                <c:pt idx="431">
                  <c:v>727.91133288009542</c:v>
                </c:pt>
                <c:pt idx="432">
                  <c:v>730.5302724607825</c:v>
                </c:pt>
                <c:pt idx="433">
                  <c:v>728.91620178395567</c:v>
                </c:pt>
                <c:pt idx="434">
                  <c:v>723.3454597981779</c:v>
                </c:pt>
                <c:pt idx="435">
                  <c:v>731.57910437918747</c:v>
                </c:pt>
                <c:pt idx="436">
                  <c:v>727.9474453563281</c:v>
                </c:pt>
                <c:pt idx="437">
                  <c:v>718.30070387926469</c:v>
                </c:pt>
                <c:pt idx="438">
                  <c:v>714.20978836518839</c:v>
                </c:pt>
                <c:pt idx="439">
                  <c:v>720.76420280138541</c:v>
                </c:pt>
                <c:pt idx="440">
                  <c:v>720.50592009094009</c:v>
                </c:pt>
                <c:pt idx="441">
                  <c:v>721.41736758889522</c:v>
                </c:pt>
                <c:pt idx="442">
                  <c:v>706.88994644362731</c:v>
                </c:pt>
                <c:pt idx="443">
                  <c:v>698.43805689756073</c:v>
                </c:pt>
                <c:pt idx="444">
                  <c:v>705.16675328427209</c:v>
                </c:pt>
                <c:pt idx="445">
                  <c:v>719.43353655760154</c:v>
                </c:pt>
                <c:pt idx="446">
                  <c:v>720.64173440372758</c:v>
                </c:pt>
                <c:pt idx="447">
                  <c:v>730.00978177073569</c:v>
                </c:pt>
                <c:pt idx="448">
                  <c:v>732.14041786845269</c:v>
                </c:pt>
                <c:pt idx="449">
                  <c:v>735.77835732196104</c:v>
                </c:pt>
                <c:pt idx="450">
                  <c:v>733.88716264274149</c:v>
                </c:pt>
                <c:pt idx="451">
                  <c:v>747.28960164798445</c:v>
                </c:pt>
                <c:pt idx="452">
                  <c:v>749.71384787854856</c:v>
                </c:pt>
                <c:pt idx="453">
                  <c:v>742.90272083956722</c:v>
                </c:pt>
                <c:pt idx="454">
                  <c:v>751.87196086035533</c:v>
                </c:pt>
                <c:pt idx="455">
                  <c:v>748.64460456053394</c:v>
                </c:pt>
                <c:pt idx="456">
                  <c:v>746.57049233865916</c:v>
                </c:pt>
                <c:pt idx="457">
                  <c:v>746.02487992601596</c:v>
                </c:pt>
                <c:pt idx="458">
                  <c:v>740.82703851002987</c:v>
                </c:pt>
                <c:pt idx="459">
                  <c:v>732.97335998329322</c:v>
                </c:pt>
                <c:pt idx="460">
                  <c:v>725.77206119023481</c:v>
                </c:pt>
                <c:pt idx="461">
                  <c:v>709.50103548600259</c:v>
                </c:pt>
                <c:pt idx="462">
                  <c:v>720.55773364379525</c:v>
                </c:pt>
                <c:pt idx="463">
                  <c:v>708.0816581592992</c:v>
                </c:pt>
                <c:pt idx="464">
                  <c:v>709.10458330127631</c:v>
                </c:pt>
                <c:pt idx="465">
                  <c:v>706.09468691268103</c:v>
                </c:pt>
                <c:pt idx="466">
                  <c:v>714.22470438797939</c:v>
                </c:pt>
                <c:pt idx="467">
                  <c:v>722.23303851945082</c:v>
                </c:pt>
                <c:pt idx="468">
                  <c:v>724.85904358461789</c:v>
                </c:pt>
                <c:pt idx="469">
                  <c:v>741.11829348138338</c:v>
                </c:pt>
                <c:pt idx="470">
                  <c:v>740.60094300666174</c:v>
                </c:pt>
                <c:pt idx="471">
                  <c:v>744.57959582288493</c:v>
                </c:pt>
                <c:pt idx="472">
                  <c:v>737.51097112728962</c:v>
                </c:pt>
                <c:pt idx="473">
                  <c:v>741.34360393092061</c:v>
                </c:pt>
                <c:pt idx="474">
                  <c:v>753.08957935245553</c:v>
                </c:pt>
                <c:pt idx="475">
                  <c:v>749.39119075394899</c:v>
                </c:pt>
                <c:pt idx="476">
                  <c:v>750.4910511713781</c:v>
                </c:pt>
                <c:pt idx="477">
                  <c:v>737.99848955642835</c:v>
                </c:pt>
                <c:pt idx="478">
                  <c:v>734.31030665772698</c:v>
                </c:pt>
                <c:pt idx="479">
                  <c:v>746.43075275671572</c:v>
                </c:pt>
                <c:pt idx="480">
                  <c:v>742.6640644749001</c:v>
                </c:pt>
                <c:pt idx="481">
                  <c:v>748.89111146351229</c:v>
                </c:pt>
                <c:pt idx="482">
                  <c:v>730.74694731817704</c:v>
                </c:pt>
                <c:pt idx="483">
                  <c:v>734.38724193317842</c:v>
                </c:pt>
                <c:pt idx="484">
                  <c:v>749.22161912642241</c:v>
                </c:pt>
                <c:pt idx="485">
                  <c:v>751.52732222848431</c:v>
                </c:pt>
                <c:pt idx="486">
                  <c:v>750.01295338821296</c:v>
                </c:pt>
                <c:pt idx="487">
                  <c:v>749.27029246395341</c:v>
                </c:pt>
                <c:pt idx="488">
                  <c:v>747.25191906408941</c:v>
                </c:pt>
                <c:pt idx="489">
                  <c:v>738.63987853647075</c:v>
                </c:pt>
                <c:pt idx="490">
                  <c:v>736.59795352167259</c:v>
                </c:pt>
                <c:pt idx="491">
                  <c:v>739.28362267800662</c:v>
                </c:pt>
                <c:pt idx="492">
                  <c:v>741.01074110651723</c:v>
                </c:pt>
                <c:pt idx="493">
                  <c:v>747.11531969747102</c:v>
                </c:pt>
                <c:pt idx="494">
                  <c:v>742.93726320813744</c:v>
                </c:pt>
                <c:pt idx="495">
                  <c:v>747.20795604954571</c:v>
                </c:pt>
                <c:pt idx="496">
                  <c:v>734.4476910781766</c:v>
                </c:pt>
                <c:pt idx="497">
                  <c:v>733.57235605645405</c:v>
                </c:pt>
                <c:pt idx="498">
                  <c:v>739.62983141753955</c:v>
                </c:pt>
                <c:pt idx="499">
                  <c:v>742.37280950354705</c:v>
                </c:pt>
                <c:pt idx="500">
                  <c:v>747.54395908927381</c:v>
                </c:pt>
                <c:pt idx="501">
                  <c:v>751.65528600296022</c:v>
                </c:pt>
                <c:pt idx="502">
                  <c:v>754.60080797740261</c:v>
                </c:pt>
                <c:pt idx="503">
                  <c:v>755.56563913587445</c:v>
                </c:pt>
                <c:pt idx="504">
                  <c:v>752.0533082953491</c:v>
                </c:pt>
                <c:pt idx="505">
                  <c:v>751.18817897343183</c:v>
                </c:pt>
                <c:pt idx="506">
                  <c:v>764.74213336808452</c:v>
                </c:pt>
                <c:pt idx="507">
                  <c:v>767.86429245453269</c:v>
                </c:pt>
                <c:pt idx="508">
                  <c:v>769.11331309987861</c:v>
                </c:pt>
                <c:pt idx="509">
                  <c:v>768.43502658977241</c:v>
                </c:pt>
                <c:pt idx="510">
                  <c:v>771.82410397880903</c:v>
                </c:pt>
                <c:pt idx="511">
                  <c:v>777.93574805424328</c:v>
                </c:pt>
                <c:pt idx="512">
                  <c:v>772.57304533371791</c:v>
                </c:pt>
                <c:pt idx="513">
                  <c:v>773.3196315271332</c:v>
                </c:pt>
                <c:pt idx="514">
                  <c:v>777.1342080926479</c:v>
                </c:pt>
                <c:pt idx="515">
                  <c:v>770.20375287133368</c:v>
                </c:pt>
                <c:pt idx="516">
                  <c:v>774.73979390766783</c:v>
                </c:pt>
                <c:pt idx="517">
                  <c:v>762.8956867572399</c:v>
                </c:pt>
                <c:pt idx="518">
                  <c:v>751.5650048123789</c:v>
                </c:pt>
                <c:pt idx="519">
                  <c:v>740.34501545770877</c:v>
                </c:pt>
                <c:pt idx="520">
                  <c:v>739.44612882105207</c:v>
                </c:pt>
                <c:pt idx="521">
                  <c:v>733.99000469462101</c:v>
                </c:pt>
                <c:pt idx="522">
                  <c:v>731.35693414497325</c:v>
                </c:pt>
                <c:pt idx="523">
                  <c:v>726.00443712425283</c:v>
                </c:pt>
                <c:pt idx="524">
                  <c:v>720.25548791880601</c:v>
                </c:pt>
                <c:pt idx="525">
                  <c:v>725.70297645309461</c:v>
                </c:pt>
                <c:pt idx="526">
                  <c:v>735.08672489672529</c:v>
                </c:pt>
                <c:pt idx="527">
                  <c:v>732.92939696874953</c:v>
                </c:pt>
                <c:pt idx="528">
                  <c:v>712.28797658655412</c:v>
                </c:pt>
                <c:pt idx="529">
                  <c:v>703.45690604004642</c:v>
                </c:pt>
                <c:pt idx="530">
                  <c:v>701.07426766253309</c:v>
                </c:pt>
                <c:pt idx="531">
                  <c:v>707.30681002796291</c:v>
                </c:pt>
                <c:pt idx="532">
                  <c:v>707.98195632274428</c:v>
                </c:pt>
                <c:pt idx="533">
                  <c:v>713.25202269119518</c:v>
                </c:pt>
                <c:pt idx="534">
                  <c:v>713.10521762477151</c:v>
                </c:pt>
                <c:pt idx="535">
                  <c:v>723.74819241355306</c:v>
                </c:pt>
                <c:pt idx="536">
                  <c:v>729.95953832554221</c:v>
                </c:pt>
                <c:pt idx="537">
                  <c:v>732.61616049012366</c:v>
                </c:pt>
                <c:pt idx="538">
                  <c:v>729.1933257863484</c:v>
                </c:pt>
                <c:pt idx="539">
                  <c:v>733.30386764620357</c:v>
                </c:pt>
                <c:pt idx="540">
                  <c:v>726.72354643357801</c:v>
                </c:pt>
                <c:pt idx="541">
                  <c:v>728.60218025149879</c:v>
                </c:pt>
                <c:pt idx="542">
                  <c:v>722.7339028637183</c:v>
                </c:pt>
                <c:pt idx="543">
                  <c:v>728.98685662875801</c:v>
                </c:pt>
                <c:pt idx="544">
                  <c:v>734.68556238901203</c:v>
                </c:pt>
                <c:pt idx="545">
                  <c:v>741.01702153716599</c:v>
                </c:pt>
                <c:pt idx="546">
                  <c:v>746.14734832367344</c:v>
                </c:pt>
                <c:pt idx="547">
                  <c:v>744.8135418645644</c:v>
                </c:pt>
                <c:pt idx="548">
                  <c:v>754.58196668545418</c:v>
                </c:pt>
                <c:pt idx="549">
                  <c:v>758.06917580338347</c:v>
                </c:pt>
                <c:pt idx="550">
                  <c:v>757.85250094598837</c:v>
                </c:pt>
                <c:pt idx="551">
                  <c:v>762.18913830921304</c:v>
                </c:pt>
                <c:pt idx="552">
                  <c:v>763.27486775768148</c:v>
                </c:pt>
                <c:pt idx="553">
                  <c:v>766.22667016277205</c:v>
                </c:pt>
                <c:pt idx="554">
                  <c:v>762.30140100706603</c:v>
                </c:pt>
                <c:pt idx="555">
                  <c:v>769.65500024336552</c:v>
                </c:pt>
                <c:pt idx="556">
                  <c:v>776.1026473585282</c:v>
                </c:pt>
                <c:pt idx="557">
                  <c:v>772.4348758594366</c:v>
                </c:pt>
                <c:pt idx="558">
                  <c:v>768.53472842632721</c:v>
                </c:pt>
                <c:pt idx="559">
                  <c:v>769.69739315024731</c:v>
                </c:pt>
                <c:pt idx="560">
                  <c:v>774.43597807501556</c:v>
                </c:pt>
                <c:pt idx="561">
                  <c:v>768.21913678620831</c:v>
                </c:pt>
                <c:pt idx="562">
                  <c:v>768.47977465814802</c:v>
                </c:pt>
                <c:pt idx="563">
                  <c:v>769.79081455615358</c:v>
                </c:pt>
                <c:pt idx="564">
                  <c:v>774.8363555288978</c:v>
                </c:pt>
                <c:pt idx="565">
                  <c:v>775.7454478653591</c:v>
                </c:pt>
                <c:pt idx="566">
                  <c:v>775.36940708024247</c:v>
                </c:pt>
                <c:pt idx="567">
                  <c:v>783.54809789307149</c:v>
                </c:pt>
                <c:pt idx="568">
                  <c:v>788.05509193765329</c:v>
                </c:pt>
                <c:pt idx="569">
                  <c:v>789.18949472365261</c:v>
                </c:pt>
                <c:pt idx="570">
                  <c:v>787.14599960119153</c:v>
                </c:pt>
                <c:pt idx="571">
                  <c:v>785.42123633417441</c:v>
                </c:pt>
                <c:pt idx="572">
                  <c:v>792.90750966793701</c:v>
                </c:pt>
                <c:pt idx="573">
                  <c:v>796.10581897600662</c:v>
                </c:pt>
                <c:pt idx="574">
                  <c:v>793.51592638707143</c:v>
                </c:pt>
                <c:pt idx="575">
                  <c:v>802.6508127662305</c:v>
                </c:pt>
                <c:pt idx="576">
                  <c:v>804.25153752792755</c:v>
                </c:pt>
                <c:pt idx="577">
                  <c:v>792.18526014328711</c:v>
                </c:pt>
                <c:pt idx="578">
                  <c:v>786.90734323652509</c:v>
                </c:pt>
                <c:pt idx="579">
                  <c:v>794.36613968619758</c:v>
                </c:pt>
                <c:pt idx="580">
                  <c:v>794.01443556984657</c:v>
                </c:pt>
                <c:pt idx="581">
                  <c:v>790.50760010613828</c:v>
                </c:pt>
                <c:pt idx="582">
                  <c:v>794.93608876760584</c:v>
                </c:pt>
                <c:pt idx="583">
                  <c:v>797.8494235349707</c:v>
                </c:pt>
                <c:pt idx="584">
                  <c:v>781.79507268813381</c:v>
                </c:pt>
                <c:pt idx="585">
                  <c:v>775.3749024570609</c:v>
                </c:pt>
                <c:pt idx="586">
                  <c:v>784.46661087550638</c:v>
                </c:pt>
                <c:pt idx="587">
                  <c:v>779.19026407640695</c:v>
                </c:pt>
                <c:pt idx="588">
                  <c:v>780.62377237207124</c:v>
                </c:pt>
                <c:pt idx="589">
                  <c:v>761.21253134327344</c:v>
                </c:pt>
                <c:pt idx="590">
                  <c:v>751.09240240603253</c:v>
                </c:pt>
                <c:pt idx="591">
                  <c:v>730.48709450006925</c:v>
                </c:pt>
                <c:pt idx="592">
                  <c:v>713.08873149431804</c:v>
                </c:pt>
                <c:pt idx="593">
                  <c:v>747.59420253446694</c:v>
                </c:pt>
                <c:pt idx="594">
                  <c:v>742.56907296133272</c:v>
                </c:pt>
                <c:pt idx="595">
                  <c:v>751.96145699710542</c:v>
                </c:pt>
                <c:pt idx="596">
                  <c:v>749.49010753667335</c:v>
                </c:pt>
                <c:pt idx="597">
                  <c:v>731.96142559495217</c:v>
                </c:pt>
                <c:pt idx="598">
                  <c:v>725.18091565538612</c:v>
                </c:pt>
                <c:pt idx="599">
                  <c:v>722.28171185698181</c:v>
                </c:pt>
                <c:pt idx="600">
                  <c:v>709.95322649273953</c:v>
                </c:pt>
                <c:pt idx="601">
                  <c:v>688.37052656700632</c:v>
                </c:pt>
                <c:pt idx="602">
                  <c:v>694.35813213712004</c:v>
                </c:pt>
                <c:pt idx="603">
                  <c:v>689.520630429628</c:v>
                </c:pt>
                <c:pt idx="604">
                  <c:v>677.05947096792374</c:v>
                </c:pt>
                <c:pt idx="605">
                  <c:v>682.74954113603542</c:v>
                </c:pt>
                <c:pt idx="606">
                  <c:v>702.99293922584241</c:v>
                </c:pt>
                <c:pt idx="607">
                  <c:v>701.81771364062388</c:v>
                </c:pt>
                <c:pt idx="608">
                  <c:v>694.25371997757873</c:v>
                </c:pt>
                <c:pt idx="609">
                  <c:v>700.07175392016609</c:v>
                </c:pt>
                <c:pt idx="610">
                  <c:v>708.4647644288965</c:v>
                </c:pt>
                <c:pt idx="611">
                  <c:v>689.66508033455807</c:v>
                </c:pt>
                <c:pt idx="612">
                  <c:v>676.16058433126739</c:v>
                </c:pt>
                <c:pt idx="613">
                  <c:v>678.26374354489474</c:v>
                </c:pt>
                <c:pt idx="614">
                  <c:v>681.53506285925948</c:v>
                </c:pt>
                <c:pt idx="615">
                  <c:v>696.96215569501487</c:v>
                </c:pt>
                <c:pt idx="616">
                  <c:v>701.31213897336841</c:v>
                </c:pt>
                <c:pt idx="617">
                  <c:v>708.81882370674089</c:v>
                </c:pt>
                <c:pt idx="618">
                  <c:v>719.30557278312472</c:v>
                </c:pt>
                <c:pt idx="619">
                  <c:v>721.096280571958</c:v>
                </c:pt>
                <c:pt idx="620">
                  <c:v>722.24481432691755</c:v>
                </c:pt>
                <c:pt idx="621">
                  <c:v>724.43040419281419</c:v>
                </c:pt>
                <c:pt idx="622">
                  <c:v>729.32756999147284</c:v>
                </c:pt>
                <c:pt idx="623">
                  <c:v>719.58269678551733</c:v>
                </c:pt>
                <c:pt idx="624">
                  <c:v>713.75681230461851</c:v>
                </c:pt>
                <c:pt idx="625">
                  <c:v>705.5208125621167</c:v>
                </c:pt>
                <c:pt idx="626">
                  <c:v>704.13126728099621</c:v>
                </c:pt>
                <c:pt idx="627">
                  <c:v>705.95259216924387</c:v>
                </c:pt>
                <c:pt idx="628">
                  <c:v>683.6939608948976</c:v>
                </c:pt>
                <c:pt idx="629">
                  <c:v>679.16420028921289</c:v>
                </c:pt>
                <c:pt idx="630">
                  <c:v>675.22244500305283</c:v>
                </c:pt>
                <c:pt idx="631">
                  <c:v>675.79239408446142</c:v>
                </c:pt>
                <c:pt idx="632">
                  <c:v>685.0638798302391</c:v>
                </c:pt>
                <c:pt idx="633">
                  <c:v>696.43459952048829</c:v>
                </c:pt>
                <c:pt idx="634">
                  <c:v>704.90140508934621</c:v>
                </c:pt>
                <c:pt idx="635">
                  <c:v>709.99247918429649</c:v>
                </c:pt>
                <c:pt idx="636">
                  <c:v>709.58268108444088</c:v>
                </c:pt>
                <c:pt idx="637">
                  <c:v>720.29474061036331</c:v>
                </c:pt>
                <c:pt idx="638">
                  <c:v>722.84381040007793</c:v>
                </c:pt>
                <c:pt idx="639">
                  <c:v>722.28720723379911</c:v>
                </c:pt>
                <c:pt idx="640">
                  <c:v>708.25986537896813</c:v>
                </c:pt>
                <c:pt idx="641">
                  <c:v>707.46303574035971</c:v>
                </c:pt>
                <c:pt idx="642">
                  <c:v>710.88194517497948</c:v>
                </c:pt>
                <c:pt idx="643">
                  <c:v>708.95620812719039</c:v>
                </c:pt>
                <c:pt idx="644">
                  <c:v>722.29034744912383</c:v>
                </c:pt>
                <c:pt idx="645">
                  <c:v>727.83832287379846</c:v>
                </c:pt>
                <c:pt idx="646">
                  <c:v>735.72968398442958</c:v>
                </c:pt>
                <c:pt idx="647">
                  <c:v>736.53122394602462</c:v>
                </c:pt>
                <c:pt idx="648">
                  <c:v>735.1801463026311</c:v>
                </c:pt>
                <c:pt idx="649">
                  <c:v>735.03805155919463</c:v>
                </c:pt>
                <c:pt idx="650">
                  <c:v>733.06835149686094</c:v>
                </c:pt>
                <c:pt idx="651">
                  <c:v>750.09302887898912</c:v>
                </c:pt>
                <c:pt idx="652">
                  <c:v>750.04749575678284</c:v>
                </c:pt>
                <c:pt idx="653">
                  <c:v>750.22413286878975</c:v>
                </c:pt>
                <c:pt idx="654">
                  <c:v>750.32697492066939</c:v>
                </c:pt>
                <c:pt idx="655">
                  <c:v>749.99254198860308</c:v>
                </c:pt>
                <c:pt idx="656">
                  <c:v>753.98454071995593</c:v>
                </c:pt>
                <c:pt idx="657">
                  <c:v>744.82139240287586</c:v>
                </c:pt>
                <c:pt idx="658">
                  <c:v>724.34012300223276</c:v>
                </c:pt>
                <c:pt idx="659">
                  <c:v>719.75776378986188</c:v>
                </c:pt>
                <c:pt idx="660">
                  <c:v>718.73248348639152</c:v>
                </c:pt>
                <c:pt idx="661">
                  <c:v>720.90786765248345</c:v>
                </c:pt>
                <c:pt idx="662">
                  <c:v>729.1179606185583</c:v>
                </c:pt>
                <c:pt idx="663">
                  <c:v>729.76405992158755</c:v>
                </c:pt>
                <c:pt idx="664">
                  <c:v>722.52350843697241</c:v>
                </c:pt>
                <c:pt idx="665">
                  <c:v>714.67611034088475</c:v>
                </c:pt>
                <c:pt idx="666">
                  <c:v>713.84787854903072</c:v>
                </c:pt>
                <c:pt idx="667">
                  <c:v>704.74203916162389</c:v>
                </c:pt>
                <c:pt idx="668">
                  <c:v>701.16376379928261</c:v>
                </c:pt>
                <c:pt idx="669">
                  <c:v>703.35013871901049</c:v>
                </c:pt>
                <c:pt idx="670">
                  <c:v>710.7728226924504</c:v>
                </c:pt>
                <c:pt idx="671">
                  <c:v>707.5870742456799</c:v>
                </c:pt>
                <c:pt idx="672">
                  <c:v>705.66840268237058</c:v>
                </c:pt>
                <c:pt idx="673">
                  <c:v>724.93911907539359</c:v>
                </c:pt>
                <c:pt idx="674">
                  <c:v>730.13068006073058</c:v>
                </c:pt>
                <c:pt idx="675">
                  <c:v>738.10682698512483</c:v>
                </c:pt>
                <c:pt idx="676">
                  <c:v>733.76390919125197</c:v>
                </c:pt>
                <c:pt idx="677">
                  <c:v>736.45036340141701</c:v>
                </c:pt>
                <c:pt idx="678">
                  <c:v>741.31612704683027</c:v>
                </c:pt>
                <c:pt idx="679">
                  <c:v>743.03617999086043</c:v>
                </c:pt>
                <c:pt idx="680">
                  <c:v>754.09680341780893</c:v>
                </c:pt>
                <c:pt idx="681">
                  <c:v>756.26276693792761</c:v>
                </c:pt>
                <c:pt idx="682">
                  <c:v>757.08471829913276</c:v>
                </c:pt>
                <c:pt idx="683">
                  <c:v>755.08911146037167</c:v>
                </c:pt>
                <c:pt idx="684">
                  <c:v>755.46986256847504</c:v>
                </c:pt>
                <c:pt idx="685">
                  <c:v>765.2100254514437</c:v>
                </c:pt>
                <c:pt idx="686">
                  <c:v>763.98848169018856</c:v>
                </c:pt>
                <c:pt idx="687">
                  <c:v>764.71230132250059</c:v>
                </c:pt>
                <c:pt idx="688">
                  <c:v>760.47850601115624</c:v>
                </c:pt>
                <c:pt idx="689">
                  <c:v>772.53222253449769</c:v>
                </c:pt>
                <c:pt idx="690">
                  <c:v>772.27708003937744</c:v>
                </c:pt>
                <c:pt idx="691">
                  <c:v>774.49407205851992</c:v>
                </c:pt>
                <c:pt idx="692">
                  <c:v>775.65987699776451</c:v>
                </c:pt>
                <c:pt idx="693">
                  <c:v>773.64307370556264</c:v>
                </c:pt>
                <c:pt idx="694">
                  <c:v>777.53066027737384</c:v>
                </c:pt>
                <c:pt idx="695">
                  <c:v>772.75753298403527</c:v>
                </c:pt>
                <c:pt idx="696">
                  <c:v>786.72207053237514</c:v>
                </c:pt>
                <c:pt idx="697">
                  <c:v>790.97941745865353</c:v>
                </c:pt>
                <c:pt idx="698">
                  <c:v>791.26046673020198</c:v>
                </c:pt>
                <c:pt idx="699">
                  <c:v>793.3502800286999</c:v>
                </c:pt>
                <c:pt idx="700">
                  <c:v>794.51372980645112</c:v>
                </c:pt>
                <c:pt idx="701">
                  <c:v>792.22372778101249</c:v>
                </c:pt>
                <c:pt idx="702">
                  <c:v>802.32344531864385</c:v>
                </c:pt>
                <c:pt idx="703">
                  <c:v>805.45345494340347</c:v>
                </c:pt>
                <c:pt idx="704">
                  <c:v>803.18072410225</c:v>
                </c:pt>
                <c:pt idx="705">
                  <c:v>804.81913144784153</c:v>
                </c:pt>
                <c:pt idx="706">
                  <c:v>792.47337489931522</c:v>
                </c:pt>
                <c:pt idx="707">
                  <c:v>800.20458502839381</c:v>
                </c:pt>
                <c:pt idx="708">
                  <c:v>802.157798960273</c:v>
                </c:pt>
                <c:pt idx="709">
                  <c:v>801.4119978206885</c:v>
                </c:pt>
                <c:pt idx="710">
                  <c:v>806.51484772310653</c:v>
                </c:pt>
                <c:pt idx="711">
                  <c:v>803.34637046062062</c:v>
                </c:pt>
                <c:pt idx="712">
                  <c:v>796.05008015399426</c:v>
                </c:pt>
                <c:pt idx="713">
                  <c:v>800.25247331209323</c:v>
                </c:pt>
                <c:pt idx="714">
                  <c:v>801.36567964465144</c:v>
                </c:pt>
                <c:pt idx="715">
                  <c:v>803.2639398083511</c:v>
                </c:pt>
                <c:pt idx="716">
                  <c:v>809.81678413688655</c:v>
                </c:pt>
                <c:pt idx="717">
                  <c:v>810.59791269887205</c:v>
                </c:pt>
                <c:pt idx="718">
                  <c:v>828.99329407017296</c:v>
                </c:pt>
                <c:pt idx="719">
                  <c:v>830.43543795797905</c:v>
                </c:pt>
                <c:pt idx="720">
                  <c:v>828.67770243005384</c:v>
                </c:pt>
                <c:pt idx="721">
                  <c:v>826.99454701608749</c:v>
                </c:pt>
                <c:pt idx="722">
                  <c:v>822.03457691093729</c:v>
                </c:pt>
                <c:pt idx="723">
                  <c:v>819.9369130741278</c:v>
                </c:pt>
                <c:pt idx="724">
                  <c:v>811.14666532683952</c:v>
                </c:pt>
                <c:pt idx="725">
                  <c:v>809.99891662571133</c:v>
                </c:pt>
                <c:pt idx="726">
                  <c:v>795.60966495472417</c:v>
                </c:pt>
                <c:pt idx="727">
                  <c:v>796.25497920392252</c:v>
                </c:pt>
                <c:pt idx="728">
                  <c:v>808.99640288334376</c:v>
                </c:pt>
                <c:pt idx="729">
                  <c:v>809.99577641038695</c:v>
                </c:pt>
                <c:pt idx="730">
                  <c:v>808.61643682907163</c:v>
                </c:pt>
                <c:pt idx="731">
                  <c:v>794.92745317546246</c:v>
                </c:pt>
                <c:pt idx="732">
                  <c:v>802.27398692728252</c:v>
                </c:pt>
                <c:pt idx="733">
                  <c:v>794.58124443592919</c:v>
                </c:pt>
                <c:pt idx="734">
                  <c:v>789.40145925805973</c:v>
                </c:pt>
                <c:pt idx="735">
                  <c:v>785.05383114120002</c:v>
                </c:pt>
                <c:pt idx="736">
                  <c:v>800.104098138008</c:v>
                </c:pt>
                <c:pt idx="737">
                  <c:v>813.4853406898095</c:v>
                </c:pt>
                <c:pt idx="738">
                  <c:v>820.05702631029237</c:v>
                </c:pt>
                <c:pt idx="739">
                  <c:v>819.73593929335573</c:v>
                </c:pt>
                <c:pt idx="740">
                  <c:v>822.84475246467468</c:v>
                </c:pt>
                <c:pt idx="741">
                  <c:v>819.60012498056801</c:v>
                </c:pt>
                <c:pt idx="742">
                  <c:v>822.27401832943542</c:v>
                </c:pt>
                <c:pt idx="743">
                  <c:v>825.42051408464886</c:v>
                </c:pt>
                <c:pt idx="744">
                  <c:v>830.99753650107618</c:v>
                </c:pt>
                <c:pt idx="745">
                  <c:v>832.91228279522898</c:v>
                </c:pt>
                <c:pt idx="746">
                  <c:v>827.7529090169694</c:v>
                </c:pt>
                <c:pt idx="747">
                  <c:v>827.30150306406347</c:v>
                </c:pt>
                <c:pt idx="748">
                  <c:v>826.85245227265057</c:v>
                </c:pt>
                <c:pt idx="749">
                  <c:v>827.50875727548453</c:v>
                </c:pt>
                <c:pt idx="750">
                  <c:v>835.31925784150815</c:v>
                </c:pt>
                <c:pt idx="751">
                  <c:v>836.89329077294633</c:v>
                </c:pt>
                <c:pt idx="752">
                  <c:v>836.91684238788082</c:v>
                </c:pt>
                <c:pt idx="753">
                  <c:v>836.49762364205128</c:v>
                </c:pt>
                <c:pt idx="754">
                  <c:v>837.92720666855939</c:v>
                </c:pt>
                <c:pt idx="755">
                  <c:v>841.28645201201255</c:v>
                </c:pt>
                <c:pt idx="756">
                  <c:v>841.21736727487246</c:v>
                </c:pt>
                <c:pt idx="757">
                  <c:v>843.64867898991645</c:v>
                </c:pt>
                <c:pt idx="758">
                  <c:v>849.55699412308491</c:v>
                </c:pt>
                <c:pt idx="759">
                  <c:v>849.77366898048024</c:v>
                </c:pt>
                <c:pt idx="760">
                  <c:v>847.32116081199456</c:v>
                </c:pt>
                <c:pt idx="761">
                  <c:v>845.81935283302187</c:v>
                </c:pt>
                <c:pt idx="762">
                  <c:v>843.7428854496535</c:v>
                </c:pt>
                <c:pt idx="763">
                  <c:v>839.90161705387948</c:v>
                </c:pt>
                <c:pt idx="764">
                  <c:v>844.43137765956453</c:v>
                </c:pt>
                <c:pt idx="765">
                  <c:v>855.29259741340252</c:v>
                </c:pt>
                <c:pt idx="766">
                  <c:v>859.08205225632162</c:v>
                </c:pt>
                <c:pt idx="767">
                  <c:v>860.88532090645253</c:v>
                </c:pt>
                <c:pt idx="768">
                  <c:v>864.78703844722452</c:v>
                </c:pt>
                <c:pt idx="769">
                  <c:v>860.31380171738192</c:v>
                </c:pt>
                <c:pt idx="770">
                  <c:v>850.15991546540147</c:v>
                </c:pt>
                <c:pt idx="771">
                  <c:v>853.12270862412834</c:v>
                </c:pt>
                <c:pt idx="772">
                  <c:v>858.48384123699202</c:v>
                </c:pt>
                <c:pt idx="773">
                  <c:v>857.72861945143347</c:v>
                </c:pt>
                <c:pt idx="774">
                  <c:v>863.14549088630793</c:v>
                </c:pt>
                <c:pt idx="775">
                  <c:v>864.7548512401479</c:v>
                </c:pt>
                <c:pt idx="776">
                  <c:v>852.41301996077652</c:v>
                </c:pt>
                <c:pt idx="777">
                  <c:v>855.00997803419193</c:v>
                </c:pt>
                <c:pt idx="778">
                  <c:v>868.87167353065229</c:v>
                </c:pt>
                <c:pt idx="779">
                  <c:v>870.59486669000671</c:v>
                </c:pt>
                <c:pt idx="780">
                  <c:v>868.99021665915404</c:v>
                </c:pt>
                <c:pt idx="781">
                  <c:v>869.87968264983715</c:v>
                </c:pt>
                <c:pt idx="782">
                  <c:v>874.55075294512733</c:v>
                </c:pt>
                <c:pt idx="783">
                  <c:v>878.87090417789739</c:v>
                </c:pt>
                <c:pt idx="784">
                  <c:v>874.28697485786392</c:v>
                </c:pt>
                <c:pt idx="785">
                  <c:v>869.81687834334571</c:v>
                </c:pt>
                <c:pt idx="786">
                  <c:v>871.97577637898416</c:v>
                </c:pt>
                <c:pt idx="787">
                  <c:v>875.86571811228816</c:v>
                </c:pt>
                <c:pt idx="788">
                  <c:v>875.09636535777031</c:v>
                </c:pt>
                <c:pt idx="789">
                  <c:v>879.94328771123571</c:v>
                </c:pt>
                <c:pt idx="790">
                  <c:v>884.62927402931803</c:v>
                </c:pt>
                <c:pt idx="791">
                  <c:v>887.23172747955095</c:v>
                </c:pt>
                <c:pt idx="792">
                  <c:v>870.76993369435104</c:v>
                </c:pt>
                <c:pt idx="793">
                  <c:v>864.97388125903603</c:v>
                </c:pt>
                <c:pt idx="794">
                  <c:v>862.36043705516659</c:v>
                </c:pt>
                <c:pt idx="795">
                  <c:v>872.39578017864494</c:v>
                </c:pt>
                <c:pt idx="796">
                  <c:v>878.95726009932275</c:v>
                </c:pt>
                <c:pt idx="797">
                  <c:v>873.37238714458442</c:v>
                </c:pt>
                <c:pt idx="798">
                  <c:v>872.00560842456741</c:v>
                </c:pt>
                <c:pt idx="799">
                  <c:v>881.64763957864375</c:v>
                </c:pt>
                <c:pt idx="800">
                  <c:v>880.97484844535575</c:v>
                </c:pt>
                <c:pt idx="801">
                  <c:v>874.73681070310795</c:v>
                </c:pt>
                <c:pt idx="802">
                  <c:v>876.48041526207282</c:v>
                </c:pt>
                <c:pt idx="803">
                  <c:v>875.63020196294644</c:v>
                </c:pt>
                <c:pt idx="804">
                  <c:v>858.56391672776795</c:v>
                </c:pt>
                <c:pt idx="805">
                  <c:v>858.61494522679266</c:v>
                </c:pt>
                <c:pt idx="806">
                  <c:v>850.99050241874886</c:v>
                </c:pt>
                <c:pt idx="807">
                  <c:v>831.51881224495366</c:v>
                </c:pt>
                <c:pt idx="808">
                  <c:v>826.1710255472201</c:v>
                </c:pt>
                <c:pt idx="809">
                  <c:v>836.3123509379019</c:v>
                </c:pt>
                <c:pt idx="810">
                  <c:v>842.07621616614063</c:v>
                </c:pt>
                <c:pt idx="811">
                  <c:v>855.15128772379717</c:v>
                </c:pt>
                <c:pt idx="812">
                  <c:v>858.23105390336411</c:v>
                </c:pt>
                <c:pt idx="813">
                  <c:v>858.85281653762809</c:v>
                </c:pt>
                <c:pt idx="814">
                  <c:v>866.94279626753803</c:v>
                </c:pt>
                <c:pt idx="815">
                  <c:v>869.16135839434287</c:v>
                </c:pt>
                <c:pt idx="816">
                  <c:v>866.2229019043815</c:v>
                </c:pt>
                <c:pt idx="817">
                  <c:v>868.13372292937925</c:v>
                </c:pt>
                <c:pt idx="818">
                  <c:v>876.83604464757934</c:v>
                </c:pt>
                <c:pt idx="819">
                  <c:v>877.86289505871207</c:v>
                </c:pt>
                <c:pt idx="820">
                  <c:v>882.70432203535984</c:v>
                </c:pt>
              </c:numCache>
            </c:numRef>
          </c:val>
        </c:ser>
        <c:ser>
          <c:idx val="3"/>
          <c:order val="2"/>
          <c:tx>
            <c:strRef>
              <c:f>Sheet1!$D$1</c:f>
              <c:strCache>
                <c:ptCount val="1"/>
                <c:pt idx="0">
                  <c:v>S&amp;P 500 Index</c:v>
                </c:pt>
              </c:strCache>
            </c:strRef>
          </c:tx>
          <c:spPr>
            <a:ln w="12700">
              <a:solidFill>
                <a:schemeClr val="accent5">
                  <a:lumMod val="75000"/>
                </a:schemeClr>
              </a:solidFill>
            </a:ln>
          </c:spPr>
          <c:marker>
            <c:symbol val="none"/>
          </c:marker>
          <c:dLbls>
            <c:dLbl>
              <c:idx val="811"/>
              <c:layout>
                <c:manualLayout>
                  <c:x val="1.0258289655789957E-2"/>
                  <c:y val="0"/>
                </c:manualLayout>
              </c:layout>
              <c:showVal val="1"/>
            </c:dLbl>
            <c:dLbl>
              <c:idx val="817"/>
              <c:layout>
                <c:manualLayout>
                  <c:x val="-1.0746655493117725E-16"/>
                  <c:y val="-3.7748571583860441E-2"/>
                </c:manualLayout>
              </c:layout>
              <c:showVal val="1"/>
            </c:dLbl>
            <c:delete val="1"/>
            <c:numFmt formatCode="&quot;$&quot;#,##0" sourceLinked="0"/>
          </c:dLbls>
          <c:cat>
            <c:numRef>
              <c:f>Sheet1!$A$2:$A$822</c:f>
              <c:numCache>
                <c:formatCode>m/d/yyyy</c:formatCode>
                <c:ptCount val="821"/>
                <c:pt idx="0">
                  <c:v>39447</c:v>
                </c:pt>
                <c:pt idx="1">
                  <c:v>39449</c:v>
                </c:pt>
                <c:pt idx="2">
                  <c:v>39450</c:v>
                </c:pt>
                <c:pt idx="3">
                  <c:v>39451</c:v>
                </c:pt>
                <c:pt idx="4">
                  <c:v>39454</c:v>
                </c:pt>
                <c:pt idx="5">
                  <c:v>39455</c:v>
                </c:pt>
                <c:pt idx="6">
                  <c:v>39456</c:v>
                </c:pt>
                <c:pt idx="7">
                  <c:v>39457</c:v>
                </c:pt>
                <c:pt idx="8">
                  <c:v>39458</c:v>
                </c:pt>
                <c:pt idx="9">
                  <c:v>39461</c:v>
                </c:pt>
                <c:pt idx="10">
                  <c:v>39462</c:v>
                </c:pt>
                <c:pt idx="11">
                  <c:v>39463</c:v>
                </c:pt>
                <c:pt idx="12">
                  <c:v>39464</c:v>
                </c:pt>
                <c:pt idx="13">
                  <c:v>39465</c:v>
                </c:pt>
                <c:pt idx="14">
                  <c:v>39469</c:v>
                </c:pt>
                <c:pt idx="15">
                  <c:v>39470</c:v>
                </c:pt>
                <c:pt idx="16">
                  <c:v>39471</c:v>
                </c:pt>
                <c:pt idx="17">
                  <c:v>39472</c:v>
                </c:pt>
                <c:pt idx="18">
                  <c:v>39475</c:v>
                </c:pt>
                <c:pt idx="19">
                  <c:v>39476</c:v>
                </c:pt>
                <c:pt idx="20">
                  <c:v>39477</c:v>
                </c:pt>
                <c:pt idx="21">
                  <c:v>39478</c:v>
                </c:pt>
                <c:pt idx="22">
                  <c:v>39479</c:v>
                </c:pt>
                <c:pt idx="23">
                  <c:v>39482</c:v>
                </c:pt>
                <c:pt idx="24">
                  <c:v>39483</c:v>
                </c:pt>
                <c:pt idx="25">
                  <c:v>39484</c:v>
                </c:pt>
                <c:pt idx="26">
                  <c:v>39485</c:v>
                </c:pt>
                <c:pt idx="27">
                  <c:v>39486</c:v>
                </c:pt>
                <c:pt idx="28">
                  <c:v>39489</c:v>
                </c:pt>
                <c:pt idx="29">
                  <c:v>39490</c:v>
                </c:pt>
                <c:pt idx="30">
                  <c:v>39491</c:v>
                </c:pt>
                <c:pt idx="31">
                  <c:v>39492</c:v>
                </c:pt>
                <c:pt idx="32">
                  <c:v>39493</c:v>
                </c:pt>
                <c:pt idx="33">
                  <c:v>39497</c:v>
                </c:pt>
                <c:pt idx="34">
                  <c:v>39498</c:v>
                </c:pt>
                <c:pt idx="35">
                  <c:v>39499</c:v>
                </c:pt>
                <c:pt idx="36">
                  <c:v>39500</c:v>
                </c:pt>
                <c:pt idx="37">
                  <c:v>39503</c:v>
                </c:pt>
                <c:pt idx="38">
                  <c:v>39504</c:v>
                </c:pt>
                <c:pt idx="39">
                  <c:v>39505</c:v>
                </c:pt>
                <c:pt idx="40">
                  <c:v>39506</c:v>
                </c:pt>
                <c:pt idx="41">
                  <c:v>39507</c:v>
                </c:pt>
                <c:pt idx="42">
                  <c:v>39510</c:v>
                </c:pt>
                <c:pt idx="43">
                  <c:v>39511</c:v>
                </c:pt>
                <c:pt idx="44">
                  <c:v>39512</c:v>
                </c:pt>
                <c:pt idx="45">
                  <c:v>39513</c:v>
                </c:pt>
                <c:pt idx="46">
                  <c:v>39514</c:v>
                </c:pt>
                <c:pt idx="47">
                  <c:v>39517</c:v>
                </c:pt>
                <c:pt idx="48">
                  <c:v>39518</c:v>
                </c:pt>
                <c:pt idx="49">
                  <c:v>39519</c:v>
                </c:pt>
                <c:pt idx="50">
                  <c:v>39520</c:v>
                </c:pt>
                <c:pt idx="51">
                  <c:v>39521</c:v>
                </c:pt>
                <c:pt idx="52">
                  <c:v>39524</c:v>
                </c:pt>
                <c:pt idx="53">
                  <c:v>39525</c:v>
                </c:pt>
                <c:pt idx="54">
                  <c:v>39526</c:v>
                </c:pt>
                <c:pt idx="55">
                  <c:v>39527</c:v>
                </c:pt>
                <c:pt idx="56">
                  <c:v>39531</c:v>
                </c:pt>
                <c:pt idx="57">
                  <c:v>39532</c:v>
                </c:pt>
                <c:pt idx="58">
                  <c:v>39533</c:v>
                </c:pt>
                <c:pt idx="59">
                  <c:v>39534</c:v>
                </c:pt>
                <c:pt idx="60">
                  <c:v>39535</c:v>
                </c:pt>
                <c:pt idx="61">
                  <c:v>39538</c:v>
                </c:pt>
                <c:pt idx="62">
                  <c:v>39539</c:v>
                </c:pt>
                <c:pt idx="63">
                  <c:v>39540</c:v>
                </c:pt>
                <c:pt idx="64">
                  <c:v>39541</c:v>
                </c:pt>
                <c:pt idx="65">
                  <c:v>39542</c:v>
                </c:pt>
                <c:pt idx="66">
                  <c:v>39545</c:v>
                </c:pt>
                <c:pt idx="67">
                  <c:v>39546</c:v>
                </c:pt>
                <c:pt idx="68">
                  <c:v>39547</c:v>
                </c:pt>
                <c:pt idx="69">
                  <c:v>39548</c:v>
                </c:pt>
                <c:pt idx="70">
                  <c:v>39549</c:v>
                </c:pt>
                <c:pt idx="71">
                  <c:v>39552</c:v>
                </c:pt>
                <c:pt idx="72">
                  <c:v>39553</c:v>
                </c:pt>
                <c:pt idx="73">
                  <c:v>39554</c:v>
                </c:pt>
                <c:pt idx="74">
                  <c:v>39555</c:v>
                </c:pt>
                <c:pt idx="75">
                  <c:v>39556</c:v>
                </c:pt>
                <c:pt idx="76">
                  <c:v>39559</c:v>
                </c:pt>
                <c:pt idx="77">
                  <c:v>39560</c:v>
                </c:pt>
                <c:pt idx="78">
                  <c:v>39561</c:v>
                </c:pt>
                <c:pt idx="79">
                  <c:v>39562</c:v>
                </c:pt>
                <c:pt idx="80">
                  <c:v>39563</c:v>
                </c:pt>
                <c:pt idx="81">
                  <c:v>39566</c:v>
                </c:pt>
                <c:pt idx="82">
                  <c:v>39567</c:v>
                </c:pt>
                <c:pt idx="83">
                  <c:v>39568</c:v>
                </c:pt>
                <c:pt idx="84">
                  <c:v>39569</c:v>
                </c:pt>
                <c:pt idx="85">
                  <c:v>39570</c:v>
                </c:pt>
                <c:pt idx="86">
                  <c:v>39573</c:v>
                </c:pt>
                <c:pt idx="87">
                  <c:v>39574</c:v>
                </c:pt>
                <c:pt idx="88">
                  <c:v>39575</c:v>
                </c:pt>
                <c:pt idx="89">
                  <c:v>39576</c:v>
                </c:pt>
                <c:pt idx="90">
                  <c:v>39577</c:v>
                </c:pt>
                <c:pt idx="91">
                  <c:v>39580</c:v>
                </c:pt>
                <c:pt idx="92">
                  <c:v>39581</c:v>
                </c:pt>
                <c:pt idx="93">
                  <c:v>39582</c:v>
                </c:pt>
                <c:pt idx="94">
                  <c:v>39583</c:v>
                </c:pt>
                <c:pt idx="95">
                  <c:v>39584</c:v>
                </c:pt>
                <c:pt idx="96">
                  <c:v>39587</c:v>
                </c:pt>
                <c:pt idx="97">
                  <c:v>39588</c:v>
                </c:pt>
                <c:pt idx="98">
                  <c:v>39589</c:v>
                </c:pt>
                <c:pt idx="99">
                  <c:v>39590</c:v>
                </c:pt>
                <c:pt idx="100">
                  <c:v>39591</c:v>
                </c:pt>
                <c:pt idx="101">
                  <c:v>39595</c:v>
                </c:pt>
                <c:pt idx="102">
                  <c:v>39596</c:v>
                </c:pt>
                <c:pt idx="103">
                  <c:v>39597</c:v>
                </c:pt>
                <c:pt idx="104">
                  <c:v>39598</c:v>
                </c:pt>
                <c:pt idx="105">
                  <c:v>39601</c:v>
                </c:pt>
                <c:pt idx="106">
                  <c:v>39602</c:v>
                </c:pt>
                <c:pt idx="107">
                  <c:v>39603</c:v>
                </c:pt>
                <c:pt idx="108">
                  <c:v>39604</c:v>
                </c:pt>
                <c:pt idx="109">
                  <c:v>39605</c:v>
                </c:pt>
                <c:pt idx="110">
                  <c:v>39608</c:v>
                </c:pt>
                <c:pt idx="111">
                  <c:v>39609</c:v>
                </c:pt>
                <c:pt idx="112">
                  <c:v>39610</c:v>
                </c:pt>
                <c:pt idx="113">
                  <c:v>39611</c:v>
                </c:pt>
                <c:pt idx="114">
                  <c:v>39612</c:v>
                </c:pt>
                <c:pt idx="115">
                  <c:v>39615</c:v>
                </c:pt>
                <c:pt idx="116">
                  <c:v>39616</c:v>
                </c:pt>
                <c:pt idx="117">
                  <c:v>39617</c:v>
                </c:pt>
                <c:pt idx="118">
                  <c:v>39618</c:v>
                </c:pt>
                <c:pt idx="119">
                  <c:v>39619</c:v>
                </c:pt>
                <c:pt idx="120">
                  <c:v>39622</c:v>
                </c:pt>
                <c:pt idx="121">
                  <c:v>39623</c:v>
                </c:pt>
                <c:pt idx="122">
                  <c:v>39624</c:v>
                </c:pt>
                <c:pt idx="123">
                  <c:v>39625</c:v>
                </c:pt>
                <c:pt idx="124">
                  <c:v>39626</c:v>
                </c:pt>
                <c:pt idx="125">
                  <c:v>39629</c:v>
                </c:pt>
                <c:pt idx="126">
                  <c:v>39630</c:v>
                </c:pt>
                <c:pt idx="127">
                  <c:v>39631</c:v>
                </c:pt>
                <c:pt idx="128">
                  <c:v>39632</c:v>
                </c:pt>
                <c:pt idx="129">
                  <c:v>39636</c:v>
                </c:pt>
                <c:pt idx="130">
                  <c:v>39637</c:v>
                </c:pt>
                <c:pt idx="131">
                  <c:v>39638</c:v>
                </c:pt>
                <c:pt idx="132">
                  <c:v>39639</c:v>
                </c:pt>
                <c:pt idx="133">
                  <c:v>39640</c:v>
                </c:pt>
                <c:pt idx="134">
                  <c:v>39643</c:v>
                </c:pt>
                <c:pt idx="135">
                  <c:v>39644</c:v>
                </c:pt>
                <c:pt idx="136">
                  <c:v>39645</c:v>
                </c:pt>
                <c:pt idx="137">
                  <c:v>39646</c:v>
                </c:pt>
                <c:pt idx="138">
                  <c:v>39647</c:v>
                </c:pt>
                <c:pt idx="139">
                  <c:v>39650</c:v>
                </c:pt>
                <c:pt idx="140">
                  <c:v>39651</c:v>
                </c:pt>
                <c:pt idx="141">
                  <c:v>39652</c:v>
                </c:pt>
                <c:pt idx="142">
                  <c:v>39653</c:v>
                </c:pt>
                <c:pt idx="143">
                  <c:v>39654</c:v>
                </c:pt>
                <c:pt idx="144">
                  <c:v>39657</c:v>
                </c:pt>
                <c:pt idx="145">
                  <c:v>39658</c:v>
                </c:pt>
                <c:pt idx="146">
                  <c:v>39659</c:v>
                </c:pt>
                <c:pt idx="147">
                  <c:v>39660</c:v>
                </c:pt>
                <c:pt idx="148">
                  <c:v>39661</c:v>
                </c:pt>
                <c:pt idx="149">
                  <c:v>39664</c:v>
                </c:pt>
                <c:pt idx="150">
                  <c:v>39665</c:v>
                </c:pt>
                <c:pt idx="151">
                  <c:v>39666</c:v>
                </c:pt>
                <c:pt idx="152">
                  <c:v>39667</c:v>
                </c:pt>
                <c:pt idx="153">
                  <c:v>39668</c:v>
                </c:pt>
                <c:pt idx="154">
                  <c:v>39671</c:v>
                </c:pt>
                <c:pt idx="155">
                  <c:v>39672</c:v>
                </c:pt>
                <c:pt idx="156">
                  <c:v>39673</c:v>
                </c:pt>
                <c:pt idx="157">
                  <c:v>39674</c:v>
                </c:pt>
                <c:pt idx="158">
                  <c:v>39675</c:v>
                </c:pt>
                <c:pt idx="159">
                  <c:v>39678</c:v>
                </c:pt>
                <c:pt idx="160">
                  <c:v>39679</c:v>
                </c:pt>
                <c:pt idx="161">
                  <c:v>39680</c:v>
                </c:pt>
                <c:pt idx="162">
                  <c:v>39681</c:v>
                </c:pt>
                <c:pt idx="163">
                  <c:v>39682</c:v>
                </c:pt>
                <c:pt idx="164">
                  <c:v>39685</c:v>
                </c:pt>
                <c:pt idx="165">
                  <c:v>39686</c:v>
                </c:pt>
                <c:pt idx="166">
                  <c:v>39687</c:v>
                </c:pt>
                <c:pt idx="167">
                  <c:v>39688</c:v>
                </c:pt>
                <c:pt idx="168">
                  <c:v>39689</c:v>
                </c:pt>
                <c:pt idx="169">
                  <c:v>39693</c:v>
                </c:pt>
                <c:pt idx="170">
                  <c:v>39694</c:v>
                </c:pt>
                <c:pt idx="171">
                  <c:v>39695</c:v>
                </c:pt>
                <c:pt idx="172">
                  <c:v>39696</c:v>
                </c:pt>
                <c:pt idx="173">
                  <c:v>39699</c:v>
                </c:pt>
                <c:pt idx="174">
                  <c:v>39700</c:v>
                </c:pt>
                <c:pt idx="175">
                  <c:v>39701</c:v>
                </c:pt>
                <c:pt idx="176">
                  <c:v>39702</c:v>
                </c:pt>
                <c:pt idx="177">
                  <c:v>39703</c:v>
                </c:pt>
                <c:pt idx="178">
                  <c:v>39706</c:v>
                </c:pt>
                <c:pt idx="179">
                  <c:v>39707</c:v>
                </c:pt>
                <c:pt idx="180">
                  <c:v>39708</c:v>
                </c:pt>
                <c:pt idx="181">
                  <c:v>39709</c:v>
                </c:pt>
                <c:pt idx="182">
                  <c:v>39710</c:v>
                </c:pt>
                <c:pt idx="183">
                  <c:v>39713</c:v>
                </c:pt>
                <c:pt idx="184">
                  <c:v>39714</c:v>
                </c:pt>
                <c:pt idx="185">
                  <c:v>39715</c:v>
                </c:pt>
                <c:pt idx="186">
                  <c:v>39716</c:v>
                </c:pt>
                <c:pt idx="187">
                  <c:v>39717</c:v>
                </c:pt>
                <c:pt idx="188">
                  <c:v>39720</c:v>
                </c:pt>
                <c:pt idx="189">
                  <c:v>39721</c:v>
                </c:pt>
                <c:pt idx="190">
                  <c:v>39722</c:v>
                </c:pt>
                <c:pt idx="191">
                  <c:v>39723</c:v>
                </c:pt>
                <c:pt idx="192">
                  <c:v>39724</c:v>
                </c:pt>
                <c:pt idx="193">
                  <c:v>39727</c:v>
                </c:pt>
                <c:pt idx="194">
                  <c:v>39728</c:v>
                </c:pt>
                <c:pt idx="195">
                  <c:v>39729</c:v>
                </c:pt>
                <c:pt idx="196">
                  <c:v>39730</c:v>
                </c:pt>
                <c:pt idx="197">
                  <c:v>39731</c:v>
                </c:pt>
                <c:pt idx="198">
                  <c:v>39734</c:v>
                </c:pt>
                <c:pt idx="199">
                  <c:v>39735</c:v>
                </c:pt>
                <c:pt idx="200">
                  <c:v>39736</c:v>
                </c:pt>
                <c:pt idx="201">
                  <c:v>39737</c:v>
                </c:pt>
                <c:pt idx="202">
                  <c:v>39738</c:v>
                </c:pt>
                <c:pt idx="203">
                  <c:v>39741</c:v>
                </c:pt>
                <c:pt idx="204">
                  <c:v>39742</c:v>
                </c:pt>
                <c:pt idx="205">
                  <c:v>39743</c:v>
                </c:pt>
                <c:pt idx="206">
                  <c:v>39744</c:v>
                </c:pt>
                <c:pt idx="207">
                  <c:v>39745</c:v>
                </c:pt>
                <c:pt idx="208">
                  <c:v>39748</c:v>
                </c:pt>
                <c:pt idx="209">
                  <c:v>39749</c:v>
                </c:pt>
                <c:pt idx="210">
                  <c:v>39750</c:v>
                </c:pt>
                <c:pt idx="211">
                  <c:v>39751</c:v>
                </c:pt>
                <c:pt idx="212">
                  <c:v>39752</c:v>
                </c:pt>
                <c:pt idx="213">
                  <c:v>39755</c:v>
                </c:pt>
                <c:pt idx="214">
                  <c:v>39756</c:v>
                </c:pt>
                <c:pt idx="215">
                  <c:v>39757</c:v>
                </c:pt>
                <c:pt idx="216">
                  <c:v>39758</c:v>
                </c:pt>
                <c:pt idx="217">
                  <c:v>39759</c:v>
                </c:pt>
                <c:pt idx="218">
                  <c:v>39762</c:v>
                </c:pt>
                <c:pt idx="219">
                  <c:v>39763</c:v>
                </c:pt>
                <c:pt idx="220">
                  <c:v>39764</c:v>
                </c:pt>
                <c:pt idx="221">
                  <c:v>39765</c:v>
                </c:pt>
                <c:pt idx="222">
                  <c:v>39766</c:v>
                </c:pt>
                <c:pt idx="223">
                  <c:v>39769</c:v>
                </c:pt>
                <c:pt idx="224">
                  <c:v>39770</c:v>
                </c:pt>
                <c:pt idx="225">
                  <c:v>39771</c:v>
                </c:pt>
                <c:pt idx="226">
                  <c:v>39772</c:v>
                </c:pt>
                <c:pt idx="227">
                  <c:v>39773</c:v>
                </c:pt>
                <c:pt idx="228">
                  <c:v>39776</c:v>
                </c:pt>
                <c:pt idx="229">
                  <c:v>39777</c:v>
                </c:pt>
                <c:pt idx="230">
                  <c:v>39778</c:v>
                </c:pt>
                <c:pt idx="231">
                  <c:v>39780</c:v>
                </c:pt>
                <c:pt idx="232">
                  <c:v>39783</c:v>
                </c:pt>
                <c:pt idx="233">
                  <c:v>39784</c:v>
                </c:pt>
                <c:pt idx="234">
                  <c:v>39785</c:v>
                </c:pt>
                <c:pt idx="235">
                  <c:v>39786</c:v>
                </c:pt>
                <c:pt idx="236">
                  <c:v>39787</c:v>
                </c:pt>
                <c:pt idx="237">
                  <c:v>39790</c:v>
                </c:pt>
                <c:pt idx="238">
                  <c:v>39791</c:v>
                </c:pt>
                <c:pt idx="239">
                  <c:v>39792</c:v>
                </c:pt>
                <c:pt idx="240">
                  <c:v>39793</c:v>
                </c:pt>
                <c:pt idx="241">
                  <c:v>39794</c:v>
                </c:pt>
                <c:pt idx="242">
                  <c:v>39797</c:v>
                </c:pt>
                <c:pt idx="243">
                  <c:v>39798</c:v>
                </c:pt>
                <c:pt idx="244">
                  <c:v>39799</c:v>
                </c:pt>
                <c:pt idx="245">
                  <c:v>39800</c:v>
                </c:pt>
                <c:pt idx="246">
                  <c:v>39801</c:v>
                </c:pt>
                <c:pt idx="247">
                  <c:v>39804</c:v>
                </c:pt>
                <c:pt idx="248">
                  <c:v>39805</c:v>
                </c:pt>
                <c:pt idx="249">
                  <c:v>39806</c:v>
                </c:pt>
                <c:pt idx="250">
                  <c:v>39808</c:v>
                </c:pt>
                <c:pt idx="251">
                  <c:v>39811</c:v>
                </c:pt>
                <c:pt idx="252">
                  <c:v>39812</c:v>
                </c:pt>
                <c:pt idx="253">
                  <c:v>39813</c:v>
                </c:pt>
                <c:pt idx="254">
                  <c:v>39815</c:v>
                </c:pt>
                <c:pt idx="255">
                  <c:v>39818</c:v>
                </c:pt>
                <c:pt idx="256">
                  <c:v>39819</c:v>
                </c:pt>
                <c:pt idx="257">
                  <c:v>39820</c:v>
                </c:pt>
                <c:pt idx="258">
                  <c:v>39821</c:v>
                </c:pt>
                <c:pt idx="259">
                  <c:v>39822</c:v>
                </c:pt>
                <c:pt idx="260">
                  <c:v>39825</c:v>
                </c:pt>
                <c:pt idx="261">
                  <c:v>39826</c:v>
                </c:pt>
                <c:pt idx="262">
                  <c:v>39827</c:v>
                </c:pt>
                <c:pt idx="263">
                  <c:v>39828</c:v>
                </c:pt>
                <c:pt idx="264">
                  <c:v>39829</c:v>
                </c:pt>
                <c:pt idx="265">
                  <c:v>39833</c:v>
                </c:pt>
                <c:pt idx="266">
                  <c:v>39834</c:v>
                </c:pt>
                <c:pt idx="267">
                  <c:v>39835</c:v>
                </c:pt>
                <c:pt idx="268">
                  <c:v>39836</c:v>
                </c:pt>
                <c:pt idx="269">
                  <c:v>39839</c:v>
                </c:pt>
                <c:pt idx="270">
                  <c:v>39840</c:v>
                </c:pt>
                <c:pt idx="271">
                  <c:v>39841</c:v>
                </c:pt>
                <c:pt idx="272">
                  <c:v>39842</c:v>
                </c:pt>
                <c:pt idx="273">
                  <c:v>39843</c:v>
                </c:pt>
                <c:pt idx="274">
                  <c:v>39846</c:v>
                </c:pt>
                <c:pt idx="275">
                  <c:v>39847</c:v>
                </c:pt>
                <c:pt idx="276">
                  <c:v>39848</c:v>
                </c:pt>
                <c:pt idx="277">
                  <c:v>39849</c:v>
                </c:pt>
                <c:pt idx="278">
                  <c:v>39850</c:v>
                </c:pt>
                <c:pt idx="279">
                  <c:v>39853</c:v>
                </c:pt>
                <c:pt idx="280">
                  <c:v>39854</c:v>
                </c:pt>
                <c:pt idx="281">
                  <c:v>39855</c:v>
                </c:pt>
                <c:pt idx="282">
                  <c:v>39856</c:v>
                </c:pt>
                <c:pt idx="283">
                  <c:v>39857</c:v>
                </c:pt>
                <c:pt idx="284">
                  <c:v>39861</c:v>
                </c:pt>
                <c:pt idx="285">
                  <c:v>39862</c:v>
                </c:pt>
                <c:pt idx="286">
                  <c:v>39863</c:v>
                </c:pt>
                <c:pt idx="287">
                  <c:v>39864</c:v>
                </c:pt>
                <c:pt idx="288">
                  <c:v>39867</c:v>
                </c:pt>
                <c:pt idx="289">
                  <c:v>39868</c:v>
                </c:pt>
                <c:pt idx="290">
                  <c:v>39869</c:v>
                </c:pt>
                <c:pt idx="291">
                  <c:v>39870</c:v>
                </c:pt>
                <c:pt idx="292">
                  <c:v>39871</c:v>
                </c:pt>
                <c:pt idx="293">
                  <c:v>39874</c:v>
                </c:pt>
                <c:pt idx="294">
                  <c:v>39875</c:v>
                </c:pt>
                <c:pt idx="295">
                  <c:v>39876</c:v>
                </c:pt>
                <c:pt idx="296">
                  <c:v>39877</c:v>
                </c:pt>
                <c:pt idx="297">
                  <c:v>39878</c:v>
                </c:pt>
                <c:pt idx="298">
                  <c:v>39881</c:v>
                </c:pt>
                <c:pt idx="299">
                  <c:v>39882</c:v>
                </c:pt>
                <c:pt idx="300">
                  <c:v>39883</c:v>
                </c:pt>
                <c:pt idx="301">
                  <c:v>39884</c:v>
                </c:pt>
                <c:pt idx="302">
                  <c:v>39885</c:v>
                </c:pt>
                <c:pt idx="303">
                  <c:v>39888</c:v>
                </c:pt>
                <c:pt idx="304">
                  <c:v>39889</c:v>
                </c:pt>
                <c:pt idx="305">
                  <c:v>39890</c:v>
                </c:pt>
                <c:pt idx="306">
                  <c:v>39891</c:v>
                </c:pt>
                <c:pt idx="307">
                  <c:v>39892</c:v>
                </c:pt>
                <c:pt idx="308">
                  <c:v>39895</c:v>
                </c:pt>
                <c:pt idx="309">
                  <c:v>39896</c:v>
                </c:pt>
                <c:pt idx="310">
                  <c:v>39897</c:v>
                </c:pt>
                <c:pt idx="311">
                  <c:v>39898</c:v>
                </c:pt>
                <c:pt idx="312">
                  <c:v>39899</c:v>
                </c:pt>
                <c:pt idx="313">
                  <c:v>39902</c:v>
                </c:pt>
                <c:pt idx="314">
                  <c:v>39903</c:v>
                </c:pt>
                <c:pt idx="315">
                  <c:v>39904</c:v>
                </c:pt>
                <c:pt idx="316">
                  <c:v>39905</c:v>
                </c:pt>
                <c:pt idx="317">
                  <c:v>39906</c:v>
                </c:pt>
                <c:pt idx="318">
                  <c:v>39909</c:v>
                </c:pt>
                <c:pt idx="319">
                  <c:v>39910</c:v>
                </c:pt>
                <c:pt idx="320">
                  <c:v>39911</c:v>
                </c:pt>
                <c:pt idx="321">
                  <c:v>39912</c:v>
                </c:pt>
                <c:pt idx="322">
                  <c:v>39916</c:v>
                </c:pt>
                <c:pt idx="323">
                  <c:v>39917</c:v>
                </c:pt>
                <c:pt idx="324">
                  <c:v>39918</c:v>
                </c:pt>
                <c:pt idx="325">
                  <c:v>39919</c:v>
                </c:pt>
                <c:pt idx="326">
                  <c:v>39920</c:v>
                </c:pt>
                <c:pt idx="327">
                  <c:v>39923</c:v>
                </c:pt>
                <c:pt idx="328">
                  <c:v>39924</c:v>
                </c:pt>
                <c:pt idx="329">
                  <c:v>39925</c:v>
                </c:pt>
                <c:pt idx="330">
                  <c:v>39926</c:v>
                </c:pt>
                <c:pt idx="331">
                  <c:v>39927</c:v>
                </c:pt>
                <c:pt idx="332">
                  <c:v>39930</c:v>
                </c:pt>
                <c:pt idx="333">
                  <c:v>39931</c:v>
                </c:pt>
                <c:pt idx="334">
                  <c:v>39932</c:v>
                </c:pt>
                <c:pt idx="335">
                  <c:v>39933</c:v>
                </c:pt>
                <c:pt idx="336">
                  <c:v>39934</c:v>
                </c:pt>
                <c:pt idx="337">
                  <c:v>39937</c:v>
                </c:pt>
                <c:pt idx="338">
                  <c:v>39938</c:v>
                </c:pt>
                <c:pt idx="339">
                  <c:v>39939</c:v>
                </c:pt>
                <c:pt idx="340">
                  <c:v>39940</c:v>
                </c:pt>
                <c:pt idx="341">
                  <c:v>39941</c:v>
                </c:pt>
                <c:pt idx="342">
                  <c:v>39944</c:v>
                </c:pt>
                <c:pt idx="343">
                  <c:v>39945</c:v>
                </c:pt>
                <c:pt idx="344">
                  <c:v>39946</c:v>
                </c:pt>
                <c:pt idx="345">
                  <c:v>39947</c:v>
                </c:pt>
                <c:pt idx="346">
                  <c:v>39948</c:v>
                </c:pt>
                <c:pt idx="347">
                  <c:v>39951</c:v>
                </c:pt>
                <c:pt idx="348">
                  <c:v>39952</c:v>
                </c:pt>
                <c:pt idx="349">
                  <c:v>39953</c:v>
                </c:pt>
                <c:pt idx="350">
                  <c:v>39954</c:v>
                </c:pt>
                <c:pt idx="351">
                  <c:v>39955</c:v>
                </c:pt>
                <c:pt idx="352">
                  <c:v>39959</c:v>
                </c:pt>
                <c:pt idx="353">
                  <c:v>39960</c:v>
                </c:pt>
                <c:pt idx="354">
                  <c:v>39961</c:v>
                </c:pt>
                <c:pt idx="355">
                  <c:v>39962</c:v>
                </c:pt>
                <c:pt idx="356">
                  <c:v>39965</c:v>
                </c:pt>
                <c:pt idx="357">
                  <c:v>39966</c:v>
                </c:pt>
                <c:pt idx="358">
                  <c:v>39967</c:v>
                </c:pt>
                <c:pt idx="359">
                  <c:v>39968</c:v>
                </c:pt>
                <c:pt idx="360">
                  <c:v>39969</c:v>
                </c:pt>
                <c:pt idx="361">
                  <c:v>39972</c:v>
                </c:pt>
                <c:pt idx="362">
                  <c:v>39973</c:v>
                </c:pt>
                <c:pt idx="363">
                  <c:v>39974</c:v>
                </c:pt>
                <c:pt idx="364">
                  <c:v>39975</c:v>
                </c:pt>
                <c:pt idx="365">
                  <c:v>39976</c:v>
                </c:pt>
                <c:pt idx="366">
                  <c:v>39979</c:v>
                </c:pt>
                <c:pt idx="367">
                  <c:v>39980</c:v>
                </c:pt>
                <c:pt idx="368">
                  <c:v>39981</c:v>
                </c:pt>
                <c:pt idx="369">
                  <c:v>39982</c:v>
                </c:pt>
                <c:pt idx="370">
                  <c:v>39983</c:v>
                </c:pt>
                <c:pt idx="371">
                  <c:v>39986</c:v>
                </c:pt>
                <c:pt idx="372">
                  <c:v>39987</c:v>
                </c:pt>
                <c:pt idx="373">
                  <c:v>39988</c:v>
                </c:pt>
                <c:pt idx="374">
                  <c:v>39989</c:v>
                </c:pt>
                <c:pt idx="375">
                  <c:v>39990</c:v>
                </c:pt>
                <c:pt idx="376">
                  <c:v>39993</c:v>
                </c:pt>
                <c:pt idx="377">
                  <c:v>39994</c:v>
                </c:pt>
                <c:pt idx="378">
                  <c:v>39995</c:v>
                </c:pt>
                <c:pt idx="379">
                  <c:v>39996</c:v>
                </c:pt>
                <c:pt idx="380">
                  <c:v>40000</c:v>
                </c:pt>
                <c:pt idx="381">
                  <c:v>40001</c:v>
                </c:pt>
                <c:pt idx="382">
                  <c:v>40002</c:v>
                </c:pt>
                <c:pt idx="383">
                  <c:v>40003</c:v>
                </c:pt>
                <c:pt idx="384">
                  <c:v>40004</c:v>
                </c:pt>
                <c:pt idx="385">
                  <c:v>40007</c:v>
                </c:pt>
                <c:pt idx="386">
                  <c:v>40008</c:v>
                </c:pt>
                <c:pt idx="387">
                  <c:v>40009</c:v>
                </c:pt>
                <c:pt idx="388">
                  <c:v>40010</c:v>
                </c:pt>
                <c:pt idx="389">
                  <c:v>40011</c:v>
                </c:pt>
                <c:pt idx="390">
                  <c:v>40014</c:v>
                </c:pt>
                <c:pt idx="391">
                  <c:v>40015</c:v>
                </c:pt>
                <c:pt idx="392">
                  <c:v>40016</c:v>
                </c:pt>
                <c:pt idx="393">
                  <c:v>40017</c:v>
                </c:pt>
                <c:pt idx="394">
                  <c:v>40018</c:v>
                </c:pt>
                <c:pt idx="395">
                  <c:v>40021</c:v>
                </c:pt>
                <c:pt idx="396">
                  <c:v>40022</c:v>
                </c:pt>
                <c:pt idx="397">
                  <c:v>40023</c:v>
                </c:pt>
                <c:pt idx="398">
                  <c:v>40024</c:v>
                </c:pt>
                <c:pt idx="399">
                  <c:v>40025</c:v>
                </c:pt>
                <c:pt idx="400">
                  <c:v>40028</c:v>
                </c:pt>
                <c:pt idx="401">
                  <c:v>40029</c:v>
                </c:pt>
                <c:pt idx="402">
                  <c:v>40030</c:v>
                </c:pt>
                <c:pt idx="403">
                  <c:v>40031</c:v>
                </c:pt>
                <c:pt idx="404">
                  <c:v>40032</c:v>
                </c:pt>
                <c:pt idx="405">
                  <c:v>40035</c:v>
                </c:pt>
                <c:pt idx="406">
                  <c:v>40036</c:v>
                </c:pt>
                <c:pt idx="407">
                  <c:v>40037</c:v>
                </c:pt>
                <c:pt idx="408">
                  <c:v>40038</c:v>
                </c:pt>
                <c:pt idx="409">
                  <c:v>40039</c:v>
                </c:pt>
                <c:pt idx="410">
                  <c:v>40042</c:v>
                </c:pt>
                <c:pt idx="411">
                  <c:v>40043</c:v>
                </c:pt>
                <c:pt idx="412">
                  <c:v>40044</c:v>
                </c:pt>
                <c:pt idx="413">
                  <c:v>40045</c:v>
                </c:pt>
                <c:pt idx="414">
                  <c:v>40046</c:v>
                </c:pt>
                <c:pt idx="415">
                  <c:v>40049</c:v>
                </c:pt>
                <c:pt idx="416">
                  <c:v>40050</c:v>
                </c:pt>
                <c:pt idx="417">
                  <c:v>40051</c:v>
                </c:pt>
                <c:pt idx="418">
                  <c:v>40052</c:v>
                </c:pt>
                <c:pt idx="419">
                  <c:v>40053</c:v>
                </c:pt>
                <c:pt idx="420">
                  <c:v>40056</c:v>
                </c:pt>
                <c:pt idx="421">
                  <c:v>40057</c:v>
                </c:pt>
                <c:pt idx="422">
                  <c:v>40058</c:v>
                </c:pt>
                <c:pt idx="423">
                  <c:v>40059</c:v>
                </c:pt>
                <c:pt idx="424">
                  <c:v>40060</c:v>
                </c:pt>
                <c:pt idx="425">
                  <c:v>40064</c:v>
                </c:pt>
                <c:pt idx="426">
                  <c:v>40065</c:v>
                </c:pt>
                <c:pt idx="427">
                  <c:v>40066</c:v>
                </c:pt>
                <c:pt idx="428">
                  <c:v>40067</c:v>
                </c:pt>
                <c:pt idx="429">
                  <c:v>40070</c:v>
                </c:pt>
                <c:pt idx="430">
                  <c:v>40071</c:v>
                </c:pt>
                <c:pt idx="431">
                  <c:v>40072</c:v>
                </c:pt>
                <c:pt idx="432">
                  <c:v>40073</c:v>
                </c:pt>
                <c:pt idx="433">
                  <c:v>40074</c:v>
                </c:pt>
                <c:pt idx="434">
                  <c:v>40077</c:v>
                </c:pt>
                <c:pt idx="435">
                  <c:v>40078</c:v>
                </c:pt>
                <c:pt idx="436">
                  <c:v>40079</c:v>
                </c:pt>
                <c:pt idx="437">
                  <c:v>40080</c:v>
                </c:pt>
                <c:pt idx="438">
                  <c:v>40081</c:v>
                </c:pt>
                <c:pt idx="439">
                  <c:v>40084</c:v>
                </c:pt>
                <c:pt idx="440">
                  <c:v>40085</c:v>
                </c:pt>
                <c:pt idx="441">
                  <c:v>40086</c:v>
                </c:pt>
                <c:pt idx="442">
                  <c:v>40087</c:v>
                </c:pt>
                <c:pt idx="443">
                  <c:v>40088</c:v>
                </c:pt>
                <c:pt idx="444">
                  <c:v>40091</c:v>
                </c:pt>
                <c:pt idx="445">
                  <c:v>40092</c:v>
                </c:pt>
                <c:pt idx="446">
                  <c:v>40093</c:v>
                </c:pt>
                <c:pt idx="447">
                  <c:v>40094</c:v>
                </c:pt>
                <c:pt idx="448">
                  <c:v>40095</c:v>
                </c:pt>
                <c:pt idx="449">
                  <c:v>40098</c:v>
                </c:pt>
                <c:pt idx="450">
                  <c:v>40099</c:v>
                </c:pt>
                <c:pt idx="451">
                  <c:v>40100</c:v>
                </c:pt>
                <c:pt idx="452">
                  <c:v>40101</c:v>
                </c:pt>
                <c:pt idx="453">
                  <c:v>40102</c:v>
                </c:pt>
                <c:pt idx="454">
                  <c:v>40105</c:v>
                </c:pt>
                <c:pt idx="455">
                  <c:v>40106</c:v>
                </c:pt>
                <c:pt idx="456">
                  <c:v>40107</c:v>
                </c:pt>
                <c:pt idx="457">
                  <c:v>40108</c:v>
                </c:pt>
                <c:pt idx="458">
                  <c:v>40109</c:v>
                </c:pt>
                <c:pt idx="459">
                  <c:v>40112</c:v>
                </c:pt>
                <c:pt idx="460">
                  <c:v>40113</c:v>
                </c:pt>
                <c:pt idx="461">
                  <c:v>40114</c:v>
                </c:pt>
                <c:pt idx="462">
                  <c:v>40115</c:v>
                </c:pt>
                <c:pt idx="463">
                  <c:v>40116</c:v>
                </c:pt>
                <c:pt idx="464">
                  <c:v>40119</c:v>
                </c:pt>
                <c:pt idx="465">
                  <c:v>40120</c:v>
                </c:pt>
                <c:pt idx="466">
                  <c:v>40121</c:v>
                </c:pt>
                <c:pt idx="467">
                  <c:v>40122</c:v>
                </c:pt>
                <c:pt idx="468">
                  <c:v>40123</c:v>
                </c:pt>
                <c:pt idx="469">
                  <c:v>40126</c:v>
                </c:pt>
                <c:pt idx="470">
                  <c:v>40127</c:v>
                </c:pt>
                <c:pt idx="471">
                  <c:v>40128</c:v>
                </c:pt>
                <c:pt idx="472">
                  <c:v>40129</c:v>
                </c:pt>
                <c:pt idx="473">
                  <c:v>40130</c:v>
                </c:pt>
                <c:pt idx="474">
                  <c:v>40133</c:v>
                </c:pt>
                <c:pt idx="475">
                  <c:v>40134</c:v>
                </c:pt>
                <c:pt idx="476">
                  <c:v>40135</c:v>
                </c:pt>
                <c:pt idx="477">
                  <c:v>40136</c:v>
                </c:pt>
                <c:pt idx="478">
                  <c:v>40137</c:v>
                </c:pt>
                <c:pt idx="479">
                  <c:v>40140</c:v>
                </c:pt>
                <c:pt idx="480">
                  <c:v>40141</c:v>
                </c:pt>
                <c:pt idx="481">
                  <c:v>40142</c:v>
                </c:pt>
                <c:pt idx="482">
                  <c:v>40144</c:v>
                </c:pt>
                <c:pt idx="483">
                  <c:v>40147</c:v>
                </c:pt>
                <c:pt idx="484">
                  <c:v>40148</c:v>
                </c:pt>
                <c:pt idx="485">
                  <c:v>40149</c:v>
                </c:pt>
                <c:pt idx="486">
                  <c:v>40150</c:v>
                </c:pt>
                <c:pt idx="487">
                  <c:v>40151</c:v>
                </c:pt>
                <c:pt idx="488">
                  <c:v>40154</c:v>
                </c:pt>
                <c:pt idx="489">
                  <c:v>40155</c:v>
                </c:pt>
                <c:pt idx="490">
                  <c:v>40156</c:v>
                </c:pt>
                <c:pt idx="491">
                  <c:v>40157</c:v>
                </c:pt>
                <c:pt idx="492">
                  <c:v>40158</c:v>
                </c:pt>
                <c:pt idx="493">
                  <c:v>40161</c:v>
                </c:pt>
                <c:pt idx="494">
                  <c:v>40162</c:v>
                </c:pt>
                <c:pt idx="495">
                  <c:v>40163</c:v>
                </c:pt>
                <c:pt idx="496">
                  <c:v>40164</c:v>
                </c:pt>
                <c:pt idx="497">
                  <c:v>40165</c:v>
                </c:pt>
                <c:pt idx="498">
                  <c:v>40168</c:v>
                </c:pt>
                <c:pt idx="499">
                  <c:v>40169</c:v>
                </c:pt>
                <c:pt idx="500">
                  <c:v>40170</c:v>
                </c:pt>
                <c:pt idx="501">
                  <c:v>40171</c:v>
                </c:pt>
                <c:pt idx="502">
                  <c:v>40175</c:v>
                </c:pt>
                <c:pt idx="503">
                  <c:v>40176</c:v>
                </c:pt>
                <c:pt idx="504">
                  <c:v>40177</c:v>
                </c:pt>
                <c:pt idx="505">
                  <c:v>40178</c:v>
                </c:pt>
                <c:pt idx="506">
                  <c:v>40182</c:v>
                </c:pt>
                <c:pt idx="507">
                  <c:v>40183</c:v>
                </c:pt>
                <c:pt idx="508">
                  <c:v>40184</c:v>
                </c:pt>
                <c:pt idx="509">
                  <c:v>40185</c:v>
                </c:pt>
                <c:pt idx="510">
                  <c:v>40186</c:v>
                </c:pt>
                <c:pt idx="511">
                  <c:v>40189</c:v>
                </c:pt>
                <c:pt idx="512">
                  <c:v>40190</c:v>
                </c:pt>
                <c:pt idx="513">
                  <c:v>40191</c:v>
                </c:pt>
                <c:pt idx="514">
                  <c:v>40192</c:v>
                </c:pt>
                <c:pt idx="515">
                  <c:v>40193</c:v>
                </c:pt>
                <c:pt idx="516">
                  <c:v>40197</c:v>
                </c:pt>
                <c:pt idx="517">
                  <c:v>40198</c:v>
                </c:pt>
                <c:pt idx="518">
                  <c:v>40199</c:v>
                </c:pt>
                <c:pt idx="519">
                  <c:v>40200</c:v>
                </c:pt>
                <c:pt idx="520">
                  <c:v>40203</c:v>
                </c:pt>
                <c:pt idx="521">
                  <c:v>40204</c:v>
                </c:pt>
                <c:pt idx="522">
                  <c:v>40205</c:v>
                </c:pt>
                <c:pt idx="523">
                  <c:v>40206</c:v>
                </c:pt>
                <c:pt idx="524">
                  <c:v>40207</c:v>
                </c:pt>
                <c:pt idx="525">
                  <c:v>40210</c:v>
                </c:pt>
                <c:pt idx="526">
                  <c:v>40211</c:v>
                </c:pt>
                <c:pt idx="527">
                  <c:v>40212</c:v>
                </c:pt>
                <c:pt idx="528">
                  <c:v>40213</c:v>
                </c:pt>
                <c:pt idx="529">
                  <c:v>40214</c:v>
                </c:pt>
                <c:pt idx="530">
                  <c:v>40217</c:v>
                </c:pt>
                <c:pt idx="531">
                  <c:v>40218</c:v>
                </c:pt>
                <c:pt idx="532">
                  <c:v>40219</c:v>
                </c:pt>
                <c:pt idx="533">
                  <c:v>40220</c:v>
                </c:pt>
                <c:pt idx="534">
                  <c:v>40221</c:v>
                </c:pt>
                <c:pt idx="535">
                  <c:v>40225</c:v>
                </c:pt>
                <c:pt idx="536">
                  <c:v>40226</c:v>
                </c:pt>
                <c:pt idx="537">
                  <c:v>40227</c:v>
                </c:pt>
                <c:pt idx="538">
                  <c:v>40228</c:v>
                </c:pt>
                <c:pt idx="539">
                  <c:v>40231</c:v>
                </c:pt>
                <c:pt idx="540">
                  <c:v>40232</c:v>
                </c:pt>
                <c:pt idx="541">
                  <c:v>40233</c:v>
                </c:pt>
                <c:pt idx="542">
                  <c:v>40234</c:v>
                </c:pt>
                <c:pt idx="543">
                  <c:v>40235</c:v>
                </c:pt>
                <c:pt idx="544">
                  <c:v>40238</c:v>
                </c:pt>
                <c:pt idx="545">
                  <c:v>40239</c:v>
                </c:pt>
                <c:pt idx="546">
                  <c:v>40240</c:v>
                </c:pt>
                <c:pt idx="547">
                  <c:v>40241</c:v>
                </c:pt>
                <c:pt idx="548">
                  <c:v>40242</c:v>
                </c:pt>
                <c:pt idx="549">
                  <c:v>40245</c:v>
                </c:pt>
                <c:pt idx="550">
                  <c:v>40246</c:v>
                </c:pt>
                <c:pt idx="551">
                  <c:v>40247</c:v>
                </c:pt>
                <c:pt idx="552">
                  <c:v>40248</c:v>
                </c:pt>
                <c:pt idx="553">
                  <c:v>40249</c:v>
                </c:pt>
                <c:pt idx="554">
                  <c:v>40252</c:v>
                </c:pt>
                <c:pt idx="555">
                  <c:v>40253</c:v>
                </c:pt>
                <c:pt idx="556">
                  <c:v>40254</c:v>
                </c:pt>
                <c:pt idx="557">
                  <c:v>40255</c:v>
                </c:pt>
                <c:pt idx="558">
                  <c:v>40256</c:v>
                </c:pt>
                <c:pt idx="559">
                  <c:v>40259</c:v>
                </c:pt>
                <c:pt idx="560">
                  <c:v>40260</c:v>
                </c:pt>
                <c:pt idx="561">
                  <c:v>40261</c:v>
                </c:pt>
                <c:pt idx="562">
                  <c:v>40262</c:v>
                </c:pt>
                <c:pt idx="563">
                  <c:v>40263</c:v>
                </c:pt>
                <c:pt idx="564">
                  <c:v>40266</c:v>
                </c:pt>
                <c:pt idx="565">
                  <c:v>40267</c:v>
                </c:pt>
                <c:pt idx="566">
                  <c:v>40268</c:v>
                </c:pt>
                <c:pt idx="567">
                  <c:v>40269</c:v>
                </c:pt>
                <c:pt idx="568">
                  <c:v>40273</c:v>
                </c:pt>
                <c:pt idx="569">
                  <c:v>40274</c:v>
                </c:pt>
                <c:pt idx="570">
                  <c:v>40275</c:v>
                </c:pt>
                <c:pt idx="571">
                  <c:v>40276</c:v>
                </c:pt>
                <c:pt idx="572">
                  <c:v>40277</c:v>
                </c:pt>
                <c:pt idx="573">
                  <c:v>40280</c:v>
                </c:pt>
                <c:pt idx="574">
                  <c:v>40281</c:v>
                </c:pt>
                <c:pt idx="575">
                  <c:v>40282</c:v>
                </c:pt>
                <c:pt idx="576">
                  <c:v>40283</c:v>
                </c:pt>
                <c:pt idx="577">
                  <c:v>40284</c:v>
                </c:pt>
                <c:pt idx="578">
                  <c:v>40287</c:v>
                </c:pt>
                <c:pt idx="579">
                  <c:v>40288</c:v>
                </c:pt>
                <c:pt idx="580">
                  <c:v>40289</c:v>
                </c:pt>
                <c:pt idx="581">
                  <c:v>40290</c:v>
                </c:pt>
                <c:pt idx="582">
                  <c:v>40291</c:v>
                </c:pt>
                <c:pt idx="583">
                  <c:v>40294</c:v>
                </c:pt>
                <c:pt idx="584">
                  <c:v>40295</c:v>
                </c:pt>
                <c:pt idx="585">
                  <c:v>40296</c:v>
                </c:pt>
                <c:pt idx="586">
                  <c:v>40297</c:v>
                </c:pt>
                <c:pt idx="587">
                  <c:v>40298</c:v>
                </c:pt>
                <c:pt idx="588">
                  <c:v>40301</c:v>
                </c:pt>
                <c:pt idx="589">
                  <c:v>40302</c:v>
                </c:pt>
                <c:pt idx="590">
                  <c:v>40303</c:v>
                </c:pt>
                <c:pt idx="591">
                  <c:v>40304</c:v>
                </c:pt>
                <c:pt idx="592">
                  <c:v>40305</c:v>
                </c:pt>
                <c:pt idx="593">
                  <c:v>40308</c:v>
                </c:pt>
                <c:pt idx="594">
                  <c:v>40309</c:v>
                </c:pt>
                <c:pt idx="595">
                  <c:v>40310</c:v>
                </c:pt>
                <c:pt idx="596">
                  <c:v>40311</c:v>
                </c:pt>
                <c:pt idx="597">
                  <c:v>40312</c:v>
                </c:pt>
                <c:pt idx="598">
                  <c:v>40315</c:v>
                </c:pt>
                <c:pt idx="599">
                  <c:v>40316</c:v>
                </c:pt>
                <c:pt idx="600">
                  <c:v>40317</c:v>
                </c:pt>
                <c:pt idx="601">
                  <c:v>40318</c:v>
                </c:pt>
                <c:pt idx="602">
                  <c:v>40319</c:v>
                </c:pt>
                <c:pt idx="603">
                  <c:v>40322</c:v>
                </c:pt>
                <c:pt idx="604">
                  <c:v>40323</c:v>
                </c:pt>
                <c:pt idx="605">
                  <c:v>40324</c:v>
                </c:pt>
                <c:pt idx="606">
                  <c:v>40325</c:v>
                </c:pt>
                <c:pt idx="607">
                  <c:v>40326</c:v>
                </c:pt>
                <c:pt idx="608">
                  <c:v>40330</c:v>
                </c:pt>
                <c:pt idx="609">
                  <c:v>40331</c:v>
                </c:pt>
                <c:pt idx="610">
                  <c:v>40332</c:v>
                </c:pt>
                <c:pt idx="611">
                  <c:v>40333</c:v>
                </c:pt>
                <c:pt idx="612">
                  <c:v>40336</c:v>
                </c:pt>
                <c:pt idx="613">
                  <c:v>40337</c:v>
                </c:pt>
                <c:pt idx="614">
                  <c:v>40338</c:v>
                </c:pt>
                <c:pt idx="615">
                  <c:v>40339</c:v>
                </c:pt>
                <c:pt idx="616">
                  <c:v>40340</c:v>
                </c:pt>
                <c:pt idx="617">
                  <c:v>40343</c:v>
                </c:pt>
                <c:pt idx="618">
                  <c:v>40344</c:v>
                </c:pt>
                <c:pt idx="619">
                  <c:v>40345</c:v>
                </c:pt>
                <c:pt idx="620">
                  <c:v>40346</c:v>
                </c:pt>
                <c:pt idx="621">
                  <c:v>40347</c:v>
                </c:pt>
                <c:pt idx="622">
                  <c:v>40350</c:v>
                </c:pt>
                <c:pt idx="623">
                  <c:v>40351</c:v>
                </c:pt>
                <c:pt idx="624">
                  <c:v>40352</c:v>
                </c:pt>
                <c:pt idx="625">
                  <c:v>40353</c:v>
                </c:pt>
                <c:pt idx="626">
                  <c:v>40354</c:v>
                </c:pt>
                <c:pt idx="627">
                  <c:v>40357</c:v>
                </c:pt>
                <c:pt idx="628">
                  <c:v>40358</c:v>
                </c:pt>
                <c:pt idx="629">
                  <c:v>40359</c:v>
                </c:pt>
                <c:pt idx="630">
                  <c:v>40360</c:v>
                </c:pt>
                <c:pt idx="631">
                  <c:v>40361</c:v>
                </c:pt>
                <c:pt idx="632">
                  <c:v>40365</c:v>
                </c:pt>
                <c:pt idx="633">
                  <c:v>40366</c:v>
                </c:pt>
                <c:pt idx="634">
                  <c:v>40367</c:v>
                </c:pt>
                <c:pt idx="635">
                  <c:v>40368</c:v>
                </c:pt>
                <c:pt idx="636">
                  <c:v>40371</c:v>
                </c:pt>
                <c:pt idx="637">
                  <c:v>40372</c:v>
                </c:pt>
                <c:pt idx="638">
                  <c:v>40373</c:v>
                </c:pt>
                <c:pt idx="639">
                  <c:v>40374</c:v>
                </c:pt>
                <c:pt idx="640">
                  <c:v>40375</c:v>
                </c:pt>
                <c:pt idx="641">
                  <c:v>40378</c:v>
                </c:pt>
                <c:pt idx="642">
                  <c:v>40379</c:v>
                </c:pt>
                <c:pt idx="643">
                  <c:v>40380</c:v>
                </c:pt>
                <c:pt idx="644">
                  <c:v>40381</c:v>
                </c:pt>
                <c:pt idx="645">
                  <c:v>40382</c:v>
                </c:pt>
                <c:pt idx="646">
                  <c:v>40385</c:v>
                </c:pt>
                <c:pt idx="647">
                  <c:v>40386</c:v>
                </c:pt>
                <c:pt idx="648">
                  <c:v>40387</c:v>
                </c:pt>
                <c:pt idx="649">
                  <c:v>40388</c:v>
                </c:pt>
                <c:pt idx="650">
                  <c:v>40389</c:v>
                </c:pt>
                <c:pt idx="651">
                  <c:v>40392</c:v>
                </c:pt>
                <c:pt idx="652">
                  <c:v>40393</c:v>
                </c:pt>
                <c:pt idx="653">
                  <c:v>40394</c:v>
                </c:pt>
                <c:pt idx="654">
                  <c:v>40395</c:v>
                </c:pt>
                <c:pt idx="655">
                  <c:v>40396</c:v>
                </c:pt>
                <c:pt idx="656">
                  <c:v>40399</c:v>
                </c:pt>
                <c:pt idx="657">
                  <c:v>40400</c:v>
                </c:pt>
                <c:pt idx="658">
                  <c:v>40401</c:v>
                </c:pt>
                <c:pt idx="659">
                  <c:v>40402</c:v>
                </c:pt>
                <c:pt idx="660">
                  <c:v>40403</c:v>
                </c:pt>
                <c:pt idx="661">
                  <c:v>40406</c:v>
                </c:pt>
                <c:pt idx="662">
                  <c:v>40407</c:v>
                </c:pt>
                <c:pt idx="663">
                  <c:v>40408</c:v>
                </c:pt>
                <c:pt idx="664">
                  <c:v>40409</c:v>
                </c:pt>
                <c:pt idx="665">
                  <c:v>40410</c:v>
                </c:pt>
                <c:pt idx="666">
                  <c:v>40413</c:v>
                </c:pt>
                <c:pt idx="667">
                  <c:v>40414</c:v>
                </c:pt>
                <c:pt idx="668">
                  <c:v>40415</c:v>
                </c:pt>
                <c:pt idx="669">
                  <c:v>40416</c:v>
                </c:pt>
                <c:pt idx="670">
                  <c:v>40417</c:v>
                </c:pt>
                <c:pt idx="671">
                  <c:v>40420</c:v>
                </c:pt>
                <c:pt idx="672">
                  <c:v>40421</c:v>
                </c:pt>
                <c:pt idx="673">
                  <c:v>40422</c:v>
                </c:pt>
                <c:pt idx="674">
                  <c:v>40423</c:v>
                </c:pt>
                <c:pt idx="675">
                  <c:v>40424</c:v>
                </c:pt>
                <c:pt idx="676">
                  <c:v>40428</c:v>
                </c:pt>
                <c:pt idx="677">
                  <c:v>40429</c:v>
                </c:pt>
                <c:pt idx="678">
                  <c:v>40430</c:v>
                </c:pt>
                <c:pt idx="679">
                  <c:v>40431</c:v>
                </c:pt>
                <c:pt idx="680">
                  <c:v>40434</c:v>
                </c:pt>
                <c:pt idx="681">
                  <c:v>40435</c:v>
                </c:pt>
                <c:pt idx="682">
                  <c:v>40436</c:v>
                </c:pt>
                <c:pt idx="683">
                  <c:v>40437</c:v>
                </c:pt>
                <c:pt idx="684">
                  <c:v>40438</c:v>
                </c:pt>
                <c:pt idx="685">
                  <c:v>40441</c:v>
                </c:pt>
                <c:pt idx="686">
                  <c:v>40442</c:v>
                </c:pt>
                <c:pt idx="687">
                  <c:v>40443</c:v>
                </c:pt>
                <c:pt idx="688">
                  <c:v>40444</c:v>
                </c:pt>
                <c:pt idx="689">
                  <c:v>40445</c:v>
                </c:pt>
                <c:pt idx="690">
                  <c:v>40448</c:v>
                </c:pt>
                <c:pt idx="691">
                  <c:v>40449</c:v>
                </c:pt>
                <c:pt idx="692">
                  <c:v>40450</c:v>
                </c:pt>
                <c:pt idx="693">
                  <c:v>40451</c:v>
                </c:pt>
                <c:pt idx="694">
                  <c:v>40452</c:v>
                </c:pt>
                <c:pt idx="695">
                  <c:v>40455</c:v>
                </c:pt>
                <c:pt idx="696">
                  <c:v>40456</c:v>
                </c:pt>
                <c:pt idx="697">
                  <c:v>40457</c:v>
                </c:pt>
                <c:pt idx="698">
                  <c:v>40458</c:v>
                </c:pt>
                <c:pt idx="699">
                  <c:v>40459</c:v>
                </c:pt>
                <c:pt idx="700">
                  <c:v>40462</c:v>
                </c:pt>
                <c:pt idx="701">
                  <c:v>40463</c:v>
                </c:pt>
                <c:pt idx="702">
                  <c:v>40464</c:v>
                </c:pt>
                <c:pt idx="703">
                  <c:v>40465</c:v>
                </c:pt>
                <c:pt idx="704">
                  <c:v>40466</c:v>
                </c:pt>
                <c:pt idx="705">
                  <c:v>40469</c:v>
                </c:pt>
                <c:pt idx="706">
                  <c:v>40470</c:v>
                </c:pt>
                <c:pt idx="707">
                  <c:v>40471</c:v>
                </c:pt>
                <c:pt idx="708">
                  <c:v>40472</c:v>
                </c:pt>
                <c:pt idx="709">
                  <c:v>40473</c:v>
                </c:pt>
                <c:pt idx="710">
                  <c:v>40476</c:v>
                </c:pt>
                <c:pt idx="711">
                  <c:v>40477</c:v>
                </c:pt>
                <c:pt idx="712">
                  <c:v>40478</c:v>
                </c:pt>
                <c:pt idx="713">
                  <c:v>40479</c:v>
                </c:pt>
                <c:pt idx="714">
                  <c:v>40480</c:v>
                </c:pt>
                <c:pt idx="715">
                  <c:v>40483</c:v>
                </c:pt>
                <c:pt idx="716">
                  <c:v>40484</c:v>
                </c:pt>
                <c:pt idx="717">
                  <c:v>40485</c:v>
                </c:pt>
                <c:pt idx="718">
                  <c:v>40486</c:v>
                </c:pt>
                <c:pt idx="719">
                  <c:v>40487</c:v>
                </c:pt>
                <c:pt idx="720">
                  <c:v>40490</c:v>
                </c:pt>
                <c:pt idx="721">
                  <c:v>40491</c:v>
                </c:pt>
                <c:pt idx="722">
                  <c:v>40492</c:v>
                </c:pt>
                <c:pt idx="723">
                  <c:v>40493</c:v>
                </c:pt>
                <c:pt idx="724">
                  <c:v>40494</c:v>
                </c:pt>
                <c:pt idx="725">
                  <c:v>40497</c:v>
                </c:pt>
                <c:pt idx="726">
                  <c:v>40498</c:v>
                </c:pt>
                <c:pt idx="727">
                  <c:v>40499</c:v>
                </c:pt>
                <c:pt idx="728">
                  <c:v>40500</c:v>
                </c:pt>
                <c:pt idx="729">
                  <c:v>40501</c:v>
                </c:pt>
                <c:pt idx="730">
                  <c:v>40504</c:v>
                </c:pt>
                <c:pt idx="731">
                  <c:v>40505</c:v>
                </c:pt>
                <c:pt idx="732">
                  <c:v>40506</c:v>
                </c:pt>
                <c:pt idx="733">
                  <c:v>40508</c:v>
                </c:pt>
                <c:pt idx="734">
                  <c:v>40511</c:v>
                </c:pt>
                <c:pt idx="735">
                  <c:v>40512</c:v>
                </c:pt>
                <c:pt idx="736">
                  <c:v>40513</c:v>
                </c:pt>
                <c:pt idx="737">
                  <c:v>40514</c:v>
                </c:pt>
                <c:pt idx="738">
                  <c:v>40515</c:v>
                </c:pt>
                <c:pt idx="739">
                  <c:v>40518</c:v>
                </c:pt>
                <c:pt idx="740">
                  <c:v>40519</c:v>
                </c:pt>
                <c:pt idx="741">
                  <c:v>40520</c:v>
                </c:pt>
                <c:pt idx="742">
                  <c:v>40521</c:v>
                </c:pt>
                <c:pt idx="743">
                  <c:v>40522</c:v>
                </c:pt>
                <c:pt idx="744">
                  <c:v>40525</c:v>
                </c:pt>
                <c:pt idx="745">
                  <c:v>40526</c:v>
                </c:pt>
                <c:pt idx="746">
                  <c:v>40527</c:v>
                </c:pt>
                <c:pt idx="747">
                  <c:v>40528</c:v>
                </c:pt>
                <c:pt idx="748">
                  <c:v>40529</c:v>
                </c:pt>
                <c:pt idx="749">
                  <c:v>40532</c:v>
                </c:pt>
                <c:pt idx="750">
                  <c:v>40533</c:v>
                </c:pt>
                <c:pt idx="751">
                  <c:v>40534</c:v>
                </c:pt>
                <c:pt idx="752">
                  <c:v>40535</c:v>
                </c:pt>
                <c:pt idx="753">
                  <c:v>40539</c:v>
                </c:pt>
                <c:pt idx="754">
                  <c:v>40540</c:v>
                </c:pt>
                <c:pt idx="755">
                  <c:v>40541</c:v>
                </c:pt>
                <c:pt idx="756">
                  <c:v>40542</c:v>
                </c:pt>
                <c:pt idx="757">
                  <c:v>40543</c:v>
                </c:pt>
                <c:pt idx="758">
                  <c:v>40546</c:v>
                </c:pt>
                <c:pt idx="759">
                  <c:v>40547</c:v>
                </c:pt>
                <c:pt idx="760">
                  <c:v>40548</c:v>
                </c:pt>
                <c:pt idx="761">
                  <c:v>40549</c:v>
                </c:pt>
                <c:pt idx="762">
                  <c:v>40550</c:v>
                </c:pt>
                <c:pt idx="763">
                  <c:v>40553</c:v>
                </c:pt>
                <c:pt idx="764">
                  <c:v>40554</c:v>
                </c:pt>
                <c:pt idx="765">
                  <c:v>40555</c:v>
                </c:pt>
                <c:pt idx="766">
                  <c:v>40556</c:v>
                </c:pt>
                <c:pt idx="767">
                  <c:v>40557</c:v>
                </c:pt>
                <c:pt idx="768">
                  <c:v>40561</c:v>
                </c:pt>
                <c:pt idx="769">
                  <c:v>40562</c:v>
                </c:pt>
                <c:pt idx="770">
                  <c:v>40563</c:v>
                </c:pt>
                <c:pt idx="771">
                  <c:v>40564</c:v>
                </c:pt>
                <c:pt idx="772">
                  <c:v>40567</c:v>
                </c:pt>
                <c:pt idx="773">
                  <c:v>40568</c:v>
                </c:pt>
                <c:pt idx="774">
                  <c:v>40569</c:v>
                </c:pt>
                <c:pt idx="775">
                  <c:v>40570</c:v>
                </c:pt>
                <c:pt idx="776">
                  <c:v>40571</c:v>
                </c:pt>
                <c:pt idx="777">
                  <c:v>40574</c:v>
                </c:pt>
                <c:pt idx="778">
                  <c:v>40575</c:v>
                </c:pt>
                <c:pt idx="779">
                  <c:v>40576</c:v>
                </c:pt>
                <c:pt idx="780">
                  <c:v>40577</c:v>
                </c:pt>
                <c:pt idx="781">
                  <c:v>40578</c:v>
                </c:pt>
                <c:pt idx="782">
                  <c:v>40581</c:v>
                </c:pt>
                <c:pt idx="783">
                  <c:v>40582</c:v>
                </c:pt>
                <c:pt idx="784">
                  <c:v>40583</c:v>
                </c:pt>
                <c:pt idx="785">
                  <c:v>40584</c:v>
                </c:pt>
                <c:pt idx="786">
                  <c:v>40585</c:v>
                </c:pt>
                <c:pt idx="787">
                  <c:v>40588</c:v>
                </c:pt>
                <c:pt idx="788">
                  <c:v>40589</c:v>
                </c:pt>
                <c:pt idx="789">
                  <c:v>40590</c:v>
                </c:pt>
                <c:pt idx="790">
                  <c:v>40591</c:v>
                </c:pt>
                <c:pt idx="791">
                  <c:v>40592</c:v>
                </c:pt>
                <c:pt idx="792">
                  <c:v>40596</c:v>
                </c:pt>
                <c:pt idx="793">
                  <c:v>40597</c:v>
                </c:pt>
                <c:pt idx="794">
                  <c:v>40598</c:v>
                </c:pt>
                <c:pt idx="795">
                  <c:v>40599</c:v>
                </c:pt>
                <c:pt idx="796">
                  <c:v>40602</c:v>
                </c:pt>
                <c:pt idx="797">
                  <c:v>40603</c:v>
                </c:pt>
                <c:pt idx="798">
                  <c:v>40604</c:v>
                </c:pt>
                <c:pt idx="799">
                  <c:v>40605</c:v>
                </c:pt>
                <c:pt idx="800">
                  <c:v>40606</c:v>
                </c:pt>
                <c:pt idx="801">
                  <c:v>40609</c:v>
                </c:pt>
                <c:pt idx="802">
                  <c:v>40610</c:v>
                </c:pt>
                <c:pt idx="803">
                  <c:v>40611</c:v>
                </c:pt>
                <c:pt idx="804">
                  <c:v>40612</c:v>
                </c:pt>
                <c:pt idx="805">
                  <c:v>40613</c:v>
                </c:pt>
                <c:pt idx="806">
                  <c:v>40616</c:v>
                </c:pt>
                <c:pt idx="807">
                  <c:v>40617</c:v>
                </c:pt>
                <c:pt idx="808">
                  <c:v>40618</c:v>
                </c:pt>
                <c:pt idx="809">
                  <c:v>40619</c:v>
                </c:pt>
                <c:pt idx="810">
                  <c:v>40620</c:v>
                </c:pt>
                <c:pt idx="811">
                  <c:v>40623</c:v>
                </c:pt>
                <c:pt idx="812">
                  <c:v>40624</c:v>
                </c:pt>
                <c:pt idx="813">
                  <c:v>40625</c:v>
                </c:pt>
                <c:pt idx="814">
                  <c:v>40626</c:v>
                </c:pt>
                <c:pt idx="815">
                  <c:v>40627</c:v>
                </c:pt>
                <c:pt idx="816">
                  <c:v>40630</c:v>
                </c:pt>
                <c:pt idx="817">
                  <c:v>40631</c:v>
                </c:pt>
                <c:pt idx="818">
                  <c:v>40632</c:v>
                </c:pt>
                <c:pt idx="819">
                  <c:v>40633</c:v>
                </c:pt>
                <c:pt idx="820">
                  <c:v>40634</c:v>
                </c:pt>
              </c:numCache>
            </c:numRef>
          </c:cat>
          <c:val>
            <c:numRef>
              <c:f>Sheet1!$D$2:$D$822</c:f>
              <c:numCache>
                <c:formatCode>0</c:formatCode>
                <c:ptCount val="821"/>
                <c:pt idx="0">
                  <c:v>1000</c:v>
                </c:pt>
                <c:pt idx="1">
                  <c:v>985.56212372987534</c:v>
                </c:pt>
                <c:pt idx="2">
                  <c:v>985.56212372987534</c:v>
                </c:pt>
                <c:pt idx="3">
                  <c:v>961.36506033942612</c:v>
                </c:pt>
                <c:pt idx="4">
                  <c:v>964.46375548230662</c:v>
                </c:pt>
                <c:pt idx="5">
                  <c:v>946.76373641341377</c:v>
                </c:pt>
                <c:pt idx="6">
                  <c:v>959.66248059059114</c:v>
                </c:pt>
                <c:pt idx="7">
                  <c:v>967.29003786537385</c:v>
                </c:pt>
                <c:pt idx="8">
                  <c:v>954.13931188536867</c:v>
                </c:pt>
                <c:pt idx="9">
                  <c:v>964.51142771527407</c:v>
                </c:pt>
                <c:pt idx="10">
                  <c:v>940.47100166171811</c:v>
                </c:pt>
                <c:pt idx="11">
                  <c:v>935.19300444032842</c:v>
                </c:pt>
                <c:pt idx="12">
                  <c:v>907.98578005393802</c:v>
                </c:pt>
                <c:pt idx="13">
                  <c:v>902.49666294369251</c:v>
                </c:pt>
                <c:pt idx="14">
                  <c:v>892.49230433953551</c:v>
                </c:pt>
                <c:pt idx="15">
                  <c:v>911.62930071644553</c:v>
                </c:pt>
                <c:pt idx="16">
                  <c:v>920.80280040317086</c:v>
                </c:pt>
                <c:pt idx="17">
                  <c:v>906.1878558391677</c:v>
                </c:pt>
                <c:pt idx="18">
                  <c:v>922.08995069329058</c:v>
                </c:pt>
                <c:pt idx="19">
                  <c:v>927.76975673540539</c:v>
                </c:pt>
                <c:pt idx="20">
                  <c:v>923.34985970742832</c:v>
                </c:pt>
                <c:pt idx="21">
                  <c:v>938.83652510283537</c:v>
                </c:pt>
                <c:pt idx="22">
                  <c:v>950.32553324797755</c:v>
                </c:pt>
                <c:pt idx="23">
                  <c:v>940.38246751477811</c:v>
                </c:pt>
                <c:pt idx="24">
                  <c:v>910.2944781933586</c:v>
                </c:pt>
                <c:pt idx="25">
                  <c:v>903.35476313710535</c:v>
                </c:pt>
                <c:pt idx="26">
                  <c:v>910.47835680623302</c:v>
                </c:pt>
                <c:pt idx="27">
                  <c:v>906.65095753085075</c:v>
                </c:pt>
                <c:pt idx="28">
                  <c:v>911.9902476231988</c:v>
                </c:pt>
                <c:pt idx="29">
                  <c:v>918.61668800566622</c:v>
                </c:pt>
                <c:pt idx="30">
                  <c:v>931.11362336211857</c:v>
                </c:pt>
                <c:pt idx="31">
                  <c:v>918.61668800566622</c:v>
                </c:pt>
                <c:pt idx="32">
                  <c:v>919.38625405213986</c:v>
                </c:pt>
                <c:pt idx="33">
                  <c:v>918.56220545370297</c:v>
                </c:pt>
                <c:pt idx="34">
                  <c:v>926.2238143234631</c:v>
                </c:pt>
                <c:pt idx="35">
                  <c:v>914.30575608161507</c:v>
                </c:pt>
                <c:pt idx="36">
                  <c:v>921.51107357868705</c:v>
                </c:pt>
                <c:pt idx="37">
                  <c:v>934.23955978098002</c:v>
                </c:pt>
                <c:pt idx="38">
                  <c:v>940.70255250755952</c:v>
                </c:pt>
                <c:pt idx="39">
                  <c:v>939.83764199515088</c:v>
                </c:pt>
                <c:pt idx="40">
                  <c:v>931.43370835489952</c:v>
                </c:pt>
                <c:pt idx="41">
                  <c:v>906.20147647715862</c:v>
                </c:pt>
                <c:pt idx="42">
                  <c:v>906.68500912582761</c:v>
                </c:pt>
                <c:pt idx="43">
                  <c:v>903.55907270696571</c:v>
                </c:pt>
                <c:pt idx="44">
                  <c:v>908.29224440872827</c:v>
                </c:pt>
                <c:pt idx="45">
                  <c:v>888.2971478384045</c:v>
                </c:pt>
                <c:pt idx="46">
                  <c:v>880.82622790051448</c:v>
                </c:pt>
                <c:pt idx="47">
                  <c:v>867.20558990983182</c:v>
                </c:pt>
                <c:pt idx="48">
                  <c:v>899.4047781198077</c:v>
                </c:pt>
                <c:pt idx="49">
                  <c:v>891.31411915334127</c:v>
                </c:pt>
                <c:pt idx="50">
                  <c:v>895.88384319921568</c:v>
                </c:pt>
                <c:pt idx="51">
                  <c:v>877.2644310659515</c:v>
                </c:pt>
                <c:pt idx="52">
                  <c:v>869.40532294532693</c:v>
                </c:pt>
                <c:pt idx="53">
                  <c:v>906.27638998610757</c:v>
                </c:pt>
                <c:pt idx="54">
                  <c:v>884.26543899316289</c:v>
                </c:pt>
                <c:pt idx="55">
                  <c:v>905.43872074968033</c:v>
                </c:pt>
                <c:pt idx="56">
                  <c:v>919.31134054319159</c:v>
                </c:pt>
                <c:pt idx="57">
                  <c:v>921.42934975074252</c:v>
                </c:pt>
                <c:pt idx="58">
                  <c:v>913.35231142226701</c:v>
                </c:pt>
                <c:pt idx="59">
                  <c:v>902.88485112642695</c:v>
                </c:pt>
                <c:pt idx="60">
                  <c:v>895.70677490533706</c:v>
                </c:pt>
                <c:pt idx="61">
                  <c:v>900.80089351385254</c:v>
                </c:pt>
                <c:pt idx="62">
                  <c:v>933.13628810373496</c:v>
                </c:pt>
                <c:pt idx="63">
                  <c:v>931.3315535699694</c:v>
                </c:pt>
                <c:pt idx="64">
                  <c:v>932.54379035114061</c:v>
                </c:pt>
                <c:pt idx="65">
                  <c:v>933.28611512163275</c:v>
                </c:pt>
                <c:pt idx="66">
                  <c:v>934.74352338663573</c:v>
                </c:pt>
                <c:pt idx="67">
                  <c:v>929.97630008989654</c:v>
                </c:pt>
                <c:pt idx="68">
                  <c:v>922.45089760004362</c:v>
                </c:pt>
                <c:pt idx="69">
                  <c:v>926.57795091122091</c:v>
                </c:pt>
                <c:pt idx="70">
                  <c:v>907.69974665613404</c:v>
                </c:pt>
                <c:pt idx="71">
                  <c:v>904.62829278923437</c:v>
                </c:pt>
                <c:pt idx="72">
                  <c:v>908.78939769538852</c:v>
                </c:pt>
                <c:pt idx="73">
                  <c:v>929.41104361328291</c:v>
                </c:pt>
                <c:pt idx="74">
                  <c:v>929.98992072788724</c:v>
                </c:pt>
                <c:pt idx="75">
                  <c:v>946.85908087934831</c:v>
                </c:pt>
                <c:pt idx="76">
                  <c:v>945.38805197635475</c:v>
                </c:pt>
                <c:pt idx="77">
                  <c:v>937.05903184505144</c:v>
                </c:pt>
                <c:pt idx="78">
                  <c:v>939.7763491241933</c:v>
                </c:pt>
                <c:pt idx="79">
                  <c:v>945.83072271105152</c:v>
                </c:pt>
                <c:pt idx="80">
                  <c:v>951.9736304448503</c:v>
                </c:pt>
                <c:pt idx="81">
                  <c:v>950.97251355253479</c:v>
                </c:pt>
                <c:pt idx="82">
                  <c:v>947.27451033806472</c:v>
                </c:pt>
                <c:pt idx="83">
                  <c:v>943.63098967555652</c:v>
                </c:pt>
                <c:pt idx="84">
                  <c:v>959.80549728949291</c:v>
                </c:pt>
                <c:pt idx="85">
                  <c:v>962.91100275136887</c:v>
                </c:pt>
                <c:pt idx="86">
                  <c:v>958.54558827535482</c:v>
                </c:pt>
                <c:pt idx="87">
                  <c:v>965.88030183333785</c:v>
                </c:pt>
                <c:pt idx="88">
                  <c:v>948.38459233430478</c:v>
                </c:pt>
                <c:pt idx="89">
                  <c:v>951.86466534092426</c:v>
                </c:pt>
                <c:pt idx="90">
                  <c:v>945.46296548530256</c:v>
                </c:pt>
                <c:pt idx="91">
                  <c:v>955.88275354817631</c:v>
                </c:pt>
                <c:pt idx="92">
                  <c:v>955.51499632242758</c:v>
                </c:pt>
                <c:pt idx="93">
                  <c:v>959.3423955978094</c:v>
                </c:pt>
                <c:pt idx="94">
                  <c:v>969.49658121986431</c:v>
                </c:pt>
                <c:pt idx="95">
                  <c:v>970.70881800103484</c:v>
                </c:pt>
                <c:pt idx="96">
                  <c:v>971.58053883243849</c:v>
                </c:pt>
                <c:pt idx="97">
                  <c:v>962.57048680160153</c:v>
                </c:pt>
                <c:pt idx="98">
                  <c:v>947.11787300117123</c:v>
                </c:pt>
                <c:pt idx="99">
                  <c:v>949.5968291154752</c:v>
                </c:pt>
                <c:pt idx="100">
                  <c:v>937.05222152605609</c:v>
                </c:pt>
                <c:pt idx="101">
                  <c:v>943.4675420196678</c:v>
                </c:pt>
                <c:pt idx="102">
                  <c:v>947.20640714811054</c:v>
                </c:pt>
                <c:pt idx="103">
                  <c:v>952.25966384265371</c:v>
                </c:pt>
                <c:pt idx="104">
                  <c:v>953.7034514696669</c:v>
                </c:pt>
                <c:pt idx="105">
                  <c:v>943.68547222751886</c:v>
                </c:pt>
                <c:pt idx="106">
                  <c:v>938.22359639325441</c:v>
                </c:pt>
                <c:pt idx="107">
                  <c:v>937.91713203846416</c:v>
                </c:pt>
                <c:pt idx="108">
                  <c:v>956.20283854095703</c:v>
                </c:pt>
                <c:pt idx="109">
                  <c:v>926.66648505815999</c:v>
                </c:pt>
                <c:pt idx="110">
                  <c:v>927.40199950965689</c:v>
                </c:pt>
                <c:pt idx="111">
                  <c:v>925.14097360320329</c:v>
                </c:pt>
                <c:pt idx="112">
                  <c:v>909.51129150889403</c:v>
                </c:pt>
                <c:pt idx="113">
                  <c:v>912.4942112288536</c:v>
                </c:pt>
                <c:pt idx="114">
                  <c:v>926.22381432346265</c:v>
                </c:pt>
                <c:pt idx="115">
                  <c:v>926.2987278324116</c:v>
                </c:pt>
                <c:pt idx="116">
                  <c:v>920.02642403770176</c:v>
                </c:pt>
                <c:pt idx="117">
                  <c:v>911.0912855158133</c:v>
                </c:pt>
                <c:pt idx="118">
                  <c:v>914.51006565147486</c:v>
                </c:pt>
                <c:pt idx="119">
                  <c:v>897.55237135307414</c:v>
                </c:pt>
                <c:pt idx="120">
                  <c:v>897.60004358604169</c:v>
                </c:pt>
                <c:pt idx="121">
                  <c:v>895.07341523876983</c:v>
                </c:pt>
                <c:pt idx="122">
                  <c:v>900.30374022719275</c:v>
                </c:pt>
                <c:pt idx="123">
                  <c:v>873.86608188727519</c:v>
                </c:pt>
                <c:pt idx="124">
                  <c:v>870.61755972649757</c:v>
                </c:pt>
                <c:pt idx="125">
                  <c:v>871.72083140374309</c:v>
                </c:pt>
                <c:pt idx="126">
                  <c:v>875.06469803045559</c:v>
                </c:pt>
                <c:pt idx="127">
                  <c:v>859.13536190035154</c:v>
                </c:pt>
                <c:pt idx="128">
                  <c:v>860.07518592170857</c:v>
                </c:pt>
                <c:pt idx="129">
                  <c:v>852.86305810564147</c:v>
                </c:pt>
                <c:pt idx="130">
                  <c:v>867.43033043667799</c:v>
                </c:pt>
                <c:pt idx="131">
                  <c:v>847.67359503119167</c:v>
                </c:pt>
                <c:pt idx="132">
                  <c:v>853.59857255713905</c:v>
                </c:pt>
                <c:pt idx="133">
                  <c:v>844.13222915361303</c:v>
                </c:pt>
                <c:pt idx="134">
                  <c:v>836.5114821978259</c:v>
                </c:pt>
                <c:pt idx="135">
                  <c:v>827.39246506306336</c:v>
                </c:pt>
                <c:pt idx="136">
                  <c:v>848.12988640387891</c:v>
                </c:pt>
                <c:pt idx="137">
                  <c:v>858.31812362091</c:v>
                </c:pt>
                <c:pt idx="138">
                  <c:v>858.56329510474234</c:v>
                </c:pt>
                <c:pt idx="139">
                  <c:v>858.10019341305929</c:v>
                </c:pt>
                <c:pt idx="140">
                  <c:v>869.67773570514055</c:v>
                </c:pt>
                <c:pt idx="141">
                  <c:v>873.2122912637227</c:v>
                </c:pt>
                <c:pt idx="142">
                  <c:v>853.01969544253427</c:v>
                </c:pt>
                <c:pt idx="143">
                  <c:v>856.57468195810304</c:v>
                </c:pt>
                <c:pt idx="144">
                  <c:v>840.6453458279982</c:v>
                </c:pt>
                <c:pt idx="145">
                  <c:v>860.27949549156858</c:v>
                </c:pt>
                <c:pt idx="146">
                  <c:v>874.62202729575779</c:v>
                </c:pt>
                <c:pt idx="147">
                  <c:v>863.1262088316214</c:v>
                </c:pt>
                <c:pt idx="148">
                  <c:v>858.31131330191442</c:v>
                </c:pt>
                <c:pt idx="149">
                  <c:v>850.61565283717869</c:v>
                </c:pt>
                <c:pt idx="150">
                  <c:v>875.04426707346931</c:v>
                </c:pt>
                <c:pt idx="151">
                  <c:v>877.97951456046201</c:v>
                </c:pt>
                <c:pt idx="152">
                  <c:v>862.23405704323159</c:v>
                </c:pt>
                <c:pt idx="153">
                  <c:v>882.83527200414039</c:v>
                </c:pt>
                <c:pt idx="154">
                  <c:v>888.96455909994768</c:v>
                </c:pt>
                <c:pt idx="155">
                  <c:v>878.2519273202754</c:v>
                </c:pt>
                <c:pt idx="156">
                  <c:v>875.69124737802713</c:v>
                </c:pt>
                <c:pt idx="157">
                  <c:v>880.52657386471958</c:v>
                </c:pt>
                <c:pt idx="158">
                  <c:v>884.11561197526476</c:v>
                </c:pt>
                <c:pt idx="159">
                  <c:v>870.76738674439491</c:v>
                </c:pt>
                <c:pt idx="160">
                  <c:v>862.65629682094266</c:v>
                </c:pt>
                <c:pt idx="161">
                  <c:v>868.0023972322864</c:v>
                </c:pt>
                <c:pt idx="162">
                  <c:v>870.16807867280522</c:v>
                </c:pt>
                <c:pt idx="163">
                  <c:v>880.02942057806013</c:v>
                </c:pt>
                <c:pt idx="164">
                  <c:v>862.75845160587301</c:v>
                </c:pt>
                <c:pt idx="165">
                  <c:v>865.93887057669826</c:v>
                </c:pt>
                <c:pt idx="166">
                  <c:v>872.85134435696943</c:v>
                </c:pt>
                <c:pt idx="167">
                  <c:v>885.8045710861096</c:v>
                </c:pt>
                <c:pt idx="168">
                  <c:v>873.64815167942459</c:v>
                </c:pt>
                <c:pt idx="169">
                  <c:v>870.07273420687034</c:v>
                </c:pt>
                <c:pt idx="170">
                  <c:v>868.30205126808141</c:v>
                </c:pt>
                <c:pt idx="171">
                  <c:v>842.32068430085224</c:v>
                </c:pt>
                <c:pt idx="172">
                  <c:v>846.0527391102994</c:v>
                </c:pt>
                <c:pt idx="173">
                  <c:v>863.40543191043025</c:v>
                </c:pt>
                <c:pt idx="174">
                  <c:v>833.93037129859147</c:v>
                </c:pt>
                <c:pt idx="175">
                  <c:v>839.05854150208359</c:v>
                </c:pt>
                <c:pt idx="176">
                  <c:v>850.64289411315963</c:v>
                </c:pt>
                <c:pt idx="177">
                  <c:v>852.4476286469253</c:v>
                </c:pt>
                <c:pt idx="178">
                  <c:v>812.26674657440935</c:v>
                </c:pt>
                <c:pt idx="179">
                  <c:v>826.50031327467354</c:v>
                </c:pt>
                <c:pt idx="180">
                  <c:v>787.5384783023236</c:v>
                </c:pt>
                <c:pt idx="181">
                  <c:v>821.67179710697644</c:v>
                </c:pt>
                <c:pt idx="182">
                  <c:v>854.74951646735133</c:v>
                </c:pt>
                <c:pt idx="183">
                  <c:v>822.06679560870612</c:v>
                </c:pt>
                <c:pt idx="184">
                  <c:v>809.21572366449652</c:v>
                </c:pt>
                <c:pt idx="185">
                  <c:v>807.61529870059087</c:v>
                </c:pt>
                <c:pt idx="186">
                  <c:v>823.49015227873281</c:v>
                </c:pt>
                <c:pt idx="187">
                  <c:v>826.27557274782782</c:v>
                </c:pt>
                <c:pt idx="188">
                  <c:v>753.50731428260087</c:v>
                </c:pt>
                <c:pt idx="189">
                  <c:v>794.32836634067939</c:v>
                </c:pt>
                <c:pt idx="190">
                  <c:v>790.71889727314863</c:v>
                </c:pt>
                <c:pt idx="191">
                  <c:v>758.86022501293894</c:v>
                </c:pt>
                <c:pt idx="192">
                  <c:v>748.61069492495028</c:v>
                </c:pt>
                <c:pt idx="193">
                  <c:v>719.77580429867373</c:v>
                </c:pt>
                <c:pt idx="194">
                  <c:v>678.46440927293042</c:v>
                </c:pt>
                <c:pt idx="195">
                  <c:v>670.77555912718981</c:v>
                </c:pt>
                <c:pt idx="196">
                  <c:v>619.6845460241359</c:v>
                </c:pt>
                <c:pt idx="197">
                  <c:v>612.39750469912008</c:v>
                </c:pt>
                <c:pt idx="198">
                  <c:v>683.31335639761369</c:v>
                </c:pt>
                <c:pt idx="199">
                  <c:v>679.67664605410141</c:v>
                </c:pt>
                <c:pt idx="200">
                  <c:v>618.26799967310478</c:v>
                </c:pt>
                <c:pt idx="201">
                  <c:v>644.54902067612852</c:v>
                </c:pt>
                <c:pt idx="202">
                  <c:v>640.54455310686751</c:v>
                </c:pt>
                <c:pt idx="203">
                  <c:v>671.08883380097529</c:v>
                </c:pt>
                <c:pt idx="204">
                  <c:v>650.419515650113</c:v>
                </c:pt>
                <c:pt idx="205">
                  <c:v>610.73578686425662</c:v>
                </c:pt>
                <c:pt idx="206">
                  <c:v>618.45187828597852</c:v>
                </c:pt>
                <c:pt idx="207">
                  <c:v>597.10833855457827</c:v>
                </c:pt>
                <c:pt idx="208">
                  <c:v>578.14160015255106</c:v>
                </c:pt>
                <c:pt idx="209">
                  <c:v>640.51731183088623</c:v>
                </c:pt>
                <c:pt idx="210">
                  <c:v>633.42095943774018</c:v>
                </c:pt>
                <c:pt idx="211">
                  <c:v>649.76572502656052</c:v>
                </c:pt>
                <c:pt idx="212">
                  <c:v>659.74965267373159</c:v>
                </c:pt>
                <c:pt idx="213">
                  <c:v>658.0811245198729</c:v>
                </c:pt>
                <c:pt idx="214">
                  <c:v>684.94783295649609</c:v>
                </c:pt>
                <c:pt idx="215">
                  <c:v>648.86676291917524</c:v>
                </c:pt>
                <c:pt idx="216">
                  <c:v>616.25214525048341</c:v>
                </c:pt>
                <c:pt idx="217">
                  <c:v>634.03388814732125</c:v>
                </c:pt>
                <c:pt idx="218">
                  <c:v>626.01133237080853</c:v>
                </c:pt>
                <c:pt idx="219">
                  <c:v>612.21362608624611</c:v>
                </c:pt>
                <c:pt idx="220">
                  <c:v>580.4434879729771</c:v>
                </c:pt>
                <c:pt idx="221">
                  <c:v>620.6175597264978</c:v>
                </c:pt>
                <c:pt idx="222">
                  <c:v>594.73834754419966</c:v>
                </c:pt>
                <c:pt idx="223">
                  <c:v>579.38788852869914</c:v>
                </c:pt>
                <c:pt idx="224">
                  <c:v>585.08812552780023</c:v>
                </c:pt>
                <c:pt idx="225">
                  <c:v>549.30670952627452</c:v>
                </c:pt>
                <c:pt idx="226">
                  <c:v>512.43564248549387</c:v>
                </c:pt>
                <c:pt idx="227">
                  <c:v>544.84595058432546</c:v>
                </c:pt>
                <c:pt idx="228">
                  <c:v>580.10978234220556</c:v>
                </c:pt>
                <c:pt idx="229">
                  <c:v>583.90994034160622</c:v>
                </c:pt>
                <c:pt idx="230">
                  <c:v>604.53839657849664</c:v>
                </c:pt>
                <c:pt idx="231">
                  <c:v>610.36802963850846</c:v>
                </c:pt>
                <c:pt idx="232">
                  <c:v>555.86504671878845</c:v>
                </c:pt>
                <c:pt idx="233">
                  <c:v>578.06668664360268</c:v>
                </c:pt>
                <c:pt idx="234">
                  <c:v>593.00171620038759</c:v>
                </c:pt>
                <c:pt idx="235">
                  <c:v>575.62178212427511</c:v>
                </c:pt>
                <c:pt idx="236">
                  <c:v>596.63161622490406</c:v>
                </c:pt>
                <c:pt idx="237">
                  <c:v>619.53471900623856</c:v>
                </c:pt>
                <c:pt idx="238">
                  <c:v>605.21261815903461</c:v>
                </c:pt>
                <c:pt idx="239">
                  <c:v>612.41112533711112</c:v>
                </c:pt>
                <c:pt idx="240">
                  <c:v>594.9426571140591</c:v>
                </c:pt>
                <c:pt idx="241">
                  <c:v>599.12419297719975</c:v>
                </c:pt>
                <c:pt idx="242">
                  <c:v>591.52387697839856</c:v>
                </c:pt>
                <c:pt idx="243">
                  <c:v>621.90471001661774</c:v>
                </c:pt>
                <c:pt idx="244">
                  <c:v>615.93887057669872</c:v>
                </c:pt>
                <c:pt idx="245">
                  <c:v>602.90392001961402</c:v>
                </c:pt>
                <c:pt idx="246">
                  <c:v>604.67460295840317</c:v>
                </c:pt>
                <c:pt idx="247">
                  <c:v>593.60783459097252</c:v>
                </c:pt>
                <c:pt idx="248">
                  <c:v>587.8394944019177</c:v>
                </c:pt>
                <c:pt idx="249">
                  <c:v>591.23784358059356</c:v>
                </c:pt>
                <c:pt idx="250">
                  <c:v>594.40464191342744</c:v>
                </c:pt>
                <c:pt idx="251">
                  <c:v>592.10275409300209</c:v>
                </c:pt>
                <c:pt idx="252">
                  <c:v>606.55425100111722</c:v>
                </c:pt>
                <c:pt idx="253">
                  <c:v>615.142063254243</c:v>
                </c:pt>
                <c:pt idx="254">
                  <c:v>634.5855239859435</c:v>
                </c:pt>
                <c:pt idx="255">
                  <c:v>631.62303522297054</c:v>
                </c:pt>
                <c:pt idx="256">
                  <c:v>636.56051649459278</c:v>
                </c:pt>
                <c:pt idx="257">
                  <c:v>617.45757171265939</c:v>
                </c:pt>
                <c:pt idx="258">
                  <c:v>619.55514996322461</c:v>
                </c:pt>
                <c:pt idx="259">
                  <c:v>606.35675175025244</c:v>
                </c:pt>
                <c:pt idx="260">
                  <c:v>592.67482088861095</c:v>
                </c:pt>
                <c:pt idx="261">
                  <c:v>593.7167996948981</c:v>
                </c:pt>
                <c:pt idx="262">
                  <c:v>573.85109918548585</c:v>
                </c:pt>
                <c:pt idx="263">
                  <c:v>574.6138549129646</c:v>
                </c:pt>
                <c:pt idx="264">
                  <c:v>578.9588384319926</c:v>
                </c:pt>
                <c:pt idx="265">
                  <c:v>548.38050614290796</c:v>
                </c:pt>
                <c:pt idx="266">
                  <c:v>572.23024326459495</c:v>
                </c:pt>
                <c:pt idx="267">
                  <c:v>563.55389686452941</c:v>
                </c:pt>
                <c:pt idx="268">
                  <c:v>566.58448881745664</c:v>
                </c:pt>
                <c:pt idx="269">
                  <c:v>569.73085619330448</c:v>
                </c:pt>
                <c:pt idx="270">
                  <c:v>575.95548775504687</c:v>
                </c:pt>
                <c:pt idx="271">
                  <c:v>595.28317306382712</c:v>
                </c:pt>
                <c:pt idx="272">
                  <c:v>575.56729957231232</c:v>
                </c:pt>
                <c:pt idx="273">
                  <c:v>562.45062518728366</c:v>
                </c:pt>
                <c:pt idx="274">
                  <c:v>562.1509711514891</c:v>
                </c:pt>
                <c:pt idx="275">
                  <c:v>571.05205807840048</c:v>
                </c:pt>
                <c:pt idx="276">
                  <c:v>566.77517774932664</c:v>
                </c:pt>
                <c:pt idx="277">
                  <c:v>576.05083222098199</c:v>
                </c:pt>
                <c:pt idx="278">
                  <c:v>591.54430793538415</c:v>
                </c:pt>
                <c:pt idx="279">
                  <c:v>592.42283908578281</c:v>
                </c:pt>
                <c:pt idx="280">
                  <c:v>563.32234601868811</c:v>
                </c:pt>
                <c:pt idx="281">
                  <c:v>567.80353591762321</c:v>
                </c:pt>
                <c:pt idx="282">
                  <c:v>568.79103217194768</c:v>
                </c:pt>
                <c:pt idx="283">
                  <c:v>563.10441581083705</c:v>
                </c:pt>
                <c:pt idx="284">
                  <c:v>537.4499441553844</c:v>
                </c:pt>
                <c:pt idx="285">
                  <c:v>536.93917023073402</c:v>
                </c:pt>
                <c:pt idx="286">
                  <c:v>530.4829878231501</c:v>
                </c:pt>
                <c:pt idx="287">
                  <c:v>524.42861423629142</c:v>
                </c:pt>
                <c:pt idx="288">
                  <c:v>506.2314418807382</c:v>
                </c:pt>
                <c:pt idx="289">
                  <c:v>526.53300280585177</c:v>
                </c:pt>
                <c:pt idx="290">
                  <c:v>520.92129995369021</c:v>
                </c:pt>
                <c:pt idx="291">
                  <c:v>512.70124492631294</c:v>
                </c:pt>
                <c:pt idx="292">
                  <c:v>500.61973902857636</c:v>
                </c:pt>
                <c:pt idx="293">
                  <c:v>477.28077583154027</c:v>
                </c:pt>
                <c:pt idx="294">
                  <c:v>474.22294260263186</c:v>
                </c:pt>
                <c:pt idx="295">
                  <c:v>485.48721022092701</c:v>
                </c:pt>
                <c:pt idx="296">
                  <c:v>464.83832302705076</c:v>
                </c:pt>
                <c:pt idx="297">
                  <c:v>465.40357950366416</c:v>
                </c:pt>
                <c:pt idx="298">
                  <c:v>460.73851099185509</c:v>
                </c:pt>
                <c:pt idx="299">
                  <c:v>490.070554904792</c:v>
                </c:pt>
                <c:pt idx="300">
                  <c:v>491.26917104797207</c:v>
                </c:pt>
                <c:pt idx="301">
                  <c:v>511.27788825628625</c:v>
                </c:pt>
                <c:pt idx="302">
                  <c:v>515.2346835925797</c:v>
                </c:pt>
                <c:pt idx="303">
                  <c:v>513.4231387398188</c:v>
                </c:pt>
                <c:pt idx="304">
                  <c:v>529.92454166553182</c:v>
                </c:pt>
                <c:pt idx="305">
                  <c:v>540.97768939497121</c:v>
                </c:pt>
                <c:pt idx="306">
                  <c:v>533.956250510774</c:v>
                </c:pt>
                <c:pt idx="307">
                  <c:v>523.40025606799441</c:v>
                </c:pt>
                <c:pt idx="308">
                  <c:v>560.4347707646632</c:v>
                </c:pt>
                <c:pt idx="309">
                  <c:v>548.9934348524888</c:v>
                </c:pt>
                <c:pt idx="310">
                  <c:v>554.27824239287395</c:v>
                </c:pt>
                <c:pt idx="311">
                  <c:v>567.2042278460325</c:v>
                </c:pt>
                <c:pt idx="312">
                  <c:v>555.6811681059138</c:v>
                </c:pt>
                <c:pt idx="313">
                  <c:v>536.3330518401483</c:v>
                </c:pt>
                <c:pt idx="314">
                  <c:v>543.37492168133167</c:v>
                </c:pt>
                <c:pt idx="315">
                  <c:v>552.37135307417839</c:v>
                </c:pt>
                <c:pt idx="316">
                  <c:v>568.23939633332452</c:v>
                </c:pt>
                <c:pt idx="317">
                  <c:v>573.76937535754234</c:v>
                </c:pt>
                <c:pt idx="318">
                  <c:v>568.98853142281223</c:v>
                </c:pt>
                <c:pt idx="319">
                  <c:v>555.41556566509587</c:v>
                </c:pt>
                <c:pt idx="320">
                  <c:v>561.96028221961933</c:v>
                </c:pt>
                <c:pt idx="321">
                  <c:v>583.34468386499248</c:v>
                </c:pt>
                <c:pt idx="322">
                  <c:v>584.82252308698139</c:v>
                </c:pt>
                <c:pt idx="323">
                  <c:v>573.08834345800824</c:v>
                </c:pt>
                <c:pt idx="324">
                  <c:v>580.28004031708906</c:v>
                </c:pt>
                <c:pt idx="325">
                  <c:v>589.29690266692171</c:v>
                </c:pt>
                <c:pt idx="326">
                  <c:v>592.22533983491826</c:v>
                </c:pt>
                <c:pt idx="327">
                  <c:v>566.88414285325143</c:v>
                </c:pt>
                <c:pt idx="328">
                  <c:v>578.93159715601109</c:v>
                </c:pt>
                <c:pt idx="329">
                  <c:v>574.48445885205285</c:v>
                </c:pt>
                <c:pt idx="330">
                  <c:v>580.18469585115429</c:v>
                </c:pt>
                <c:pt idx="331">
                  <c:v>589.9302623334878</c:v>
                </c:pt>
                <c:pt idx="332">
                  <c:v>583.99166416955006</c:v>
                </c:pt>
                <c:pt idx="333">
                  <c:v>582.39123920564452</c:v>
                </c:pt>
                <c:pt idx="334">
                  <c:v>594.97670870903653</c:v>
                </c:pt>
                <c:pt idx="335">
                  <c:v>594.4114522324229</c:v>
                </c:pt>
                <c:pt idx="336">
                  <c:v>597.61911247922887</c:v>
                </c:pt>
                <c:pt idx="337">
                  <c:v>617.85938053338452</c:v>
                </c:pt>
                <c:pt idx="338">
                  <c:v>615.51663079898663</c:v>
                </c:pt>
                <c:pt idx="339">
                  <c:v>626.2292625786597</c:v>
                </c:pt>
                <c:pt idx="340">
                  <c:v>617.96153531831442</c:v>
                </c:pt>
                <c:pt idx="341">
                  <c:v>632.83527200414096</c:v>
                </c:pt>
                <c:pt idx="342">
                  <c:v>619.22144433245273</c:v>
                </c:pt>
                <c:pt idx="343">
                  <c:v>618.6153259418677</c:v>
                </c:pt>
                <c:pt idx="344">
                  <c:v>601.97771663624769</c:v>
                </c:pt>
                <c:pt idx="345">
                  <c:v>608.20915851698533</c:v>
                </c:pt>
                <c:pt idx="346">
                  <c:v>601.26944346073185</c:v>
                </c:pt>
                <c:pt idx="347">
                  <c:v>619.54152932523345</c:v>
                </c:pt>
                <c:pt idx="348">
                  <c:v>618.46549892396968</c:v>
                </c:pt>
                <c:pt idx="349">
                  <c:v>615.29189027214102</c:v>
                </c:pt>
                <c:pt idx="350">
                  <c:v>604.98106731319319</c:v>
                </c:pt>
                <c:pt idx="351">
                  <c:v>604.0752948868128</c:v>
                </c:pt>
                <c:pt idx="352">
                  <c:v>619.96376910294498</c:v>
                </c:pt>
                <c:pt idx="353">
                  <c:v>608.20234819798986</c:v>
                </c:pt>
                <c:pt idx="354">
                  <c:v>617.58015745457556</c:v>
                </c:pt>
                <c:pt idx="355">
                  <c:v>625.9636601378412</c:v>
                </c:pt>
                <c:pt idx="356">
                  <c:v>642.12454711378734</c:v>
                </c:pt>
                <c:pt idx="357">
                  <c:v>643.39807676591624</c:v>
                </c:pt>
                <c:pt idx="358">
                  <c:v>634.55828270996267</c:v>
                </c:pt>
                <c:pt idx="359">
                  <c:v>641.84532403497792</c:v>
                </c:pt>
                <c:pt idx="360">
                  <c:v>640.23127843308225</c:v>
                </c:pt>
                <c:pt idx="361">
                  <c:v>639.58429812852478</c:v>
                </c:pt>
                <c:pt idx="362">
                  <c:v>641.82489307799244</c:v>
                </c:pt>
                <c:pt idx="363">
                  <c:v>639.59110844752013</c:v>
                </c:pt>
                <c:pt idx="364">
                  <c:v>643.50023155084659</c:v>
                </c:pt>
                <c:pt idx="365">
                  <c:v>644.39919365823152</c:v>
                </c:pt>
                <c:pt idx="366">
                  <c:v>629.08278623770832</c:v>
                </c:pt>
                <c:pt idx="367">
                  <c:v>621.08066141818153</c:v>
                </c:pt>
                <c:pt idx="368">
                  <c:v>620.22256122476836</c:v>
                </c:pt>
                <c:pt idx="369">
                  <c:v>625.4392655751999</c:v>
                </c:pt>
                <c:pt idx="370">
                  <c:v>627.38701680786789</c:v>
                </c:pt>
                <c:pt idx="371">
                  <c:v>608.18872755999973</c:v>
                </c:pt>
                <c:pt idx="372">
                  <c:v>609.59165327304004</c:v>
                </c:pt>
                <c:pt idx="373">
                  <c:v>613.56887956631999</c:v>
                </c:pt>
                <c:pt idx="374">
                  <c:v>626.72641586531972</c:v>
                </c:pt>
                <c:pt idx="375">
                  <c:v>625.80021248195294</c:v>
                </c:pt>
                <c:pt idx="376">
                  <c:v>631.47320820507321</c:v>
                </c:pt>
                <c:pt idx="377">
                  <c:v>626.08624587975794</c:v>
                </c:pt>
                <c:pt idx="378">
                  <c:v>628.81718379688982</c:v>
                </c:pt>
                <c:pt idx="379">
                  <c:v>610.49061538042508</c:v>
                </c:pt>
                <c:pt idx="380">
                  <c:v>612.05698874935399</c:v>
                </c:pt>
                <c:pt idx="381">
                  <c:v>600.00953444659467</c:v>
                </c:pt>
                <c:pt idx="382">
                  <c:v>599.0084175542795</c:v>
                </c:pt>
                <c:pt idx="383">
                  <c:v>601.13323708082589</c:v>
                </c:pt>
                <c:pt idx="384">
                  <c:v>598.71557383747961</c:v>
                </c:pt>
                <c:pt idx="385">
                  <c:v>613.64379307526872</c:v>
                </c:pt>
                <c:pt idx="386">
                  <c:v>616.9059358740376</c:v>
                </c:pt>
                <c:pt idx="387">
                  <c:v>635.18483205753523</c:v>
                </c:pt>
                <c:pt idx="388">
                  <c:v>640.67394916778062</c:v>
                </c:pt>
                <c:pt idx="389">
                  <c:v>640.42877768394806</c:v>
                </c:pt>
                <c:pt idx="390">
                  <c:v>647.74987060394051</c:v>
                </c:pt>
                <c:pt idx="391">
                  <c:v>650.09943065733364</c:v>
                </c:pt>
                <c:pt idx="392">
                  <c:v>649.75210438857061</c:v>
                </c:pt>
                <c:pt idx="393">
                  <c:v>664.88463319622019</c:v>
                </c:pt>
                <c:pt idx="394">
                  <c:v>666.90729793783669</c:v>
                </c:pt>
                <c:pt idx="395">
                  <c:v>668.89591108447621</c:v>
                </c:pt>
                <c:pt idx="396">
                  <c:v>667.15246942166868</c:v>
                </c:pt>
                <c:pt idx="397">
                  <c:v>664.10825683075109</c:v>
                </c:pt>
                <c:pt idx="398">
                  <c:v>672.00822686534741</c:v>
                </c:pt>
                <c:pt idx="399">
                  <c:v>672.50538015200755</c:v>
                </c:pt>
                <c:pt idx="400">
                  <c:v>682.82301342995027</c:v>
                </c:pt>
                <c:pt idx="401">
                  <c:v>684.87972976654351</c:v>
                </c:pt>
                <c:pt idx="402">
                  <c:v>682.88430630090841</c:v>
                </c:pt>
                <c:pt idx="403">
                  <c:v>679.04328638753566</c:v>
                </c:pt>
                <c:pt idx="404">
                  <c:v>688.16911384129332</c:v>
                </c:pt>
                <c:pt idx="405">
                  <c:v>685.86722602086775</c:v>
                </c:pt>
                <c:pt idx="406">
                  <c:v>677.18406930180754</c:v>
                </c:pt>
                <c:pt idx="407">
                  <c:v>684.98869487046909</c:v>
                </c:pt>
                <c:pt idx="408">
                  <c:v>689.70143561524571</c:v>
                </c:pt>
                <c:pt idx="409">
                  <c:v>683.81732000327008</c:v>
                </c:pt>
                <c:pt idx="410">
                  <c:v>667.22738293061809</c:v>
                </c:pt>
                <c:pt idx="411">
                  <c:v>673.9968400119875</c:v>
                </c:pt>
                <c:pt idx="412">
                  <c:v>678.62104660982459</c:v>
                </c:pt>
                <c:pt idx="413">
                  <c:v>686.05110463374228</c:v>
                </c:pt>
                <c:pt idx="414">
                  <c:v>698.82726306900327</c:v>
                </c:pt>
                <c:pt idx="415">
                  <c:v>698.44588520526429</c:v>
                </c:pt>
                <c:pt idx="416">
                  <c:v>700.10079272113273</c:v>
                </c:pt>
                <c:pt idx="417">
                  <c:v>700.18251654907669</c:v>
                </c:pt>
                <c:pt idx="418">
                  <c:v>702.13026778174378</c:v>
                </c:pt>
                <c:pt idx="419">
                  <c:v>700.7341523876994</c:v>
                </c:pt>
                <c:pt idx="420">
                  <c:v>695.07477730257062</c:v>
                </c:pt>
                <c:pt idx="421">
                  <c:v>679.6970770110886</c:v>
                </c:pt>
                <c:pt idx="422">
                  <c:v>677.45648206162105</c:v>
                </c:pt>
                <c:pt idx="423">
                  <c:v>683.23844288866644</c:v>
                </c:pt>
                <c:pt idx="424">
                  <c:v>692.20082268653618</c:v>
                </c:pt>
                <c:pt idx="425">
                  <c:v>698.32329946334801</c:v>
                </c:pt>
                <c:pt idx="426">
                  <c:v>703.75793402163094</c:v>
                </c:pt>
                <c:pt idx="427">
                  <c:v>711.09264757961432</c:v>
                </c:pt>
                <c:pt idx="428">
                  <c:v>710.13239260127079</c:v>
                </c:pt>
                <c:pt idx="429">
                  <c:v>714.63401345719194</c:v>
                </c:pt>
                <c:pt idx="430">
                  <c:v>716.87460840665949</c:v>
                </c:pt>
                <c:pt idx="431">
                  <c:v>727.8596529461455</c:v>
                </c:pt>
                <c:pt idx="432">
                  <c:v>725.63267863466888</c:v>
                </c:pt>
                <c:pt idx="433">
                  <c:v>727.54637827236002</c:v>
                </c:pt>
                <c:pt idx="434">
                  <c:v>725.06742215805548</c:v>
                </c:pt>
                <c:pt idx="435">
                  <c:v>729.83464545479433</c:v>
                </c:pt>
                <c:pt idx="436">
                  <c:v>722.48631125882105</c:v>
                </c:pt>
                <c:pt idx="437">
                  <c:v>715.61469939252072</c:v>
                </c:pt>
                <c:pt idx="438">
                  <c:v>711.25609523550258</c:v>
                </c:pt>
                <c:pt idx="439">
                  <c:v>723.92328856683832</c:v>
                </c:pt>
                <c:pt idx="440">
                  <c:v>722.30924296494197</c:v>
                </c:pt>
                <c:pt idx="441">
                  <c:v>719.9052003595865</c:v>
                </c:pt>
                <c:pt idx="442">
                  <c:v>701.36070173527048</c:v>
                </c:pt>
                <c:pt idx="443">
                  <c:v>698.20071372143241</c:v>
                </c:pt>
                <c:pt idx="444">
                  <c:v>708.58645018932839</c:v>
                </c:pt>
                <c:pt idx="445">
                  <c:v>718.29796507668607</c:v>
                </c:pt>
                <c:pt idx="446">
                  <c:v>720.2457163093535</c:v>
                </c:pt>
                <c:pt idx="447">
                  <c:v>725.62586831567342</c:v>
                </c:pt>
                <c:pt idx="448">
                  <c:v>729.71887003187419</c:v>
                </c:pt>
                <c:pt idx="449">
                  <c:v>732.91971995968481</c:v>
                </c:pt>
                <c:pt idx="450">
                  <c:v>730.87662426108204</c:v>
                </c:pt>
                <c:pt idx="451">
                  <c:v>743.70045492931081</c:v>
                </c:pt>
                <c:pt idx="452">
                  <c:v>746.79233975319585</c:v>
                </c:pt>
                <c:pt idx="453">
                  <c:v>740.74477648533241</c:v>
                </c:pt>
                <c:pt idx="454">
                  <c:v>747.71173281756705</c:v>
                </c:pt>
                <c:pt idx="455">
                  <c:v>743.0466643057573</c:v>
                </c:pt>
                <c:pt idx="456">
                  <c:v>736.46789615625767</c:v>
                </c:pt>
                <c:pt idx="457">
                  <c:v>744.3065733198963</c:v>
                </c:pt>
                <c:pt idx="458">
                  <c:v>735.24203873709621</c:v>
                </c:pt>
                <c:pt idx="459">
                  <c:v>726.62698520798881</c:v>
                </c:pt>
                <c:pt idx="460">
                  <c:v>724.2161322836381</c:v>
                </c:pt>
                <c:pt idx="461">
                  <c:v>710.06428941131776</c:v>
                </c:pt>
                <c:pt idx="462">
                  <c:v>726.05491841238006</c:v>
                </c:pt>
                <c:pt idx="463">
                  <c:v>705.67844397831811</c:v>
                </c:pt>
                <c:pt idx="464">
                  <c:v>710.23454738620148</c:v>
                </c:pt>
                <c:pt idx="465">
                  <c:v>711.95755809202228</c:v>
                </c:pt>
                <c:pt idx="466">
                  <c:v>712.6998828625151</c:v>
                </c:pt>
                <c:pt idx="467">
                  <c:v>726.4090550001381</c:v>
                </c:pt>
                <c:pt idx="468">
                  <c:v>728.22741017189401</c:v>
                </c:pt>
                <c:pt idx="469">
                  <c:v>744.42234874281667</c:v>
                </c:pt>
                <c:pt idx="470">
                  <c:v>744.37467650984956</c:v>
                </c:pt>
                <c:pt idx="471">
                  <c:v>748.12035195728765</c:v>
                </c:pt>
                <c:pt idx="472">
                  <c:v>740.44512244953717</c:v>
                </c:pt>
                <c:pt idx="473">
                  <c:v>744.69476150263074</c:v>
                </c:pt>
                <c:pt idx="474">
                  <c:v>755.46868615326082</c:v>
                </c:pt>
                <c:pt idx="475">
                  <c:v>756.16333869078585</c:v>
                </c:pt>
                <c:pt idx="476">
                  <c:v>755.80920210302781</c:v>
                </c:pt>
                <c:pt idx="477">
                  <c:v>745.66182679996859</c:v>
                </c:pt>
                <c:pt idx="478">
                  <c:v>743.2645945136087</c:v>
                </c:pt>
                <c:pt idx="479">
                  <c:v>753.38472854068675</c:v>
                </c:pt>
                <c:pt idx="480">
                  <c:v>752.98291971996139</c:v>
                </c:pt>
                <c:pt idx="481">
                  <c:v>756.37445857964212</c:v>
                </c:pt>
                <c:pt idx="482">
                  <c:v>743.33950802255742</c:v>
                </c:pt>
                <c:pt idx="483">
                  <c:v>746.1589800866293</c:v>
                </c:pt>
                <c:pt idx="484">
                  <c:v>755.16903211746614</c:v>
                </c:pt>
                <c:pt idx="485">
                  <c:v>755.42782423928907</c:v>
                </c:pt>
                <c:pt idx="486">
                  <c:v>749.08060693563073</c:v>
                </c:pt>
                <c:pt idx="487">
                  <c:v>753.20766024680802</c:v>
                </c:pt>
                <c:pt idx="488">
                  <c:v>751.34844316107944</c:v>
                </c:pt>
                <c:pt idx="489">
                  <c:v>743.64597237734824</c:v>
                </c:pt>
                <c:pt idx="490">
                  <c:v>746.37691029447979</c:v>
                </c:pt>
                <c:pt idx="491">
                  <c:v>750.73551445149849</c:v>
                </c:pt>
                <c:pt idx="492">
                  <c:v>753.5005039636078</c:v>
                </c:pt>
                <c:pt idx="493">
                  <c:v>758.74444959002062</c:v>
                </c:pt>
                <c:pt idx="494">
                  <c:v>754.5356724508996</c:v>
                </c:pt>
                <c:pt idx="495">
                  <c:v>755.3869623253172</c:v>
                </c:pt>
                <c:pt idx="496">
                  <c:v>746.46544444141909</c:v>
                </c:pt>
                <c:pt idx="497">
                  <c:v>750.81723827944279</c:v>
                </c:pt>
                <c:pt idx="498">
                  <c:v>758.70358767604876</c:v>
                </c:pt>
                <c:pt idx="499">
                  <c:v>761.40728431719924</c:v>
                </c:pt>
                <c:pt idx="500">
                  <c:v>763.15753629900212</c:v>
                </c:pt>
                <c:pt idx="501">
                  <c:v>767.16881418725848</c:v>
                </c:pt>
                <c:pt idx="502">
                  <c:v>768.05415565665305</c:v>
                </c:pt>
                <c:pt idx="503">
                  <c:v>766.97812525538893</c:v>
                </c:pt>
                <c:pt idx="504">
                  <c:v>767.1279522732865</c:v>
                </c:pt>
                <c:pt idx="505">
                  <c:v>759.41867117055961</c:v>
                </c:pt>
                <c:pt idx="506">
                  <c:v>771.60233185322579</c:v>
                </c:pt>
                <c:pt idx="507">
                  <c:v>774.00637445858183</c:v>
                </c:pt>
                <c:pt idx="508">
                  <c:v>774.4286142362929</c:v>
                </c:pt>
                <c:pt idx="509">
                  <c:v>777.52730937917352</c:v>
                </c:pt>
                <c:pt idx="510">
                  <c:v>779.76790432864061</c:v>
                </c:pt>
                <c:pt idx="511">
                  <c:v>781.12996812770871</c:v>
                </c:pt>
                <c:pt idx="512">
                  <c:v>773.80206488872079</c:v>
                </c:pt>
                <c:pt idx="513">
                  <c:v>780.24462665831459</c:v>
                </c:pt>
                <c:pt idx="514">
                  <c:v>782.13789533901956</c:v>
                </c:pt>
                <c:pt idx="515">
                  <c:v>773.6726688278095</c:v>
                </c:pt>
                <c:pt idx="516">
                  <c:v>783.34332180119497</c:v>
                </c:pt>
                <c:pt idx="517">
                  <c:v>775.04154294587329</c:v>
                </c:pt>
                <c:pt idx="518">
                  <c:v>760.35849519191618</c:v>
                </c:pt>
                <c:pt idx="519">
                  <c:v>743.52338663543162</c:v>
                </c:pt>
                <c:pt idx="520">
                  <c:v>746.94216677109296</c:v>
                </c:pt>
                <c:pt idx="521">
                  <c:v>743.80260971424025</c:v>
                </c:pt>
                <c:pt idx="522">
                  <c:v>747.4325097387574</c:v>
                </c:pt>
                <c:pt idx="523">
                  <c:v>738.59952600179929</c:v>
                </c:pt>
                <c:pt idx="524">
                  <c:v>731.33972595276498</c:v>
                </c:pt>
                <c:pt idx="525">
                  <c:v>741.77313465362886</c:v>
                </c:pt>
                <c:pt idx="526">
                  <c:v>751.39611539404621</c:v>
                </c:pt>
                <c:pt idx="527">
                  <c:v>747.28268272086029</c:v>
                </c:pt>
                <c:pt idx="528">
                  <c:v>724.01182271377729</c:v>
                </c:pt>
                <c:pt idx="529">
                  <c:v>726.10940096434297</c:v>
                </c:pt>
                <c:pt idx="530">
                  <c:v>719.67364951374464</c:v>
                </c:pt>
                <c:pt idx="531">
                  <c:v>729.05826908932534</c:v>
                </c:pt>
                <c:pt idx="532">
                  <c:v>727.43060284943874</c:v>
                </c:pt>
                <c:pt idx="533">
                  <c:v>734.47247269062245</c:v>
                </c:pt>
                <c:pt idx="534">
                  <c:v>732.45661826800097</c:v>
                </c:pt>
                <c:pt idx="535">
                  <c:v>745.64139584298266</c:v>
                </c:pt>
                <c:pt idx="536">
                  <c:v>748.80138385682142</c:v>
                </c:pt>
                <c:pt idx="537">
                  <c:v>753.7320548094483</c:v>
                </c:pt>
                <c:pt idx="538">
                  <c:v>755.38015200632151</c:v>
                </c:pt>
                <c:pt idx="539">
                  <c:v>754.59015500286159</c:v>
                </c:pt>
                <c:pt idx="540">
                  <c:v>745.45751723010801</c:v>
                </c:pt>
                <c:pt idx="541">
                  <c:v>752.70369664115219</c:v>
                </c:pt>
                <c:pt idx="542">
                  <c:v>751.1373232722234</c:v>
                </c:pt>
                <c:pt idx="543">
                  <c:v>752.19292271650124</c:v>
                </c:pt>
                <c:pt idx="544">
                  <c:v>759.83410062927442</c:v>
                </c:pt>
                <c:pt idx="545">
                  <c:v>761.60478356806391</c:v>
                </c:pt>
                <c:pt idx="546">
                  <c:v>761.93167887983998</c:v>
                </c:pt>
                <c:pt idx="547">
                  <c:v>764.77839221989348</c:v>
                </c:pt>
                <c:pt idx="548">
                  <c:v>775.49102399956541</c:v>
                </c:pt>
                <c:pt idx="549">
                  <c:v>775.35481761965866</c:v>
                </c:pt>
                <c:pt idx="550">
                  <c:v>776.68282982375013</c:v>
                </c:pt>
                <c:pt idx="551">
                  <c:v>780.19695442534658</c:v>
                </c:pt>
                <c:pt idx="552">
                  <c:v>783.35013212018976</c:v>
                </c:pt>
                <c:pt idx="553">
                  <c:v>783.17987414530671</c:v>
                </c:pt>
                <c:pt idx="554">
                  <c:v>783.53401073306406</c:v>
                </c:pt>
                <c:pt idx="555">
                  <c:v>789.62924623389495</c:v>
                </c:pt>
                <c:pt idx="556">
                  <c:v>794.22621155575041</c:v>
                </c:pt>
                <c:pt idx="557">
                  <c:v>793.96741943392726</c:v>
                </c:pt>
                <c:pt idx="558">
                  <c:v>789.92890026969019</c:v>
                </c:pt>
                <c:pt idx="559">
                  <c:v>793.95379879593645</c:v>
                </c:pt>
                <c:pt idx="560">
                  <c:v>799.64722547604242</c:v>
                </c:pt>
                <c:pt idx="561">
                  <c:v>795.25456972404709</c:v>
                </c:pt>
                <c:pt idx="562">
                  <c:v>793.899316243974</c:v>
                </c:pt>
                <c:pt idx="563">
                  <c:v>794.48500367757356</c:v>
                </c:pt>
                <c:pt idx="564">
                  <c:v>799.00024517148472</c:v>
                </c:pt>
                <c:pt idx="565">
                  <c:v>799.03429676646169</c:v>
                </c:pt>
                <c:pt idx="566">
                  <c:v>796.41913427225052</c:v>
                </c:pt>
                <c:pt idx="567">
                  <c:v>802.3236808412114</c:v>
                </c:pt>
                <c:pt idx="568">
                  <c:v>808.68451878286089</c:v>
                </c:pt>
                <c:pt idx="569">
                  <c:v>810.04658258192887</c:v>
                </c:pt>
                <c:pt idx="570">
                  <c:v>805.28616960418515</c:v>
                </c:pt>
                <c:pt idx="571">
                  <c:v>808.00348688332656</c:v>
                </c:pt>
                <c:pt idx="572">
                  <c:v>813.40406984663252</c:v>
                </c:pt>
                <c:pt idx="573">
                  <c:v>814.84104715464957</c:v>
                </c:pt>
                <c:pt idx="574">
                  <c:v>815.39949331226785</c:v>
                </c:pt>
                <c:pt idx="575">
                  <c:v>824.491269171049</c:v>
                </c:pt>
                <c:pt idx="576">
                  <c:v>825.18592170857403</c:v>
                </c:pt>
                <c:pt idx="577">
                  <c:v>811.87855839167651</c:v>
                </c:pt>
                <c:pt idx="578">
                  <c:v>815.54932033016553</c:v>
                </c:pt>
                <c:pt idx="579">
                  <c:v>822.1212781606705</c:v>
                </c:pt>
                <c:pt idx="580">
                  <c:v>821.28360892424325</c:v>
                </c:pt>
                <c:pt idx="581">
                  <c:v>823.14282600997149</c:v>
                </c:pt>
                <c:pt idx="582">
                  <c:v>829.00651066496039</c:v>
                </c:pt>
                <c:pt idx="583">
                  <c:v>825.44471383039684</c:v>
                </c:pt>
                <c:pt idx="584">
                  <c:v>806.1442697975981</c:v>
                </c:pt>
                <c:pt idx="585">
                  <c:v>811.35416382903429</c:v>
                </c:pt>
                <c:pt idx="586">
                  <c:v>821.85567571985177</c:v>
                </c:pt>
                <c:pt idx="587">
                  <c:v>808.17374485821063</c:v>
                </c:pt>
                <c:pt idx="588">
                  <c:v>818.77741153395732</c:v>
                </c:pt>
                <c:pt idx="589">
                  <c:v>799.25903729330764</c:v>
                </c:pt>
                <c:pt idx="590">
                  <c:v>793.9946607099082</c:v>
                </c:pt>
                <c:pt idx="591">
                  <c:v>768.30613745947949</c:v>
                </c:pt>
                <c:pt idx="592">
                  <c:v>756.5447165545246</c:v>
                </c:pt>
                <c:pt idx="593">
                  <c:v>789.81312484676857</c:v>
                </c:pt>
                <c:pt idx="594">
                  <c:v>787.12985916260413</c:v>
                </c:pt>
                <c:pt idx="595">
                  <c:v>797.94464572720699</c:v>
                </c:pt>
                <c:pt idx="596">
                  <c:v>788.2535617968357</c:v>
                </c:pt>
                <c:pt idx="597">
                  <c:v>773.43430766297229</c:v>
                </c:pt>
                <c:pt idx="598">
                  <c:v>774.29240785638547</c:v>
                </c:pt>
                <c:pt idx="599">
                  <c:v>763.3005529979032</c:v>
                </c:pt>
                <c:pt idx="600">
                  <c:v>759.38461957558229</c:v>
                </c:pt>
                <c:pt idx="601">
                  <c:v>729.78697322182722</c:v>
                </c:pt>
                <c:pt idx="602">
                  <c:v>740.75158680432696</c:v>
                </c:pt>
                <c:pt idx="603">
                  <c:v>731.18989893486764</c:v>
                </c:pt>
                <c:pt idx="604">
                  <c:v>731.44869105669045</c:v>
                </c:pt>
                <c:pt idx="605">
                  <c:v>727.30801710752257</c:v>
                </c:pt>
                <c:pt idx="606">
                  <c:v>751.21904710016759</c:v>
                </c:pt>
                <c:pt idx="607">
                  <c:v>741.92296167152597</c:v>
                </c:pt>
                <c:pt idx="608">
                  <c:v>729.18766515023663</c:v>
                </c:pt>
                <c:pt idx="609">
                  <c:v>748.03181781034743</c:v>
                </c:pt>
                <c:pt idx="610">
                  <c:v>751.06240976327422</c:v>
                </c:pt>
                <c:pt idx="611">
                  <c:v>725.21724917595247</c:v>
                </c:pt>
                <c:pt idx="612">
                  <c:v>715.40357950366524</c:v>
                </c:pt>
                <c:pt idx="613">
                  <c:v>723.25587730529401</c:v>
                </c:pt>
                <c:pt idx="614">
                  <c:v>718.95856601923322</c:v>
                </c:pt>
                <c:pt idx="615">
                  <c:v>740.17270968972309</c:v>
                </c:pt>
                <c:pt idx="616">
                  <c:v>743.4144215315057</c:v>
                </c:pt>
                <c:pt idx="617">
                  <c:v>742.07278868942342</c:v>
                </c:pt>
                <c:pt idx="618">
                  <c:v>759.50720531749812</c:v>
                </c:pt>
                <c:pt idx="619">
                  <c:v>759.08496553978739</c:v>
                </c:pt>
                <c:pt idx="620">
                  <c:v>760.05884115612116</c:v>
                </c:pt>
                <c:pt idx="621">
                  <c:v>761.05995804843621</c:v>
                </c:pt>
                <c:pt idx="622">
                  <c:v>758.1247105614442</c:v>
                </c:pt>
                <c:pt idx="623">
                  <c:v>745.94104987877745</c:v>
                </c:pt>
                <c:pt idx="624">
                  <c:v>743.71407556730105</c:v>
                </c:pt>
                <c:pt idx="625">
                  <c:v>731.21714021084858</c:v>
                </c:pt>
                <c:pt idx="626">
                  <c:v>733.30790814241811</c:v>
                </c:pt>
                <c:pt idx="627">
                  <c:v>731.81644828243827</c:v>
                </c:pt>
                <c:pt idx="628">
                  <c:v>709.11765507096447</c:v>
                </c:pt>
                <c:pt idx="629">
                  <c:v>701.94638916886981</c:v>
                </c:pt>
                <c:pt idx="630">
                  <c:v>699.67174262442563</c:v>
                </c:pt>
                <c:pt idx="631">
                  <c:v>696.4095998256571</c:v>
                </c:pt>
                <c:pt idx="632">
                  <c:v>700.14165463510426</c:v>
                </c:pt>
                <c:pt idx="633">
                  <c:v>722.07769211909999</c:v>
                </c:pt>
                <c:pt idx="634">
                  <c:v>728.87439047645125</c:v>
                </c:pt>
                <c:pt idx="635">
                  <c:v>734.12514642185943</c:v>
                </c:pt>
                <c:pt idx="636">
                  <c:v>734.66316162249143</c:v>
                </c:pt>
                <c:pt idx="637">
                  <c:v>745.96148083576315</c:v>
                </c:pt>
                <c:pt idx="638">
                  <c:v>745.84570541284279</c:v>
                </c:pt>
                <c:pt idx="639">
                  <c:v>746.7378572012326</c:v>
                </c:pt>
                <c:pt idx="640">
                  <c:v>725.21724917595259</c:v>
                </c:pt>
                <c:pt idx="641">
                  <c:v>729.55542237598536</c:v>
                </c:pt>
                <c:pt idx="642">
                  <c:v>737.88444250728844</c:v>
                </c:pt>
                <c:pt idx="643">
                  <c:v>728.42490942275833</c:v>
                </c:pt>
                <c:pt idx="644">
                  <c:v>744.82415756354158</c:v>
                </c:pt>
                <c:pt idx="645">
                  <c:v>750.94663434035363</c:v>
                </c:pt>
                <c:pt idx="646">
                  <c:v>759.35737829960078</c:v>
                </c:pt>
                <c:pt idx="647">
                  <c:v>758.56057097714609</c:v>
                </c:pt>
                <c:pt idx="648">
                  <c:v>753.30981503173757</c:v>
                </c:pt>
                <c:pt idx="649">
                  <c:v>750.17706829388021</c:v>
                </c:pt>
                <c:pt idx="650">
                  <c:v>750.22474052684811</c:v>
                </c:pt>
                <c:pt idx="651">
                  <c:v>766.74657440954661</c:v>
                </c:pt>
                <c:pt idx="652">
                  <c:v>763.06900215206224</c:v>
                </c:pt>
                <c:pt idx="653">
                  <c:v>767.68639843090386</c:v>
                </c:pt>
                <c:pt idx="654">
                  <c:v>766.71252281456975</c:v>
                </c:pt>
                <c:pt idx="655">
                  <c:v>763.87261979351229</c:v>
                </c:pt>
                <c:pt idx="656">
                  <c:v>768.06096597564772</c:v>
                </c:pt>
                <c:pt idx="657">
                  <c:v>763.4776212917825</c:v>
                </c:pt>
                <c:pt idx="658">
                  <c:v>741.96382358549806</c:v>
                </c:pt>
                <c:pt idx="659">
                  <c:v>737.97297665422809</c:v>
                </c:pt>
                <c:pt idx="660">
                  <c:v>735.00367757225922</c:v>
                </c:pt>
                <c:pt idx="661">
                  <c:v>735.09221171919842</c:v>
                </c:pt>
                <c:pt idx="662">
                  <c:v>744.05459151706839</c:v>
                </c:pt>
                <c:pt idx="663">
                  <c:v>745.15786319431334</c:v>
                </c:pt>
                <c:pt idx="664">
                  <c:v>732.53834209594538</c:v>
                </c:pt>
                <c:pt idx="665">
                  <c:v>729.8550764117806</c:v>
                </c:pt>
                <c:pt idx="666">
                  <c:v>726.90620828679778</c:v>
                </c:pt>
                <c:pt idx="667">
                  <c:v>716.35702416301297</c:v>
                </c:pt>
                <c:pt idx="668">
                  <c:v>718.7133945354019</c:v>
                </c:pt>
                <c:pt idx="669">
                  <c:v>713.19022583017966</c:v>
                </c:pt>
                <c:pt idx="670">
                  <c:v>725.01974992508849</c:v>
                </c:pt>
                <c:pt idx="671">
                  <c:v>714.34798005938785</c:v>
                </c:pt>
                <c:pt idx="672">
                  <c:v>714.62720313819682</c:v>
                </c:pt>
                <c:pt idx="673">
                  <c:v>735.71195074777495</c:v>
                </c:pt>
                <c:pt idx="674">
                  <c:v>742.39287368220528</c:v>
                </c:pt>
                <c:pt idx="675">
                  <c:v>752.20654335449274</c:v>
                </c:pt>
                <c:pt idx="676">
                  <c:v>743.57786918739453</c:v>
                </c:pt>
                <c:pt idx="677">
                  <c:v>748.36552344111988</c:v>
                </c:pt>
                <c:pt idx="678">
                  <c:v>751.98180282764679</c:v>
                </c:pt>
                <c:pt idx="679">
                  <c:v>755.63894412814534</c:v>
                </c:pt>
                <c:pt idx="680">
                  <c:v>764.0496880873925</c:v>
                </c:pt>
                <c:pt idx="681">
                  <c:v>763.50486256776492</c:v>
                </c:pt>
                <c:pt idx="682">
                  <c:v>766.20855920891552</c:v>
                </c:pt>
                <c:pt idx="683">
                  <c:v>765.92933613010689</c:v>
                </c:pt>
                <c:pt idx="684">
                  <c:v>766.5626957966731</c:v>
                </c:pt>
                <c:pt idx="685">
                  <c:v>778.22196191669855</c:v>
                </c:pt>
                <c:pt idx="686">
                  <c:v>776.22653845106333</c:v>
                </c:pt>
                <c:pt idx="687">
                  <c:v>772.48086300362559</c:v>
                </c:pt>
                <c:pt idx="688">
                  <c:v>766.0451115530276</c:v>
                </c:pt>
                <c:pt idx="689">
                  <c:v>782.28091203792269</c:v>
                </c:pt>
                <c:pt idx="690">
                  <c:v>777.84739437195458</c:v>
                </c:pt>
                <c:pt idx="691">
                  <c:v>781.62031109537406</c:v>
                </c:pt>
                <c:pt idx="692">
                  <c:v>779.59764635375745</c:v>
                </c:pt>
                <c:pt idx="693">
                  <c:v>777.1936037484021</c:v>
                </c:pt>
                <c:pt idx="694">
                  <c:v>780.62600452205413</c:v>
                </c:pt>
                <c:pt idx="695">
                  <c:v>774.35370072734452</c:v>
                </c:pt>
                <c:pt idx="696">
                  <c:v>790.50777738429497</c:v>
                </c:pt>
                <c:pt idx="697">
                  <c:v>789.97657250265854</c:v>
                </c:pt>
                <c:pt idx="698">
                  <c:v>788.67580157454836</c:v>
                </c:pt>
                <c:pt idx="699">
                  <c:v>793.50431774224535</c:v>
                </c:pt>
                <c:pt idx="700">
                  <c:v>793.6200931651664</c:v>
                </c:pt>
                <c:pt idx="701">
                  <c:v>796.65068511809318</c:v>
                </c:pt>
                <c:pt idx="702">
                  <c:v>802.32368084121299</c:v>
                </c:pt>
                <c:pt idx="703">
                  <c:v>799.40205399221111</c:v>
                </c:pt>
                <c:pt idx="704">
                  <c:v>801.02290991310281</c:v>
                </c:pt>
                <c:pt idx="705">
                  <c:v>806.82530169713391</c:v>
                </c:pt>
                <c:pt idx="706">
                  <c:v>794.01509166689652</c:v>
                </c:pt>
                <c:pt idx="707">
                  <c:v>802.37135307418055</c:v>
                </c:pt>
                <c:pt idx="708">
                  <c:v>803.79470974420701</c:v>
                </c:pt>
                <c:pt idx="709">
                  <c:v>805.71521970089316</c:v>
                </c:pt>
                <c:pt idx="710">
                  <c:v>807.44504072570942</c:v>
                </c:pt>
                <c:pt idx="711">
                  <c:v>807.45866136370046</c:v>
                </c:pt>
                <c:pt idx="712">
                  <c:v>805.28616960418651</c:v>
                </c:pt>
                <c:pt idx="713">
                  <c:v>806.19194203056702</c:v>
                </c:pt>
                <c:pt idx="714">
                  <c:v>805.83780544280876</c:v>
                </c:pt>
                <c:pt idx="715">
                  <c:v>806.60056117028751</c:v>
                </c:pt>
                <c:pt idx="716">
                  <c:v>812.85924432700642</c:v>
                </c:pt>
                <c:pt idx="717">
                  <c:v>815.84897436596145</c:v>
                </c:pt>
                <c:pt idx="718">
                  <c:v>831.58081124520083</c:v>
                </c:pt>
                <c:pt idx="719">
                  <c:v>834.84295404396926</c:v>
                </c:pt>
                <c:pt idx="720">
                  <c:v>833.07227110518068</c:v>
                </c:pt>
                <c:pt idx="721">
                  <c:v>826.36410689476861</c:v>
                </c:pt>
                <c:pt idx="722">
                  <c:v>829.98038628129552</c:v>
                </c:pt>
                <c:pt idx="723">
                  <c:v>826.45945136070361</c:v>
                </c:pt>
                <c:pt idx="724">
                  <c:v>816.7002642403794</c:v>
                </c:pt>
                <c:pt idx="725">
                  <c:v>815.70595766705969</c:v>
                </c:pt>
                <c:pt idx="726">
                  <c:v>802.48712849710068</c:v>
                </c:pt>
                <c:pt idx="727">
                  <c:v>802.65738647198441</c:v>
                </c:pt>
                <c:pt idx="728">
                  <c:v>814.98406385355293</c:v>
                </c:pt>
                <c:pt idx="729">
                  <c:v>817.05440082813709</c:v>
                </c:pt>
                <c:pt idx="730">
                  <c:v>815.76725053801715</c:v>
                </c:pt>
                <c:pt idx="731">
                  <c:v>804.11479473698773</c:v>
                </c:pt>
                <c:pt idx="732">
                  <c:v>816.11457680677961</c:v>
                </c:pt>
                <c:pt idx="733">
                  <c:v>810.0193413059485</c:v>
                </c:pt>
                <c:pt idx="734">
                  <c:v>808.9024489907124</c:v>
                </c:pt>
                <c:pt idx="735">
                  <c:v>803.992208995071</c:v>
                </c:pt>
                <c:pt idx="736">
                  <c:v>821.37214307118325</c:v>
                </c:pt>
                <c:pt idx="737">
                  <c:v>831.9008962379819</c:v>
                </c:pt>
                <c:pt idx="738">
                  <c:v>834.06657767850061</c:v>
                </c:pt>
                <c:pt idx="739">
                  <c:v>832.98373695824137</c:v>
                </c:pt>
                <c:pt idx="740">
                  <c:v>833.41278705494744</c:v>
                </c:pt>
                <c:pt idx="741">
                  <c:v>836.49786155983759</c:v>
                </c:pt>
                <c:pt idx="742">
                  <c:v>839.71233212563868</c:v>
                </c:pt>
                <c:pt idx="743">
                  <c:v>844.75196818219149</c:v>
                </c:pt>
                <c:pt idx="744">
                  <c:v>844.79283009616404</c:v>
                </c:pt>
                <c:pt idx="745">
                  <c:v>845.56239614263734</c:v>
                </c:pt>
                <c:pt idx="746">
                  <c:v>841.23103326160026</c:v>
                </c:pt>
                <c:pt idx="747">
                  <c:v>846.43411697404099</c:v>
                </c:pt>
                <c:pt idx="748">
                  <c:v>847.14239014955683</c:v>
                </c:pt>
                <c:pt idx="749">
                  <c:v>849.30126127108008</c:v>
                </c:pt>
                <c:pt idx="750">
                  <c:v>854.42262115557662</c:v>
                </c:pt>
                <c:pt idx="751">
                  <c:v>857.31019640960187</c:v>
                </c:pt>
                <c:pt idx="752">
                  <c:v>855.90046037756633</c:v>
                </c:pt>
                <c:pt idx="753">
                  <c:v>856.42485494020752</c:v>
                </c:pt>
                <c:pt idx="754">
                  <c:v>857.08545588275547</c:v>
                </c:pt>
                <c:pt idx="755">
                  <c:v>857.95036639516354</c:v>
                </c:pt>
                <c:pt idx="756">
                  <c:v>856.65640578604859</c:v>
                </c:pt>
                <c:pt idx="757">
                  <c:v>856.49295813016067</c:v>
                </c:pt>
                <c:pt idx="758">
                  <c:v>866.18404206053219</c:v>
                </c:pt>
                <c:pt idx="759">
                  <c:v>865.0467187883097</c:v>
                </c:pt>
                <c:pt idx="760">
                  <c:v>869.37808166934781</c:v>
                </c:pt>
                <c:pt idx="761">
                  <c:v>867.53248522160959</c:v>
                </c:pt>
                <c:pt idx="762">
                  <c:v>865.93206025770439</c:v>
                </c:pt>
                <c:pt idx="763">
                  <c:v>864.74025443351945</c:v>
                </c:pt>
                <c:pt idx="764">
                  <c:v>867.96153531831635</c:v>
                </c:pt>
                <c:pt idx="765">
                  <c:v>875.77978152496894</c:v>
                </c:pt>
                <c:pt idx="766">
                  <c:v>874.28151134599341</c:v>
                </c:pt>
                <c:pt idx="767">
                  <c:v>880.73769375357745</c:v>
                </c:pt>
                <c:pt idx="768">
                  <c:v>881.9499305347482</c:v>
                </c:pt>
                <c:pt idx="769">
                  <c:v>873.02841265085078</c:v>
                </c:pt>
                <c:pt idx="770">
                  <c:v>871.89789969762376</c:v>
                </c:pt>
                <c:pt idx="771">
                  <c:v>874.00228826718455</c:v>
                </c:pt>
                <c:pt idx="772">
                  <c:v>879.10321719469528</c:v>
                </c:pt>
                <c:pt idx="773">
                  <c:v>879.33476804053703</c:v>
                </c:pt>
                <c:pt idx="774">
                  <c:v>883.04639189299792</c:v>
                </c:pt>
                <c:pt idx="775">
                  <c:v>885.02819472064289</c:v>
                </c:pt>
                <c:pt idx="776">
                  <c:v>869.22825465144967</c:v>
                </c:pt>
                <c:pt idx="777">
                  <c:v>875.8887466288943</c:v>
                </c:pt>
                <c:pt idx="778">
                  <c:v>890.51050151189304</c:v>
                </c:pt>
                <c:pt idx="779">
                  <c:v>888.08602794955141</c:v>
                </c:pt>
                <c:pt idx="780">
                  <c:v>890.17679588112094</c:v>
                </c:pt>
                <c:pt idx="781">
                  <c:v>892.74428614236467</c:v>
                </c:pt>
                <c:pt idx="782">
                  <c:v>898.31512708055379</c:v>
                </c:pt>
                <c:pt idx="783">
                  <c:v>902.07442316598292</c:v>
                </c:pt>
                <c:pt idx="784">
                  <c:v>899.56141545670198</c:v>
                </c:pt>
                <c:pt idx="785">
                  <c:v>900.23563703724062</c:v>
                </c:pt>
                <c:pt idx="786">
                  <c:v>905.19354926584981</c:v>
                </c:pt>
                <c:pt idx="787">
                  <c:v>907.3524203873726</c:v>
                </c:pt>
                <c:pt idx="788">
                  <c:v>904.41717290038059</c:v>
                </c:pt>
                <c:pt idx="789">
                  <c:v>910.07654798550948</c:v>
                </c:pt>
                <c:pt idx="790">
                  <c:v>912.87558909259531</c:v>
                </c:pt>
                <c:pt idx="791">
                  <c:v>914.63265139339308</c:v>
                </c:pt>
                <c:pt idx="792">
                  <c:v>895.85660192323587</c:v>
                </c:pt>
                <c:pt idx="793">
                  <c:v>890.38110545098141</c:v>
                </c:pt>
                <c:pt idx="794">
                  <c:v>889.49576398158683</c:v>
                </c:pt>
                <c:pt idx="795">
                  <c:v>898.88038355716844</c:v>
                </c:pt>
                <c:pt idx="796">
                  <c:v>903.87915769974859</c:v>
                </c:pt>
                <c:pt idx="797">
                  <c:v>889.65240131847952</c:v>
                </c:pt>
                <c:pt idx="798">
                  <c:v>891.08937862649736</c:v>
                </c:pt>
                <c:pt idx="799">
                  <c:v>906.43302732300197</c:v>
                </c:pt>
                <c:pt idx="800">
                  <c:v>899.74529406957652</c:v>
                </c:pt>
                <c:pt idx="801">
                  <c:v>892.2403225367101</c:v>
                </c:pt>
                <c:pt idx="802">
                  <c:v>900.20158544226433</c:v>
                </c:pt>
                <c:pt idx="803">
                  <c:v>898.9757280231031</c:v>
                </c:pt>
                <c:pt idx="804">
                  <c:v>882.01122340570612</c:v>
                </c:pt>
                <c:pt idx="805">
                  <c:v>888.25628592443456</c:v>
                </c:pt>
                <c:pt idx="806">
                  <c:v>882.88294423711056</c:v>
                </c:pt>
                <c:pt idx="807">
                  <c:v>872.99436105587392</c:v>
                </c:pt>
                <c:pt idx="808">
                  <c:v>855.97537388651529</c:v>
                </c:pt>
                <c:pt idx="809">
                  <c:v>867.44395107467051</c:v>
                </c:pt>
                <c:pt idx="810">
                  <c:v>871.18281620311313</c:v>
                </c:pt>
                <c:pt idx="811">
                  <c:v>884.23819771718354</c:v>
                </c:pt>
                <c:pt idx="812">
                  <c:v>881.09864066033083</c:v>
                </c:pt>
                <c:pt idx="813">
                  <c:v>883.66613092157445</c:v>
                </c:pt>
                <c:pt idx="814">
                  <c:v>891.92023754392847</c:v>
                </c:pt>
                <c:pt idx="815">
                  <c:v>894.73970960800023</c:v>
                </c:pt>
                <c:pt idx="816">
                  <c:v>892.28118445068185</c:v>
                </c:pt>
                <c:pt idx="817">
                  <c:v>898.58072952137309</c:v>
                </c:pt>
                <c:pt idx="818">
                  <c:v>904.58743087526409</c:v>
                </c:pt>
                <c:pt idx="819">
                  <c:v>902.93252335939599</c:v>
                </c:pt>
                <c:pt idx="820">
                  <c:v>907.41371325833143</c:v>
                </c:pt>
              </c:numCache>
            </c:numRef>
          </c:val>
        </c:ser>
        <c:marker val="1"/>
        <c:axId val="107590784"/>
        <c:axId val="107592320"/>
      </c:lineChart>
      <c:dateAx>
        <c:axId val="107590784"/>
        <c:scaling>
          <c:orientation val="minMax"/>
          <c:max val="40634"/>
          <c:min val="39447"/>
        </c:scaling>
        <c:axPos val="b"/>
        <c:numFmt formatCode="mmm\-yy" sourceLinked="0"/>
        <c:majorTickMark val="cross"/>
        <c:tickLblPos val="low"/>
        <c:spPr>
          <a:ln w="12647">
            <a:solidFill>
              <a:srgbClr val="94A0D2"/>
            </a:solidFill>
            <a:prstDash val="solid"/>
          </a:ln>
        </c:spPr>
        <c:txPr>
          <a:bodyPr rot="5400000" vert="horz"/>
          <a:lstStyle/>
          <a:p>
            <a:pPr>
              <a:defRPr sz="796" b="0" i="0" u="none" strike="noStrike" baseline="0">
                <a:solidFill>
                  <a:schemeClr val="tx1"/>
                </a:solidFill>
                <a:latin typeface="Helvetica"/>
                <a:ea typeface="Helvetica"/>
                <a:cs typeface="Helvetica"/>
              </a:defRPr>
            </a:pPr>
            <a:endParaRPr lang="en-US"/>
          </a:p>
        </c:txPr>
        <c:crossAx val="107592320"/>
        <c:crosses val="autoZero"/>
        <c:auto val="1"/>
        <c:lblOffset val="100"/>
        <c:majorUnit val="3"/>
        <c:majorTimeUnit val="months"/>
        <c:minorUnit val="1"/>
      </c:dateAx>
      <c:valAx>
        <c:axId val="107592320"/>
        <c:scaling>
          <c:orientation val="minMax"/>
          <c:max val="1300"/>
          <c:min val="500"/>
        </c:scaling>
        <c:axPos val="l"/>
        <c:numFmt formatCode="\$#,##0" sourceLinked="0"/>
        <c:tickLblPos val="nextTo"/>
        <c:spPr>
          <a:ln w="12647">
            <a:solidFill>
              <a:srgbClr val="94A0D2"/>
            </a:solidFill>
            <a:prstDash val="solid"/>
          </a:ln>
        </c:spPr>
        <c:txPr>
          <a:bodyPr rot="0" vert="horz"/>
          <a:lstStyle/>
          <a:p>
            <a:pPr>
              <a:defRPr sz="995" b="0" i="0" u="none" strike="noStrike" baseline="0">
                <a:solidFill>
                  <a:schemeClr val="tx1"/>
                </a:solidFill>
                <a:latin typeface="Helvetica"/>
                <a:ea typeface="Helvetica"/>
                <a:cs typeface="Helvetica"/>
              </a:defRPr>
            </a:pPr>
            <a:endParaRPr lang="en-US"/>
          </a:p>
        </c:txPr>
        <c:crossAx val="107590784"/>
        <c:crosses val="autoZero"/>
        <c:crossBetween val="midCat"/>
        <c:majorUnit val="100"/>
        <c:minorUnit val="100"/>
      </c:valAx>
      <c:spPr>
        <a:noFill/>
        <a:ln w="25403">
          <a:noFill/>
        </a:ln>
      </c:spPr>
    </c:plotArea>
    <c:legend>
      <c:legendPos val="r"/>
      <c:layout>
        <c:manualLayout>
          <c:xMode val="edge"/>
          <c:yMode val="edge"/>
          <c:x val="8.434506532418852E-2"/>
          <c:y val="3.6318032352521575E-2"/>
          <c:w val="0.22468585286081658"/>
          <c:h val="0.17778515670115699"/>
        </c:manualLayout>
      </c:layout>
      <c:overlay val="1"/>
      <c:spPr>
        <a:noFill/>
        <a:ln w="25293">
          <a:noFill/>
        </a:ln>
      </c:spPr>
      <c:txPr>
        <a:bodyPr/>
        <a:lstStyle/>
        <a:p>
          <a:pPr>
            <a:defRPr sz="916" b="0" i="0" u="none" strike="noStrike" baseline="0">
              <a:solidFill>
                <a:schemeClr val="tx1"/>
              </a:solidFill>
              <a:latin typeface="Helvetica"/>
              <a:ea typeface="Helvetica"/>
              <a:cs typeface="Helvetica"/>
            </a:defRPr>
          </a:pPr>
          <a:endParaRPr lang="en-US"/>
        </a:p>
      </c:txPr>
    </c:legend>
    <c:plotVisOnly val="1"/>
    <c:dispBlanksAs val="gap"/>
  </c:chart>
  <c:spPr>
    <a:solidFill>
      <a:srgbClr val="E0E6F4"/>
    </a:solidFill>
    <a:ln>
      <a:noFill/>
    </a:ln>
  </c:spPr>
  <c:txPr>
    <a:bodyPr/>
    <a:lstStyle/>
    <a:p>
      <a:pPr>
        <a:defRPr sz="995" b="0" i="0" u="none" strike="noStrike" baseline="0">
          <a:solidFill>
            <a:schemeClr val="tx1"/>
          </a:solidFill>
          <a:latin typeface="Helvetica"/>
          <a:ea typeface="Helvetica"/>
          <a:cs typeface="Helvetica"/>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0744101633394008E-3"/>
          <c:y val="0.19433198380566821"/>
          <c:w val="0.98729582577132458"/>
          <c:h val="0.7004048582995972"/>
        </c:manualLayout>
      </c:layout>
      <c:barChart>
        <c:barDir val="col"/>
        <c:grouping val="clustered"/>
        <c:ser>
          <c:idx val="0"/>
          <c:order val="0"/>
          <c:tx>
            <c:strRef>
              <c:f>Sheet1!$A$2</c:f>
              <c:strCache>
                <c:ptCount val="1"/>
                <c:pt idx="0">
                  <c:v>CGW</c:v>
                </c:pt>
              </c:strCache>
            </c:strRef>
          </c:tx>
          <c:spPr>
            <a:solidFill>
              <a:schemeClr val="accent1"/>
            </a:solidFill>
            <a:ln w="25416">
              <a:noFill/>
            </a:ln>
          </c:spPr>
          <c:dLbls>
            <c:numFmt formatCode="0.0" sourceLinked="0"/>
            <c:spPr>
              <a:noFill/>
              <a:ln w="25416">
                <a:noFill/>
              </a:ln>
            </c:spPr>
            <c:txPr>
              <a:bodyPr/>
              <a:lstStyle/>
              <a:p>
                <a:pPr>
                  <a:defRPr sz="801" b="0" i="0" u="none" strike="noStrike" baseline="0">
                    <a:solidFill>
                      <a:schemeClr val="tx1"/>
                    </a:solidFill>
                    <a:latin typeface="Frutiger LT 55 Roman"/>
                    <a:ea typeface="Frutiger LT 55 Roman"/>
                    <a:cs typeface="Frutiger LT 55 Roman"/>
                  </a:defRPr>
                </a:pPr>
                <a:endParaRPr lang="en-US"/>
              </a:p>
            </c:txPr>
            <c:showVal val="1"/>
          </c:dLbls>
          <c:cat>
            <c:strRef>
              <c:f>Sheet1!$B$1:$D$1</c:f>
              <c:strCache>
                <c:ptCount val="3"/>
                <c:pt idx="0">
                  <c:v>YTD</c:v>
                </c:pt>
                <c:pt idx="1">
                  <c:v>1 year</c:v>
                </c:pt>
                <c:pt idx="2">
                  <c:v>3 years</c:v>
                </c:pt>
              </c:strCache>
            </c:strRef>
          </c:cat>
          <c:val>
            <c:numRef>
              <c:f>Sheet1!$B$2:$D$2</c:f>
              <c:numCache>
                <c:formatCode>General</c:formatCode>
                <c:ptCount val="3"/>
                <c:pt idx="0">
                  <c:v>2.02</c:v>
                </c:pt>
                <c:pt idx="1">
                  <c:v>17.279999999999987</c:v>
                </c:pt>
                <c:pt idx="2">
                  <c:v>0.37000000000000033</c:v>
                </c:pt>
              </c:numCache>
            </c:numRef>
          </c:val>
        </c:ser>
        <c:ser>
          <c:idx val="2"/>
          <c:order val="1"/>
          <c:tx>
            <c:strRef>
              <c:f>Sheet1!$A$3</c:f>
              <c:strCache>
                <c:ptCount val="1"/>
                <c:pt idx="0">
                  <c:v>MSCI World Index</c:v>
                </c:pt>
              </c:strCache>
            </c:strRef>
          </c:tx>
          <c:spPr>
            <a:solidFill>
              <a:schemeClr val="hlink"/>
            </a:solidFill>
            <a:ln w="25416">
              <a:noFill/>
            </a:ln>
          </c:spPr>
          <c:dLbls>
            <c:numFmt formatCode="0.0" sourceLinked="0"/>
            <c:spPr>
              <a:noFill/>
              <a:ln w="25416">
                <a:noFill/>
              </a:ln>
            </c:spPr>
            <c:txPr>
              <a:bodyPr/>
              <a:lstStyle/>
              <a:p>
                <a:pPr>
                  <a:defRPr sz="801" b="0" i="0" u="none" strike="noStrike" baseline="0">
                    <a:solidFill>
                      <a:schemeClr val="tx1"/>
                    </a:solidFill>
                    <a:latin typeface="Frutiger LT 55 Roman"/>
                    <a:ea typeface="Frutiger LT 55 Roman"/>
                    <a:cs typeface="Frutiger LT 55 Roman"/>
                  </a:defRPr>
                </a:pPr>
                <a:endParaRPr lang="en-US"/>
              </a:p>
            </c:txPr>
            <c:showVal val="1"/>
          </c:dLbls>
          <c:cat>
            <c:strRef>
              <c:f>Sheet1!$B$1:$D$1</c:f>
              <c:strCache>
                <c:ptCount val="3"/>
                <c:pt idx="0">
                  <c:v>YTD</c:v>
                </c:pt>
                <c:pt idx="1">
                  <c:v>1 year</c:v>
                </c:pt>
                <c:pt idx="2">
                  <c:v>3 years</c:v>
                </c:pt>
              </c:strCache>
            </c:strRef>
          </c:cat>
          <c:val>
            <c:numRef>
              <c:f>Sheet1!$B$3:$D$3</c:f>
              <c:numCache>
                <c:formatCode>General</c:formatCode>
                <c:ptCount val="3"/>
                <c:pt idx="0">
                  <c:v>4.63</c:v>
                </c:pt>
                <c:pt idx="1">
                  <c:v>12.65</c:v>
                </c:pt>
                <c:pt idx="2">
                  <c:v>-1.36</c:v>
                </c:pt>
              </c:numCache>
            </c:numRef>
          </c:val>
        </c:ser>
        <c:dLbls>
          <c:showVal val="1"/>
        </c:dLbls>
        <c:gapWidth val="75"/>
        <c:axId val="107910656"/>
        <c:axId val="107912192"/>
      </c:barChart>
      <c:catAx>
        <c:axId val="107910656"/>
        <c:scaling>
          <c:orientation val="minMax"/>
        </c:scaling>
        <c:axPos val="b"/>
        <c:numFmt formatCode="General" sourceLinked="1"/>
        <c:majorTickMark val="none"/>
        <c:tickLblPos val="low"/>
        <c:spPr>
          <a:ln w="3177">
            <a:solidFill>
              <a:schemeClr val="tx1"/>
            </a:solidFill>
            <a:prstDash val="solid"/>
          </a:ln>
        </c:spPr>
        <c:txPr>
          <a:bodyPr rot="0" vert="horz"/>
          <a:lstStyle/>
          <a:p>
            <a:pPr>
              <a:defRPr sz="801" b="0" i="0" u="none" strike="noStrike" baseline="0">
                <a:solidFill>
                  <a:schemeClr val="tx1"/>
                </a:solidFill>
                <a:latin typeface="Frutiger LT 55 Roman"/>
                <a:ea typeface="Frutiger LT 55 Roman"/>
                <a:cs typeface="Frutiger LT 55 Roman"/>
              </a:defRPr>
            </a:pPr>
            <a:endParaRPr lang="en-US"/>
          </a:p>
        </c:txPr>
        <c:crossAx val="107912192"/>
        <c:crosses val="autoZero"/>
        <c:lblAlgn val="ctr"/>
        <c:lblOffset val="100"/>
        <c:tickLblSkip val="1"/>
        <c:tickMarkSkip val="1"/>
      </c:catAx>
      <c:valAx>
        <c:axId val="107912192"/>
        <c:scaling>
          <c:orientation val="minMax"/>
          <c:max val="25"/>
          <c:min val="-5"/>
        </c:scaling>
        <c:axPos val="l"/>
        <c:majorGridlines>
          <c:spPr>
            <a:ln w="3177">
              <a:solidFill>
                <a:srgbClr val="FFFFFF"/>
              </a:solidFill>
              <a:prstDash val="sysDash"/>
            </a:ln>
          </c:spPr>
        </c:majorGridlines>
        <c:numFmt formatCode="General" sourceLinked="1"/>
        <c:majorTickMark val="none"/>
        <c:tickLblPos val="none"/>
        <c:spPr>
          <a:ln w="9531">
            <a:noFill/>
          </a:ln>
        </c:spPr>
        <c:crossAx val="107910656"/>
        <c:crosses val="autoZero"/>
        <c:crossBetween val="between"/>
        <c:majorUnit val="5"/>
      </c:valAx>
      <c:spPr>
        <a:noFill/>
        <a:ln w="25416">
          <a:noFill/>
        </a:ln>
      </c:spPr>
    </c:plotArea>
    <c:legend>
      <c:legendPos val="r"/>
      <c:layout>
        <c:manualLayout>
          <c:xMode val="edge"/>
          <c:yMode val="edge"/>
          <c:x val="3.8112522686025406E-2"/>
          <c:y val="0.1295546558704454"/>
          <c:w val="0.33575317604355731"/>
          <c:h val="0.29959514170040485"/>
        </c:manualLayout>
      </c:layout>
      <c:spPr>
        <a:noFill/>
        <a:ln w="25416">
          <a:noFill/>
        </a:ln>
      </c:spPr>
      <c:txPr>
        <a:bodyPr/>
        <a:lstStyle/>
        <a:p>
          <a:pPr>
            <a:defRPr sz="735" b="0" i="0" u="none" strike="noStrike" baseline="0">
              <a:solidFill>
                <a:schemeClr val="tx1"/>
              </a:solidFill>
              <a:latin typeface="Frutiger LT 55 Roman"/>
              <a:ea typeface="Frutiger LT 55 Roman"/>
              <a:cs typeface="Frutiger LT 55 Roman"/>
            </a:defRPr>
          </a:pPr>
          <a:endParaRPr lang="en-US"/>
        </a:p>
      </c:txPr>
    </c:legend>
    <c:plotVisOnly val="1"/>
    <c:dispBlanksAs val="gap"/>
  </c:chart>
  <c:spPr>
    <a:solidFill>
      <a:srgbClr val="EBF2F5"/>
    </a:solidFill>
    <a:ln>
      <a:noFill/>
    </a:ln>
  </c:spPr>
  <c:txPr>
    <a:bodyPr/>
    <a:lstStyle/>
    <a:p>
      <a:pPr>
        <a:defRPr sz="801" b="0" i="0" u="none" strike="noStrike" baseline="0">
          <a:solidFill>
            <a:schemeClr val="tx1"/>
          </a:solidFill>
          <a:latin typeface="Frutiger LT 55 Roman"/>
          <a:ea typeface="Frutiger LT 55 Roman"/>
          <a:cs typeface="Frutiger LT 55 Roman"/>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4240837696335081E-2"/>
          <c:y val="0.1393258426966292"/>
          <c:w val="0.90575916230366493"/>
          <c:h val="0.79325842696629212"/>
        </c:manualLayout>
      </c:layout>
      <c:barChart>
        <c:barDir val="col"/>
        <c:grouping val="stacked"/>
        <c:ser>
          <c:idx val="1"/>
          <c:order val="0"/>
          <c:tx>
            <c:strRef>
              <c:f>Sheet1!$B$1</c:f>
              <c:strCache>
                <c:ptCount val="1"/>
                <c:pt idx="0">
                  <c:v>Capital calls (as a % of capital committed)</c:v>
                </c:pt>
              </c:strCache>
            </c:strRef>
          </c:tx>
          <c:spPr>
            <a:solidFill>
              <a:schemeClr val="accent1"/>
            </a:solidFill>
            <a:ln w="13621">
              <a:solidFill>
                <a:srgbClr val="EBF2F5"/>
              </a:solidFill>
              <a:prstDash val="solid"/>
            </a:ln>
          </c:spPr>
          <c:dLbls>
            <c:delete val="1"/>
          </c:dLbls>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0">
                  <c:v>-0.1</c:v>
                </c:pt>
                <c:pt idx="1">
                  <c:v>-0.25</c:v>
                </c:pt>
                <c:pt idx="2">
                  <c:v>-0.25</c:v>
                </c:pt>
                <c:pt idx="3">
                  <c:v>-0.1800000000000001</c:v>
                </c:pt>
                <c:pt idx="4">
                  <c:v>-0.12000000000000002</c:v>
                </c:pt>
                <c:pt idx="5">
                  <c:v>-0.1</c:v>
                </c:pt>
              </c:numCache>
            </c:numRef>
          </c:val>
        </c:ser>
        <c:ser>
          <c:idx val="2"/>
          <c:order val="1"/>
          <c:tx>
            <c:strRef>
              <c:f>Sheet1!$C$1</c:f>
              <c:strCache>
                <c:ptCount val="1"/>
                <c:pt idx="0">
                  <c:v>Distributions (as a % of capital committed)</c:v>
                </c:pt>
              </c:strCache>
            </c:strRef>
          </c:tx>
          <c:spPr>
            <a:solidFill>
              <a:schemeClr val="folHlink"/>
            </a:solidFill>
            <a:ln w="13621">
              <a:solidFill>
                <a:srgbClr val="EBF2F5"/>
              </a:solidFill>
              <a:prstDash val="solid"/>
            </a:ln>
          </c:spPr>
          <c:dLbls>
            <c:delete val="1"/>
          </c:dLbls>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General</c:formatCode>
                <c:ptCount val="10"/>
                <c:pt idx="1">
                  <c:v>0.05</c:v>
                </c:pt>
                <c:pt idx="2">
                  <c:v>8.0000000000000043E-2</c:v>
                </c:pt>
                <c:pt idx="3">
                  <c:v>0.12000000000000002</c:v>
                </c:pt>
                <c:pt idx="4">
                  <c:v>0.2</c:v>
                </c:pt>
                <c:pt idx="5">
                  <c:v>0.38000000000000023</c:v>
                </c:pt>
                <c:pt idx="6">
                  <c:v>0.4</c:v>
                </c:pt>
                <c:pt idx="7">
                  <c:v>0.3500000000000002</c:v>
                </c:pt>
                <c:pt idx="8">
                  <c:v>0.1</c:v>
                </c:pt>
                <c:pt idx="9">
                  <c:v>0.05</c:v>
                </c:pt>
              </c:numCache>
            </c:numRef>
          </c:val>
        </c:ser>
        <c:dLbls>
          <c:showVal val="1"/>
        </c:dLbls>
        <c:gapWidth val="40"/>
        <c:overlap val="100"/>
        <c:axId val="108270336"/>
        <c:axId val="108271872"/>
      </c:barChart>
      <c:lineChart>
        <c:grouping val="standard"/>
        <c:ser>
          <c:idx val="0"/>
          <c:order val="2"/>
          <c:tx>
            <c:strRef>
              <c:f>Sheet1!$D$1</c:f>
              <c:strCache>
                <c:ptCount val="1"/>
                <c:pt idx="0">
                  <c:v>Cumulative cash flows</c:v>
                </c:pt>
              </c:strCache>
            </c:strRef>
          </c:tx>
          <c:spPr>
            <a:ln w="13621">
              <a:solidFill>
                <a:schemeClr val="tx1"/>
              </a:solidFill>
              <a:prstDash val="solid"/>
            </a:ln>
          </c:spPr>
          <c:marker>
            <c:symbol val="none"/>
          </c:marker>
          <c:dLbls>
            <c:delete val="1"/>
          </c:dLbls>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Sheet1!$D$2:$D$11</c:f>
              <c:numCache>
                <c:formatCode>General</c:formatCode>
                <c:ptCount val="10"/>
                <c:pt idx="0">
                  <c:v>-0.1</c:v>
                </c:pt>
                <c:pt idx="1">
                  <c:v>-0.30000000000000021</c:v>
                </c:pt>
                <c:pt idx="2">
                  <c:v>-0.47000000000000008</c:v>
                </c:pt>
                <c:pt idx="3">
                  <c:v>-0.53</c:v>
                </c:pt>
                <c:pt idx="4">
                  <c:v>-0.45</c:v>
                </c:pt>
                <c:pt idx="5">
                  <c:v>-0.17</c:v>
                </c:pt>
                <c:pt idx="6">
                  <c:v>0.23</c:v>
                </c:pt>
                <c:pt idx="7">
                  <c:v>0.58000000000000007</c:v>
                </c:pt>
                <c:pt idx="8">
                  <c:v>0.68</c:v>
                </c:pt>
                <c:pt idx="9">
                  <c:v>0.73000000000000043</c:v>
                </c:pt>
              </c:numCache>
            </c:numRef>
          </c:val>
        </c:ser>
        <c:dLbls>
          <c:showVal val="1"/>
        </c:dLbls>
        <c:marker val="1"/>
        <c:axId val="108270336"/>
        <c:axId val="108271872"/>
      </c:lineChart>
      <c:catAx>
        <c:axId val="108270336"/>
        <c:scaling>
          <c:orientation val="minMax"/>
        </c:scaling>
        <c:axPos val="b"/>
        <c:numFmt formatCode="General" sourceLinked="1"/>
        <c:majorTickMark val="none"/>
        <c:tickLblPos val="low"/>
        <c:spPr>
          <a:ln w="1703">
            <a:solidFill>
              <a:schemeClr val="tx1"/>
            </a:solidFill>
            <a:prstDash val="solid"/>
          </a:ln>
        </c:spPr>
        <c:txPr>
          <a:bodyPr rot="0" vert="horz"/>
          <a:lstStyle/>
          <a:p>
            <a:pPr>
              <a:defRPr sz="600" b="0" i="0" u="none" strike="noStrike" baseline="0">
                <a:solidFill>
                  <a:schemeClr val="tx1"/>
                </a:solidFill>
                <a:latin typeface="Frutiger LT 55 Roman"/>
                <a:ea typeface="Frutiger LT 55 Roman"/>
                <a:cs typeface="Frutiger LT 55 Roman"/>
              </a:defRPr>
            </a:pPr>
            <a:endParaRPr lang="en-US"/>
          </a:p>
        </c:txPr>
        <c:crossAx val="108271872"/>
        <c:crosses val="autoZero"/>
        <c:lblAlgn val="ctr"/>
        <c:lblOffset val="100"/>
        <c:tickLblSkip val="1"/>
        <c:tickMarkSkip val="1"/>
      </c:catAx>
      <c:valAx>
        <c:axId val="108271872"/>
        <c:scaling>
          <c:orientation val="minMax"/>
        </c:scaling>
        <c:axPos val="l"/>
        <c:majorGridlines>
          <c:spPr>
            <a:ln w="6811">
              <a:solidFill>
                <a:srgbClr val="C1C1BD"/>
              </a:solidFill>
              <a:prstDash val="solid"/>
            </a:ln>
          </c:spPr>
        </c:majorGridlines>
        <c:numFmt formatCode="0%" sourceLinked="0"/>
        <c:tickLblPos val="nextTo"/>
        <c:spPr>
          <a:ln w="6811">
            <a:solidFill>
              <a:schemeClr val="tx1"/>
            </a:solidFill>
            <a:prstDash val="solid"/>
          </a:ln>
        </c:spPr>
        <c:txPr>
          <a:bodyPr rot="0" vert="horz"/>
          <a:lstStyle/>
          <a:p>
            <a:pPr>
              <a:defRPr sz="600" b="0" i="0" u="none" strike="noStrike" baseline="0">
                <a:solidFill>
                  <a:schemeClr val="tx1"/>
                </a:solidFill>
                <a:latin typeface="Frutiger LT 55 Roman"/>
                <a:ea typeface="Frutiger LT 55 Roman"/>
                <a:cs typeface="Frutiger LT 55 Roman"/>
              </a:defRPr>
            </a:pPr>
            <a:endParaRPr lang="en-US"/>
          </a:p>
        </c:txPr>
        <c:crossAx val="108270336"/>
        <c:crosses val="autoZero"/>
        <c:crossBetween val="between"/>
      </c:valAx>
      <c:spPr>
        <a:noFill/>
        <a:ln w="13621">
          <a:noFill/>
        </a:ln>
      </c:spPr>
    </c:plotArea>
    <c:legend>
      <c:legendPos val="r"/>
      <c:layout>
        <c:manualLayout>
          <c:xMode val="edge"/>
          <c:yMode val="edge"/>
          <c:x val="0.54842931937172779"/>
          <c:y val="0.77977528089887738"/>
          <c:w val="0.44371727748691075"/>
          <c:h val="0.11910112359550562"/>
        </c:manualLayout>
      </c:layout>
      <c:spPr>
        <a:noFill/>
        <a:ln w="13621">
          <a:noFill/>
        </a:ln>
      </c:spPr>
      <c:txPr>
        <a:bodyPr/>
        <a:lstStyle/>
        <a:p>
          <a:pPr>
            <a:defRPr sz="600" b="0" i="0" u="none" strike="noStrike" baseline="0">
              <a:solidFill>
                <a:schemeClr val="tx1"/>
              </a:solidFill>
              <a:latin typeface="Frutiger LT 55 Roman"/>
              <a:ea typeface="Frutiger LT 55 Roman"/>
              <a:cs typeface="Frutiger LT 55 Roman"/>
            </a:defRPr>
          </a:pPr>
          <a:endParaRPr lang="en-US"/>
        </a:p>
      </c:txPr>
    </c:legend>
    <c:plotVisOnly val="1"/>
    <c:dispBlanksAs val="gap"/>
  </c:chart>
  <c:spPr>
    <a:solidFill>
      <a:srgbClr val="EBF2F5"/>
    </a:solidFill>
    <a:ln w="9525" cap="flat" cmpd="sng" algn="ctr">
      <a:solidFill>
        <a:srgbClr val="26547C"/>
      </a:solidFill>
      <a:prstDash val="solid"/>
      <a:miter lim="800000"/>
      <a:headEnd type="none" w="sm" len="sm"/>
      <a:tailEnd type="none" w="sm" len="sm"/>
    </a:ln>
  </c:spPr>
  <c:txPr>
    <a:bodyPr/>
    <a:lstStyle/>
    <a:p>
      <a:pPr>
        <a:defRPr sz="536" b="0" i="0" u="none" strike="noStrike" baseline="0">
          <a:solidFill>
            <a:schemeClr val="tx1"/>
          </a:solidFill>
          <a:latin typeface="Frutiger LT 55 Roman"/>
          <a:ea typeface="Frutiger LT 55 Roman"/>
          <a:cs typeface="Frutiger LT 55 Roman"/>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0.45612</cdr:x>
      <cdr:y>0.17871</cdr:y>
    </cdr:from>
    <cdr:to>
      <cdr:x>0.61268</cdr:x>
      <cdr:y>0.32127</cdr:y>
    </cdr:to>
    <cdr:sp macro="" textlink="">
      <cdr:nvSpPr>
        <cdr:cNvPr id="2" name="Rectangle 1"/>
        <cdr:cNvSpPr>
          <a:spLocks xmlns:a="http://schemas.openxmlformats.org/drawingml/2006/main" noChangeArrowheads="1"/>
        </cdr:cNvSpPr>
      </cdr:nvSpPr>
      <cdr:spPr bwMode="auto">
        <a:xfrm xmlns:a="http://schemas.openxmlformats.org/drawingml/2006/main">
          <a:off x="1633000" y="385798"/>
          <a:ext cx="560488" cy="307777"/>
        </a:xfrm>
        <a:prstGeom xmlns:a="http://schemas.openxmlformats.org/drawingml/2006/main" prst="rect">
          <a:avLst/>
        </a:prstGeom>
        <a:noFill xmlns:a="http://schemas.openxmlformats.org/drawingml/2006/main"/>
        <a:ln xmlns:a="http://schemas.openxmlformats.org/drawingml/2006/main" w="12700">
          <a:noFill/>
          <a:miter lim="800000"/>
          <a:headEnd/>
          <a:tailEnd/>
        </a:ln>
        <a:effectLst xmlns:a="http://schemas.openxmlformats.org/drawingml/2006/main"/>
      </cdr:spPr>
      <cdr:txBody>
        <a:bodyPr xmlns:a="http://schemas.openxmlformats.org/drawingml/2006/main" wrap="square" lIns="0" tIns="0" rIns="0" bIns="0">
          <a:spAutoFit/>
        </a:bodyPr>
        <a:lstStyle xmlns:a="http://schemas.openxmlformats.org/drawingml/2006/main">
          <a:defPPr>
            <a:defRPr lang="en-US"/>
          </a:defPPr>
          <a:lvl1pPr algn="l" rtl="0" fontAlgn="base">
            <a:spcBef>
              <a:spcPct val="0"/>
            </a:spcBef>
            <a:spcAft>
              <a:spcPct val="0"/>
            </a:spcAft>
            <a:defRPr sz="1200" kern="1200">
              <a:solidFill>
                <a:srgbClr val="000000"/>
              </a:solidFill>
              <a:latin typeface="Frutiger LT 55 Roman" pitchFamily="2" charset="0"/>
            </a:defRPr>
          </a:lvl1pPr>
          <a:lvl2pPr marL="457200" algn="l" rtl="0" fontAlgn="base">
            <a:spcBef>
              <a:spcPct val="0"/>
            </a:spcBef>
            <a:spcAft>
              <a:spcPct val="0"/>
            </a:spcAft>
            <a:defRPr sz="1200" kern="1200">
              <a:solidFill>
                <a:srgbClr val="000000"/>
              </a:solidFill>
              <a:latin typeface="Frutiger LT 55 Roman" pitchFamily="2" charset="0"/>
            </a:defRPr>
          </a:lvl2pPr>
          <a:lvl3pPr marL="914400" algn="l" rtl="0" fontAlgn="base">
            <a:spcBef>
              <a:spcPct val="0"/>
            </a:spcBef>
            <a:spcAft>
              <a:spcPct val="0"/>
            </a:spcAft>
            <a:defRPr sz="1200" kern="1200">
              <a:solidFill>
                <a:srgbClr val="000000"/>
              </a:solidFill>
              <a:latin typeface="Frutiger LT 55 Roman" pitchFamily="2" charset="0"/>
            </a:defRPr>
          </a:lvl3pPr>
          <a:lvl4pPr marL="1371600" algn="l" rtl="0" fontAlgn="base">
            <a:spcBef>
              <a:spcPct val="0"/>
            </a:spcBef>
            <a:spcAft>
              <a:spcPct val="0"/>
            </a:spcAft>
            <a:defRPr sz="1200" kern="1200">
              <a:solidFill>
                <a:srgbClr val="000000"/>
              </a:solidFill>
              <a:latin typeface="Frutiger LT 55 Roman" pitchFamily="2" charset="0"/>
            </a:defRPr>
          </a:lvl4pPr>
          <a:lvl5pPr marL="1828800" algn="l" rtl="0" fontAlgn="base">
            <a:spcBef>
              <a:spcPct val="0"/>
            </a:spcBef>
            <a:spcAft>
              <a:spcPct val="0"/>
            </a:spcAft>
            <a:defRPr sz="1200" kern="1200">
              <a:solidFill>
                <a:srgbClr val="000000"/>
              </a:solidFill>
              <a:latin typeface="Frutiger LT 55 Roman" pitchFamily="2" charset="0"/>
            </a:defRPr>
          </a:lvl5pPr>
          <a:lvl6pPr marL="2286000" algn="l" defTabSz="914400" rtl="0" eaLnBrk="1" latinLnBrk="0" hangingPunct="1">
            <a:defRPr sz="1200" kern="1200">
              <a:solidFill>
                <a:srgbClr val="000000"/>
              </a:solidFill>
              <a:latin typeface="Frutiger LT 55 Roman" pitchFamily="2" charset="0"/>
            </a:defRPr>
          </a:lvl6pPr>
          <a:lvl7pPr marL="2743200" algn="l" defTabSz="914400" rtl="0" eaLnBrk="1" latinLnBrk="0" hangingPunct="1">
            <a:defRPr sz="1200" kern="1200">
              <a:solidFill>
                <a:srgbClr val="000000"/>
              </a:solidFill>
              <a:latin typeface="Frutiger LT 55 Roman" pitchFamily="2" charset="0"/>
            </a:defRPr>
          </a:lvl7pPr>
          <a:lvl8pPr marL="3200400" algn="l" defTabSz="914400" rtl="0" eaLnBrk="1" latinLnBrk="0" hangingPunct="1">
            <a:defRPr sz="1200" kern="1200">
              <a:solidFill>
                <a:srgbClr val="000000"/>
              </a:solidFill>
              <a:latin typeface="Frutiger LT 55 Roman" pitchFamily="2" charset="0"/>
            </a:defRPr>
          </a:lvl8pPr>
          <a:lvl9pPr marL="3657600" algn="l" defTabSz="914400" rtl="0" eaLnBrk="1" latinLnBrk="0" hangingPunct="1">
            <a:defRPr sz="1200" kern="1200">
              <a:solidFill>
                <a:srgbClr val="000000"/>
              </a:solidFill>
              <a:latin typeface="Frutiger LT 55 Roman" pitchFamily="2" charset="0"/>
            </a:defRPr>
          </a:lvl9pPr>
        </a:lstStyle>
        <a:p xmlns:a="http://schemas.openxmlformats.org/drawingml/2006/main">
          <a:pPr algn="l" defTabSz="963613">
            <a:spcBef>
              <a:spcPct val="0"/>
            </a:spcBef>
          </a:pPr>
          <a:r>
            <a:rPr lang="en-US" sz="1000" dirty="0" smtClean="0"/>
            <a:t>Hedge funds</a:t>
          </a:r>
          <a:endParaRPr lang="en-US" sz="1000" dirty="0"/>
        </a:p>
      </cdr:txBody>
    </cdr:sp>
  </cdr:relSizeAnchor>
  <cdr:relSizeAnchor xmlns:cdr="http://schemas.openxmlformats.org/drawingml/2006/chartDrawing">
    <cdr:from>
      <cdr:x>0.72944</cdr:x>
      <cdr:y>0.1103</cdr:y>
    </cdr:from>
    <cdr:to>
      <cdr:x>0.92422</cdr:x>
      <cdr:y>0.25286</cdr:y>
    </cdr:to>
    <cdr:sp macro="" textlink="">
      <cdr:nvSpPr>
        <cdr:cNvPr id="3" name="Rectangle 2"/>
        <cdr:cNvSpPr>
          <a:spLocks xmlns:a="http://schemas.openxmlformats.org/drawingml/2006/main" noChangeArrowheads="1"/>
        </cdr:cNvSpPr>
      </cdr:nvSpPr>
      <cdr:spPr bwMode="auto">
        <a:xfrm xmlns:a="http://schemas.openxmlformats.org/drawingml/2006/main">
          <a:off x="2611542" y="238115"/>
          <a:ext cx="697331" cy="307777"/>
        </a:xfrm>
        <a:prstGeom xmlns:a="http://schemas.openxmlformats.org/drawingml/2006/main" prst="rect">
          <a:avLst/>
        </a:prstGeom>
        <a:noFill xmlns:a="http://schemas.openxmlformats.org/drawingml/2006/main"/>
        <a:ln xmlns:a="http://schemas.openxmlformats.org/drawingml/2006/main" w="12700">
          <a:noFill/>
          <a:miter lim="800000"/>
          <a:headEnd/>
          <a:tailEnd/>
        </a:ln>
        <a:effectLst xmlns:a="http://schemas.openxmlformats.org/drawingml/2006/main"/>
      </cdr:spPr>
      <cdr:txBody>
        <a:bodyPr xmlns:a="http://schemas.openxmlformats.org/drawingml/2006/main" wrap="square" lIns="0" tIns="0" rIns="0" bIns="0">
          <a:spAutoFit/>
        </a:bodyPr>
        <a:lstStyle xmlns:a="http://schemas.openxmlformats.org/drawingml/2006/main">
          <a:lvl1pPr marL="0" indent="0">
            <a:defRPr sz="1100">
              <a:latin typeface="Frutiger LT 55 Roman"/>
            </a:defRPr>
          </a:lvl1pPr>
          <a:lvl2pPr marL="457200" indent="0">
            <a:defRPr sz="1100">
              <a:latin typeface="Frutiger LT 55 Roman"/>
            </a:defRPr>
          </a:lvl2pPr>
          <a:lvl3pPr marL="914400" indent="0">
            <a:defRPr sz="1100">
              <a:latin typeface="Frutiger LT 55 Roman"/>
            </a:defRPr>
          </a:lvl3pPr>
          <a:lvl4pPr marL="1371600" indent="0">
            <a:defRPr sz="1100">
              <a:latin typeface="Frutiger LT 55 Roman"/>
            </a:defRPr>
          </a:lvl4pPr>
          <a:lvl5pPr marL="1828800" indent="0">
            <a:defRPr sz="1100">
              <a:latin typeface="Frutiger LT 55 Roman"/>
            </a:defRPr>
          </a:lvl5pPr>
          <a:lvl6pPr marL="2286000" indent="0">
            <a:defRPr sz="1100">
              <a:latin typeface="Frutiger LT 55 Roman"/>
            </a:defRPr>
          </a:lvl6pPr>
          <a:lvl7pPr marL="2743200" indent="0">
            <a:defRPr sz="1100">
              <a:latin typeface="Frutiger LT 55 Roman"/>
            </a:defRPr>
          </a:lvl7pPr>
          <a:lvl8pPr marL="3200400" indent="0">
            <a:defRPr sz="1100">
              <a:latin typeface="Frutiger LT 55 Roman"/>
            </a:defRPr>
          </a:lvl8pPr>
          <a:lvl9pPr marL="3657600" indent="0">
            <a:defRPr sz="1100">
              <a:latin typeface="Frutiger LT 55 Roman"/>
            </a:defRPr>
          </a:lvl9pPr>
        </a:lstStyle>
        <a:p xmlns:a="http://schemas.openxmlformats.org/drawingml/2006/main">
          <a:pPr algn="l" defTabSz="963613">
            <a:spcBef>
              <a:spcPct val="0"/>
            </a:spcBef>
          </a:pPr>
          <a:r>
            <a:rPr lang="en-US" sz="1000" dirty="0" smtClean="0"/>
            <a:t>Long-only funds</a:t>
          </a:r>
          <a:endParaRPr lang="en-US" sz="1000" dirty="0"/>
        </a:p>
      </cdr:txBody>
    </cdr:sp>
  </cdr:relSizeAnchor>
</c:userShapes>
</file>

<file path=ppt/drawings/drawing2.xml><?xml version="1.0" encoding="utf-8"?>
<c:userShapes xmlns:c="http://schemas.openxmlformats.org/drawingml/2006/chart">
  <cdr:relSizeAnchor xmlns:cdr="http://schemas.openxmlformats.org/drawingml/2006/chartDrawing">
    <cdr:from>
      <cdr:x>0.00544</cdr:x>
      <cdr:y>0.00423</cdr:y>
    </cdr:from>
    <cdr:to>
      <cdr:x>0.15404</cdr:x>
      <cdr:y>0.11911</cdr:y>
    </cdr:to>
    <cdr:sp macro="" textlink="">
      <cdr:nvSpPr>
        <cdr:cNvPr id="2" name="Text Box 6"/>
        <cdr:cNvSpPr txBox="1">
          <a:spLocks xmlns:a="http://schemas.openxmlformats.org/drawingml/2006/main" noChangeArrowheads="1"/>
        </cdr:cNvSpPr>
      </cdr:nvSpPr>
      <cdr:spPr bwMode="auto">
        <a:xfrm xmlns:a="http://schemas.openxmlformats.org/drawingml/2006/main">
          <a:off x="28575" y="9525"/>
          <a:ext cx="780588" cy="25897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63463" tIns="63463" rIns="63463" bIns="63463">
          <a:spAutoFit/>
        </a:bodyPr>
        <a:lstStyle xmlns:a="http://schemas.openxmlformats.org/drawingml/2006/main">
          <a:defPPr>
            <a:defRPr lang="en-US"/>
          </a:defPPr>
          <a:lvl1pPr algn="ctr" rtl="0" eaLnBrk="0" fontAlgn="base" hangingPunct="0">
            <a:spcBef>
              <a:spcPct val="50000"/>
            </a:spcBef>
            <a:spcAft>
              <a:spcPct val="0"/>
            </a:spcAft>
            <a:defRPr sz="1600" kern="1200">
              <a:solidFill>
                <a:srgbClr val="000000"/>
              </a:solidFill>
              <a:latin typeface="Frutiger LT 55 Roman" pitchFamily="2" charset="0"/>
            </a:defRPr>
          </a:lvl1pPr>
          <a:lvl2pPr marL="457200" algn="ctr" rtl="0" eaLnBrk="0" fontAlgn="base" hangingPunct="0">
            <a:spcBef>
              <a:spcPct val="50000"/>
            </a:spcBef>
            <a:spcAft>
              <a:spcPct val="0"/>
            </a:spcAft>
            <a:defRPr sz="1600" kern="1200">
              <a:solidFill>
                <a:srgbClr val="000000"/>
              </a:solidFill>
              <a:latin typeface="Frutiger LT 55 Roman" pitchFamily="2" charset="0"/>
            </a:defRPr>
          </a:lvl2pPr>
          <a:lvl3pPr marL="914400" algn="ctr" rtl="0" eaLnBrk="0" fontAlgn="base" hangingPunct="0">
            <a:spcBef>
              <a:spcPct val="50000"/>
            </a:spcBef>
            <a:spcAft>
              <a:spcPct val="0"/>
            </a:spcAft>
            <a:defRPr sz="1600" kern="1200">
              <a:solidFill>
                <a:srgbClr val="000000"/>
              </a:solidFill>
              <a:latin typeface="Frutiger LT 55 Roman" pitchFamily="2" charset="0"/>
            </a:defRPr>
          </a:lvl3pPr>
          <a:lvl4pPr marL="1371600" algn="ctr" rtl="0" eaLnBrk="0" fontAlgn="base" hangingPunct="0">
            <a:spcBef>
              <a:spcPct val="50000"/>
            </a:spcBef>
            <a:spcAft>
              <a:spcPct val="0"/>
            </a:spcAft>
            <a:defRPr sz="1600" kern="1200">
              <a:solidFill>
                <a:srgbClr val="000000"/>
              </a:solidFill>
              <a:latin typeface="Frutiger LT 55 Roman" pitchFamily="2" charset="0"/>
            </a:defRPr>
          </a:lvl4pPr>
          <a:lvl5pPr marL="1828800" algn="ctr" rtl="0" eaLnBrk="0" fontAlgn="base" hangingPunct="0">
            <a:spcBef>
              <a:spcPct val="50000"/>
            </a:spcBef>
            <a:spcAft>
              <a:spcPct val="0"/>
            </a:spcAft>
            <a:defRPr sz="1600" kern="1200">
              <a:solidFill>
                <a:srgbClr val="000000"/>
              </a:solidFill>
              <a:latin typeface="Frutiger LT 55 Roman" pitchFamily="2" charset="0"/>
            </a:defRPr>
          </a:lvl5pPr>
          <a:lvl6pPr marL="2286000" algn="l" defTabSz="914400" rtl="0" eaLnBrk="1" latinLnBrk="0" hangingPunct="1">
            <a:defRPr sz="1600" kern="1200">
              <a:solidFill>
                <a:srgbClr val="000000"/>
              </a:solidFill>
              <a:latin typeface="Frutiger LT 55 Roman" pitchFamily="2" charset="0"/>
            </a:defRPr>
          </a:lvl6pPr>
          <a:lvl7pPr marL="2743200" algn="l" defTabSz="914400" rtl="0" eaLnBrk="1" latinLnBrk="0" hangingPunct="1">
            <a:defRPr sz="1600" kern="1200">
              <a:solidFill>
                <a:srgbClr val="000000"/>
              </a:solidFill>
              <a:latin typeface="Frutiger LT 55 Roman" pitchFamily="2" charset="0"/>
            </a:defRPr>
          </a:lvl7pPr>
          <a:lvl8pPr marL="3200400" algn="l" defTabSz="914400" rtl="0" eaLnBrk="1" latinLnBrk="0" hangingPunct="1">
            <a:defRPr sz="1600" kern="1200">
              <a:solidFill>
                <a:srgbClr val="000000"/>
              </a:solidFill>
              <a:latin typeface="Frutiger LT 55 Roman" pitchFamily="2" charset="0"/>
            </a:defRPr>
          </a:lvl8pPr>
          <a:lvl9pPr marL="3657600" algn="l" defTabSz="914400" rtl="0" eaLnBrk="1" latinLnBrk="0" hangingPunct="1">
            <a:defRPr sz="1600" kern="1200">
              <a:solidFill>
                <a:srgbClr val="000000"/>
              </a:solidFill>
              <a:latin typeface="Frutiger LT 55 Roman" pitchFamily="2" charset="0"/>
            </a:defRPr>
          </a:lvl9pPr>
        </a:lstStyle>
        <a:p xmlns:a="http://schemas.openxmlformats.org/drawingml/2006/main">
          <a:pPr algn="l">
            <a:lnSpc>
              <a:spcPct val="85000"/>
            </a:lnSpc>
            <a:spcBef>
              <a:spcPct val="35000"/>
            </a:spcBef>
          </a:pPr>
          <a:r>
            <a:rPr lang="en-US" sz="1000" b="1" dirty="0" smtClean="0">
              <a:solidFill>
                <a:srgbClr val="000000"/>
              </a:solidFill>
              <a:latin typeface="+mj-lt"/>
            </a:rPr>
            <a:t>IRR </a:t>
          </a:r>
          <a:r>
            <a:rPr lang="en-US" sz="1000" b="1" dirty="0">
              <a:solidFill>
                <a:srgbClr val="000000"/>
              </a:solidFill>
              <a:latin typeface="+mj-lt"/>
            </a:rPr>
            <a:t>= 20%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70366"/>
            <a:ext cx="65" cy="200055"/>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lvl1pPr algn="l" defTabSz="910959" eaLnBrk="0" hangingPunct="0">
              <a:spcBef>
                <a:spcPct val="50000"/>
              </a:spcBef>
              <a:defRPr sz="1300"/>
            </a:lvl1pPr>
          </a:lstStyle>
          <a:p>
            <a:pPr>
              <a:defRPr/>
            </a:pPr>
            <a:endParaRPr lang="en-US"/>
          </a:p>
        </p:txBody>
      </p:sp>
      <p:sp>
        <p:nvSpPr>
          <p:cNvPr id="4099" name="Rectangle 3"/>
          <p:cNvSpPr>
            <a:spLocks noGrp="1" noChangeArrowheads="1"/>
          </p:cNvSpPr>
          <p:nvPr>
            <p:ph type="dt" sz="quarter" idx="1"/>
          </p:nvPr>
        </p:nvSpPr>
        <p:spPr bwMode="auto">
          <a:xfrm>
            <a:off x="8645582" y="70366"/>
            <a:ext cx="650819" cy="200055"/>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lvl1pPr algn="r" defTabSz="910959" eaLnBrk="0" hangingPunct="0">
              <a:spcBef>
                <a:spcPct val="50000"/>
              </a:spcBef>
              <a:defRPr sz="1300"/>
            </a:lvl1pPr>
          </a:lstStyle>
          <a:p>
            <a:pPr>
              <a:defRPr/>
            </a:pPr>
            <a:fld id="{C6694EA1-A6C6-4043-9671-0830E063040A}" type="datetime1">
              <a:rPr lang="en-US"/>
              <a:pPr>
                <a:defRPr/>
              </a:pPr>
              <a:t>4/5/2011</a:t>
            </a:fld>
            <a:endParaRPr lang="en-US"/>
          </a:p>
        </p:txBody>
      </p:sp>
      <p:sp>
        <p:nvSpPr>
          <p:cNvPr id="4100" name="Rectangle 4"/>
          <p:cNvSpPr>
            <a:spLocks noGrp="1" noChangeArrowheads="1"/>
          </p:cNvSpPr>
          <p:nvPr>
            <p:ph type="ftr" sz="quarter" idx="2"/>
          </p:nvPr>
        </p:nvSpPr>
        <p:spPr bwMode="auto">
          <a:xfrm>
            <a:off x="1" y="6810347"/>
            <a:ext cx="65" cy="20005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10959" eaLnBrk="0" hangingPunct="0">
              <a:spcBef>
                <a:spcPct val="50000"/>
              </a:spcBef>
              <a:defRPr sz="1300"/>
            </a:lvl1pPr>
          </a:lstStyle>
          <a:p>
            <a:pPr>
              <a:defRPr/>
            </a:pPr>
            <a:endParaRPr lang="en-US"/>
          </a:p>
        </p:txBody>
      </p:sp>
      <p:sp>
        <p:nvSpPr>
          <p:cNvPr id="4101" name="Rectangle 5"/>
          <p:cNvSpPr>
            <a:spLocks noGrp="1" noChangeArrowheads="1"/>
          </p:cNvSpPr>
          <p:nvPr>
            <p:ph type="sldNum" sz="quarter" idx="3"/>
          </p:nvPr>
        </p:nvSpPr>
        <p:spPr bwMode="auto">
          <a:xfrm>
            <a:off x="9110452" y="6810347"/>
            <a:ext cx="185948" cy="20005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0959" eaLnBrk="0" hangingPunct="0">
              <a:spcBef>
                <a:spcPct val="50000"/>
              </a:spcBef>
              <a:defRPr sz="1300"/>
            </a:lvl1pPr>
          </a:lstStyle>
          <a:p>
            <a:pPr>
              <a:defRPr/>
            </a:pPr>
            <a:fld id="{CE922B03-3268-4DE9-9478-1A5EE9819EB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4024136" cy="34839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22068" eaLnBrk="0" hangingPunct="0">
              <a:spcBef>
                <a:spcPct val="0"/>
              </a:spcBef>
              <a:defRPr/>
            </a:lvl1pPr>
          </a:lstStyle>
          <a:p>
            <a:pPr>
              <a:defRPr/>
            </a:pPr>
            <a:endParaRPr lang="en-US"/>
          </a:p>
        </p:txBody>
      </p:sp>
      <p:sp>
        <p:nvSpPr>
          <p:cNvPr id="2051" name="Rectangle 3"/>
          <p:cNvSpPr>
            <a:spLocks noGrp="1" noChangeArrowheads="1"/>
          </p:cNvSpPr>
          <p:nvPr>
            <p:ph type="dt" idx="1"/>
          </p:nvPr>
        </p:nvSpPr>
        <p:spPr bwMode="auto">
          <a:xfrm>
            <a:off x="5272264" y="1"/>
            <a:ext cx="4024136" cy="34839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defTabSz="922068" eaLnBrk="0" hangingPunct="0">
              <a:spcBef>
                <a:spcPct val="0"/>
              </a:spcBef>
              <a:defRPr/>
            </a:lvl1pPr>
          </a:lstStyle>
          <a:p>
            <a:pPr>
              <a:defRPr/>
            </a:pPr>
            <a:fld id="{44EA9E6A-43EF-40C5-A3F4-D7B26B9DF0E2}" type="datetime1">
              <a:rPr lang="en-US"/>
              <a:pPr>
                <a:defRPr/>
              </a:pPr>
              <a:t>4/5/2011</a:t>
            </a:fld>
            <a:endParaRPr lang="en-US"/>
          </a:p>
        </p:txBody>
      </p:sp>
      <p:sp>
        <p:nvSpPr>
          <p:cNvPr id="54276" name="Rectangle 4"/>
          <p:cNvSpPr>
            <a:spLocks noGrp="1" noRot="1" noChangeAspect="1" noChangeArrowheads="1" noTextEdit="1"/>
          </p:cNvSpPr>
          <p:nvPr>
            <p:ph type="sldImg" idx="2"/>
          </p:nvPr>
        </p:nvSpPr>
        <p:spPr bwMode="auto">
          <a:xfrm>
            <a:off x="2952750" y="530225"/>
            <a:ext cx="3397250" cy="26257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1237370" y="3330245"/>
            <a:ext cx="6821664" cy="315224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2" y="6662012"/>
            <a:ext cx="4024136" cy="34839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l" defTabSz="922068" eaLnBrk="0" hangingPunct="0">
              <a:spcBef>
                <a:spcPct val="0"/>
              </a:spcBef>
              <a:defRPr/>
            </a:lvl1pPr>
          </a:lstStyle>
          <a:p>
            <a:pPr>
              <a:defRPr/>
            </a:pPr>
            <a:endParaRPr lang="en-US"/>
          </a:p>
        </p:txBody>
      </p:sp>
      <p:sp>
        <p:nvSpPr>
          <p:cNvPr id="2055" name="Rectangle 7"/>
          <p:cNvSpPr>
            <a:spLocks noGrp="1" noChangeArrowheads="1"/>
          </p:cNvSpPr>
          <p:nvPr>
            <p:ph type="sldNum" sz="quarter" idx="5"/>
          </p:nvPr>
        </p:nvSpPr>
        <p:spPr bwMode="auto">
          <a:xfrm>
            <a:off x="5272264" y="6662012"/>
            <a:ext cx="4024136" cy="34839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defTabSz="922068" eaLnBrk="0" hangingPunct="0">
              <a:spcBef>
                <a:spcPct val="0"/>
              </a:spcBef>
              <a:defRPr/>
            </a:lvl1pPr>
          </a:lstStyle>
          <a:p>
            <a:pPr>
              <a:defRPr/>
            </a:pPr>
            <a:fld id="{4B37F2E2-1CD8-426E-BB82-E2598BA7CDB3}"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Frutiger LT 55 Roman"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Frutiger LT 55 Roman"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Frutiger LT 55 Roman"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Frutiger LT 55 Roman"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Frutiger LT 55 Roman"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pPr defTabSz="921040"/>
            <a:fld id="{EEE5EE61-4E1E-4525-A0ED-72B0BFD5F197}" type="datetime1">
              <a:rPr lang="en-US" smtClean="0"/>
              <a:pPr defTabSz="921040"/>
              <a:t>4/5/2011</a:t>
            </a:fld>
            <a:endParaRPr lang="en-US" dirty="0" smtClean="0"/>
          </a:p>
        </p:txBody>
      </p:sp>
      <p:sp>
        <p:nvSpPr>
          <p:cNvPr id="55299" name="Rectangle 7"/>
          <p:cNvSpPr>
            <a:spLocks noGrp="1" noChangeArrowheads="1"/>
          </p:cNvSpPr>
          <p:nvPr>
            <p:ph type="sldNum" sz="quarter" idx="5"/>
          </p:nvPr>
        </p:nvSpPr>
        <p:spPr>
          <a:noFill/>
        </p:spPr>
        <p:txBody>
          <a:bodyPr/>
          <a:lstStyle/>
          <a:p>
            <a:pPr defTabSz="921040"/>
            <a:fld id="{A13762AD-FE9A-4198-81D3-9316A9D8A062}" type="slidenum">
              <a:rPr lang="en-US" smtClean="0"/>
              <a:pPr defTabSz="921040"/>
              <a:t>0</a:t>
            </a:fld>
            <a:endParaRPr lang="en-US" dirty="0" smtClean="0"/>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pPr defTabSz="921040"/>
            <a:fld id="{9AF5212C-164B-4E00-9E56-094B6120D09E}" type="datetime1">
              <a:rPr lang="en-US" smtClean="0"/>
              <a:pPr defTabSz="921040"/>
              <a:t>4/5/2011</a:t>
            </a:fld>
            <a:endParaRPr lang="en-US" dirty="0" smtClean="0"/>
          </a:p>
        </p:txBody>
      </p:sp>
      <p:sp>
        <p:nvSpPr>
          <p:cNvPr id="72707" name="Rectangle 7"/>
          <p:cNvSpPr>
            <a:spLocks noGrp="1" noChangeArrowheads="1"/>
          </p:cNvSpPr>
          <p:nvPr>
            <p:ph type="sldNum" sz="quarter" idx="5"/>
          </p:nvPr>
        </p:nvSpPr>
        <p:spPr>
          <a:noFill/>
        </p:spPr>
        <p:txBody>
          <a:bodyPr/>
          <a:lstStyle/>
          <a:p>
            <a:pPr defTabSz="921040"/>
            <a:fld id="{B270EFF1-ECA6-4671-A924-B8CEF37B8940}" type="slidenum">
              <a:rPr lang="en-US" smtClean="0"/>
              <a:pPr defTabSz="921040"/>
              <a:t>11</a:t>
            </a:fld>
            <a:endParaRPr lang="en-US" dirty="0" smtClean="0"/>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pPr defTabSz="969999"/>
            <a:fld id="{4FF45FD5-5F11-4FD3-9FFD-B388575A8B7F}" type="slidenum">
              <a:rPr lang="en-US" smtClean="0"/>
              <a:pPr defTabSz="969999"/>
              <a:t>14</a:t>
            </a:fld>
            <a:endParaRPr lang="en-US" dirty="0" smtClean="0"/>
          </a:p>
        </p:txBody>
      </p:sp>
      <p:sp>
        <p:nvSpPr>
          <p:cNvPr id="73731" name="Rectangle 2"/>
          <p:cNvSpPr>
            <a:spLocks noGrp="1" noRot="1" noChangeAspect="1" noChangeArrowheads="1" noTextEdit="1"/>
          </p:cNvSpPr>
          <p:nvPr>
            <p:ph type="sldImg"/>
          </p:nvPr>
        </p:nvSpPr>
        <p:spPr>
          <a:xfrm>
            <a:off x="2949575" y="525463"/>
            <a:ext cx="3402013" cy="2628900"/>
          </a:xfrm>
          <a:ln/>
        </p:spPr>
      </p:sp>
      <p:sp>
        <p:nvSpPr>
          <p:cNvPr id="73732" name="Rectangle 3"/>
          <p:cNvSpPr>
            <a:spLocks noGrp="1" noChangeArrowheads="1"/>
          </p:cNvSpPr>
          <p:nvPr>
            <p:ph type="body" idx="1"/>
          </p:nvPr>
        </p:nvSpPr>
        <p:spPr>
          <a:noFill/>
          <a:ln/>
        </p:spPr>
        <p:txBody>
          <a:bodyPr/>
          <a:lstStyle/>
          <a:p>
            <a:pPr eaLnBrk="1" hangingPunct="1"/>
            <a:r>
              <a:rPr lang="en-US" smtClean="0"/>
              <a:t>NEED TO GET FROM PERTRAC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pPr defTabSz="969999"/>
            <a:fld id="{CDAF2113-E034-4B7C-A3B6-1990DF0C11AB}" type="slidenum">
              <a:rPr lang="en-US" smtClean="0"/>
              <a:pPr defTabSz="969999"/>
              <a:t>15</a:t>
            </a:fld>
            <a:endParaRPr lang="en-US" dirty="0" smtClean="0"/>
          </a:p>
        </p:txBody>
      </p:sp>
      <p:sp>
        <p:nvSpPr>
          <p:cNvPr id="74755" name="Rectangle 2"/>
          <p:cNvSpPr>
            <a:spLocks noGrp="1" noRot="1" noChangeAspect="1" noChangeArrowheads="1" noTextEdit="1"/>
          </p:cNvSpPr>
          <p:nvPr>
            <p:ph type="sldImg"/>
          </p:nvPr>
        </p:nvSpPr>
        <p:spPr>
          <a:xfrm>
            <a:off x="2949575" y="525463"/>
            <a:ext cx="3402013" cy="2628900"/>
          </a:xfrm>
          <a:ln/>
        </p:spPr>
      </p:sp>
      <p:sp>
        <p:nvSpPr>
          <p:cNvPr id="74756" name="Rectangle 3"/>
          <p:cNvSpPr>
            <a:spLocks noGrp="1" noChangeArrowheads="1"/>
          </p:cNvSpPr>
          <p:nvPr>
            <p:ph type="body" idx="1"/>
          </p:nvPr>
        </p:nvSpPr>
        <p:spPr>
          <a:noFill/>
          <a:ln/>
        </p:spPr>
        <p:txBody>
          <a:bodyPr/>
          <a:lstStyle/>
          <a:p>
            <a:pPr eaLnBrk="1" hangingPunct="1"/>
            <a:r>
              <a:rPr lang="en-US" smtClean="0"/>
              <a:t>NEED TO GET FROM PERTRAC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pPr defTabSz="921040"/>
            <a:fld id="{9AF5212C-164B-4E00-9E56-094B6120D09E}" type="datetime1">
              <a:rPr lang="en-US" smtClean="0"/>
              <a:pPr defTabSz="921040"/>
              <a:t>4/5/2011</a:t>
            </a:fld>
            <a:endParaRPr lang="en-US" dirty="0" smtClean="0"/>
          </a:p>
        </p:txBody>
      </p:sp>
      <p:sp>
        <p:nvSpPr>
          <p:cNvPr id="72707" name="Rectangle 7"/>
          <p:cNvSpPr>
            <a:spLocks noGrp="1" noChangeArrowheads="1"/>
          </p:cNvSpPr>
          <p:nvPr>
            <p:ph type="sldNum" sz="quarter" idx="5"/>
          </p:nvPr>
        </p:nvSpPr>
        <p:spPr>
          <a:noFill/>
        </p:spPr>
        <p:txBody>
          <a:bodyPr/>
          <a:lstStyle/>
          <a:p>
            <a:pPr defTabSz="921040"/>
            <a:fld id="{B270EFF1-ECA6-4671-A924-B8CEF37B8940}" type="slidenum">
              <a:rPr lang="en-US" smtClean="0"/>
              <a:pPr defTabSz="921040"/>
              <a:t>16</a:t>
            </a:fld>
            <a:endParaRPr lang="en-US" dirty="0" smtClean="0"/>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4B549-4844-4285-AD81-964FAC03DBC2}" type="slidenum">
              <a:rPr lang="en-US"/>
              <a:pPr/>
              <a:t>17</a:t>
            </a:fld>
            <a:endParaRPr lang="en-US"/>
          </a:p>
        </p:txBody>
      </p:sp>
      <p:sp>
        <p:nvSpPr>
          <p:cNvPr id="324610" name="Rectangle 3074"/>
          <p:cNvSpPr>
            <a:spLocks noGrp="1" noRot="1" noChangeAspect="1" noChangeArrowheads="1" noTextEdit="1"/>
          </p:cNvSpPr>
          <p:nvPr>
            <p:ph type="sldImg"/>
          </p:nvPr>
        </p:nvSpPr>
        <p:spPr>
          <a:xfrm>
            <a:off x="2957513" y="525463"/>
            <a:ext cx="3368675" cy="2601912"/>
          </a:xfrm>
          <a:ln cap="flat"/>
        </p:spPr>
      </p:sp>
      <p:sp>
        <p:nvSpPr>
          <p:cNvPr id="324611" name="Rectangle 3075"/>
          <p:cNvSpPr>
            <a:spLocks noGrp="1" noChangeArrowheads="1"/>
          </p:cNvSpPr>
          <p:nvPr>
            <p:ph type="body" idx="1"/>
          </p:nvPr>
        </p:nvSpPr>
        <p:spPr>
          <a:ln/>
        </p:spPr>
        <p:txBody>
          <a:bodyPr/>
          <a:lstStyle/>
          <a:p>
            <a:r>
              <a:rPr lang="en-US" dirty="0" err="1" smtClean="0"/>
              <a:t>Stdev</a:t>
            </a:r>
            <a:r>
              <a:rPr lang="en-US" baseline="0" dirty="0" smtClean="0"/>
              <a:t> of MSCI World = 24.08</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4B549-4844-4285-AD81-964FAC03DBC2}" type="slidenum">
              <a:rPr lang="en-US"/>
              <a:pPr/>
              <a:t>18</a:t>
            </a:fld>
            <a:endParaRPr lang="en-US"/>
          </a:p>
        </p:txBody>
      </p:sp>
      <p:sp>
        <p:nvSpPr>
          <p:cNvPr id="324610" name="Rectangle 3074"/>
          <p:cNvSpPr>
            <a:spLocks noGrp="1" noRot="1" noChangeAspect="1" noChangeArrowheads="1" noTextEdit="1"/>
          </p:cNvSpPr>
          <p:nvPr>
            <p:ph type="sldImg"/>
          </p:nvPr>
        </p:nvSpPr>
        <p:spPr>
          <a:xfrm>
            <a:off x="2957513" y="525463"/>
            <a:ext cx="3368675" cy="2601912"/>
          </a:xfrm>
          <a:ln cap="flat"/>
        </p:spPr>
      </p:sp>
      <p:sp>
        <p:nvSpPr>
          <p:cNvPr id="324611" name="Rectangle 3075"/>
          <p:cNvSpPr>
            <a:spLocks noGrp="1" noChangeArrowheads="1"/>
          </p:cNvSpPr>
          <p:nvPr>
            <p:ph type="body" idx="1"/>
          </p:nvPr>
        </p:nvSpPr>
        <p:spPr>
          <a:ln/>
        </p:spPr>
        <p:txBody>
          <a:bodyPr/>
          <a:lstStyle/>
          <a:p>
            <a:r>
              <a:rPr lang="en-US" dirty="0" smtClean="0"/>
              <a:t>Need</a:t>
            </a:r>
            <a:r>
              <a:rPr lang="en-US" baseline="0" dirty="0" smtClean="0"/>
              <a:t> to draw graph of J-Curve </a:t>
            </a:r>
            <a:r>
              <a:rPr lang="en-US" baseline="0" dirty="0" err="1" smtClean="0"/>
              <a:t>vs</a:t>
            </a:r>
            <a:r>
              <a:rPr lang="en-US" baseline="0" dirty="0" smtClean="0"/>
              <a:t> PE benchmark</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pPr defTabSz="921040"/>
            <a:fld id="{9AF5212C-164B-4E00-9E56-094B6120D09E}" type="datetime1">
              <a:rPr lang="en-US" smtClean="0"/>
              <a:pPr defTabSz="921040"/>
              <a:t>4/5/2011</a:t>
            </a:fld>
            <a:endParaRPr lang="en-US" dirty="0" smtClean="0"/>
          </a:p>
        </p:txBody>
      </p:sp>
      <p:sp>
        <p:nvSpPr>
          <p:cNvPr id="72707" name="Rectangle 7"/>
          <p:cNvSpPr>
            <a:spLocks noGrp="1" noChangeArrowheads="1"/>
          </p:cNvSpPr>
          <p:nvPr>
            <p:ph type="sldNum" sz="quarter" idx="5"/>
          </p:nvPr>
        </p:nvSpPr>
        <p:spPr>
          <a:noFill/>
        </p:spPr>
        <p:txBody>
          <a:bodyPr/>
          <a:lstStyle/>
          <a:p>
            <a:pPr defTabSz="921040"/>
            <a:fld id="{B270EFF1-ECA6-4671-A924-B8CEF37B8940}" type="slidenum">
              <a:rPr lang="en-US" smtClean="0"/>
              <a:pPr defTabSz="921040"/>
              <a:t>19</a:t>
            </a:fld>
            <a:endParaRPr lang="en-US" dirty="0" smtClean="0"/>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pPr defTabSz="921040"/>
            <a:fld id="{9AF5212C-164B-4E00-9E56-094B6120D09E}" type="datetime1">
              <a:rPr lang="en-US" smtClean="0"/>
              <a:pPr defTabSz="921040"/>
              <a:t>4/5/2011</a:t>
            </a:fld>
            <a:endParaRPr lang="en-US" dirty="0" smtClean="0"/>
          </a:p>
        </p:txBody>
      </p:sp>
      <p:sp>
        <p:nvSpPr>
          <p:cNvPr id="72707" name="Rectangle 7"/>
          <p:cNvSpPr>
            <a:spLocks noGrp="1" noChangeArrowheads="1"/>
          </p:cNvSpPr>
          <p:nvPr>
            <p:ph type="sldNum" sz="quarter" idx="5"/>
          </p:nvPr>
        </p:nvSpPr>
        <p:spPr>
          <a:noFill/>
        </p:spPr>
        <p:txBody>
          <a:bodyPr/>
          <a:lstStyle/>
          <a:p>
            <a:pPr defTabSz="921040"/>
            <a:fld id="{B270EFF1-ECA6-4671-A924-B8CEF37B8940}" type="slidenum">
              <a:rPr lang="en-US" smtClean="0"/>
              <a:pPr defTabSz="921040"/>
              <a:t>21</a:t>
            </a:fld>
            <a:endParaRPr lang="en-US" dirty="0" smtClean="0"/>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pPr defTabSz="921040"/>
            <a:fld id="{3B6D9DD7-46A8-456E-A868-A766217469FB}" type="datetime1">
              <a:rPr lang="en-US" smtClean="0"/>
              <a:pPr defTabSz="921040"/>
              <a:t>4/5/2011</a:t>
            </a:fld>
            <a:endParaRPr lang="en-US" dirty="0" smtClean="0"/>
          </a:p>
        </p:txBody>
      </p:sp>
      <p:sp>
        <p:nvSpPr>
          <p:cNvPr id="59395" name="Rectangle 7"/>
          <p:cNvSpPr>
            <a:spLocks noGrp="1" noChangeArrowheads="1"/>
          </p:cNvSpPr>
          <p:nvPr>
            <p:ph type="sldNum" sz="quarter" idx="5"/>
          </p:nvPr>
        </p:nvSpPr>
        <p:spPr>
          <a:noFill/>
        </p:spPr>
        <p:txBody>
          <a:bodyPr/>
          <a:lstStyle/>
          <a:p>
            <a:pPr defTabSz="921040"/>
            <a:fld id="{14921F42-54D8-4E25-9CD8-B863340BEDF0}" type="slidenum">
              <a:rPr lang="en-US" smtClean="0"/>
              <a:pPr defTabSz="921040"/>
              <a:t>1</a:t>
            </a:fld>
            <a:endParaRPr lang="en-US" dirty="0" smtClean="0"/>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future</a:t>
            </a:r>
            <a:r>
              <a:rPr lang="en-US" baseline="0" dirty="0" smtClean="0"/>
              <a:t> projections based on current rate of demand and no improvement in supply</a:t>
            </a:r>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46A27-1549-447A-9F81-C6CEED9AFF1C}" type="slidenum">
              <a:rPr lang="en-US"/>
              <a:pPr/>
              <a:t>5</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pPr defTabSz="921040"/>
            <a:fld id="{3B6D9DD7-46A8-456E-A868-A766217469FB}" type="datetime1">
              <a:rPr lang="en-US" smtClean="0"/>
              <a:pPr defTabSz="921040"/>
              <a:t>4/5/2011</a:t>
            </a:fld>
            <a:endParaRPr lang="en-US" dirty="0" smtClean="0"/>
          </a:p>
        </p:txBody>
      </p:sp>
      <p:sp>
        <p:nvSpPr>
          <p:cNvPr id="59395" name="Rectangle 7"/>
          <p:cNvSpPr>
            <a:spLocks noGrp="1" noChangeArrowheads="1"/>
          </p:cNvSpPr>
          <p:nvPr>
            <p:ph type="sldNum" sz="quarter" idx="5"/>
          </p:nvPr>
        </p:nvSpPr>
        <p:spPr>
          <a:noFill/>
        </p:spPr>
        <p:txBody>
          <a:bodyPr/>
          <a:lstStyle/>
          <a:p>
            <a:pPr defTabSz="921040"/>
            <a:fld id="{14921F42-54D8-4E25-9CD8-B863340BEDF0}" type="slidenum">
              <a:rPr lang="en-US" smtClean="0"/>
              <a:pPr defTabSz="921040"/>
              <a:t>6</a:t>
            </a:fld>
            <a:endParaRPr lang="en-US" dirty="0" smtClean="0"/>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44EA9E6A-43EF-40C5-A3F4-D7B26B9DF0E2}" type="datetime1">
              <a:rPr lang="en-US" smtClean="0"/>
              <a:pPr>
                <a:defRPr/>
              </a:pPr>
              <a:t>4/5/2011</a:t>
            </a:fld>
            <a:endParaRPr lang="en-US"/>
          </a:p>
        </p:txBody>
      </p:sp>
      <p:sp>
        <p:nvSpPr>
          <p:cNvPr id="5" name="Slide Number Placeholder 4"/>
          <p:cNvSpPr>
            <a:spLocks noGrp="1"/>
          </p:cNvSpPr>
          <p:nvPr>
            <p:ph type="sldNum" sz="quarter" idx="11"/>
          </p:nvPr>
        </p:nvSpPr>
        <p:spPr/>
        <p:txBody>
          <a:bodyPr/>
          <a:lstStyle/>
          <a:p>
            <a:pPr>
              <a:defRPr/>
            </a:pPr>
            <a:fld id="{4B37F2E2-1CD8-426E-BB82-E2598BA7CDB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6338" name="Rectangle 2"/>
          <p:cNvSpPr>
            <a:spLocks noGrp="1" noChangeArrowheads="1"/>
          </p:cNvSpPr>
          <p:nvPr>
            <p:ph type="subTitle" sz="quarter" idx="1"/>
          </p:nvPr>
        </p:nvSpPr>
        <p:spPr>
          <a:xfrm>
            <a:off x="861749" y="3868529"/>
            <a:ext cx="5054600" cy="1171575"/>
          </a:xfrm>
          <a:ln>
            <a:headEnd/>
            <a:tailEnd/>
          </a:ln>
        </p:spPr>
        <p:txBody>
          <a:bodyPr/>
          <a:lstStyle>
            <a:lvl1pPr marL="0" indent="0" defTabSz="819150">
              <a:lnSpc>
                <a:spcPct val="120000"/>
              </a:lnSpc>
              <a:buClrTx/>
              <a:buFontTx/>
              <a:buNone/>
              <a:tabLst>
                <a:tab pos="2868613" algn="l"/>
              </a:tabLst>
              <a:defRPr sz="1100"/>
            </a:lvl1pPr>
          </a:lstStyle>
          <a:p>
            <a:r>
              <a:rPr lang="en-US"/>
              <a:t>Click to edit Master subtitle style</a:t>
            </a:r>
          </a:p>
        </p:txBody>
      </p:sp>
      <p:sp>
        <p:nvSpPr>
          <p:cNvPr id="3086339" name="Rectangle 3"/>
          <p:cNvSpPr>
            <a:spLocks noGrp="1" noChangeArrowheads="1"/>
          </p:cNvSpPr>
          <p:nvPr>
            <p:ph type="ctrTitle" sz="quarter"/>
          </p:nvPr>
        </p:nvSpPr>
        <p:spPr>
          <a:xfrm>
            <a:off x="867428" y="3200400"/>
            <a:ext cx="8324850" cy="622300"/>
          </a:xfrm>
          <a:solidFill>
            <a:srgbClr val="4683BA"/>
          </a:solidFill>
          <a:ln>
            <a:headEnd/>
            <a:tailEnd/>
          </a:ln>
        </p:spPr>
        <p:txBody>
          <a:bodyPr lIns="81623" tIns="40809" rIns="81623" bIns="40809" anchor="ctr"/>
          <a:lstStyle>
            <a:lvl1pPr defTabSz="819150">
              <a:lnSpc>
                <a:spcPct val="104000"/>
              </a:lnSpc>
              <a:defRPr sz="1300" b="0">
                <a:solidFill>
                  <a:schemeClr val="bg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23850"/>
            <a:ext cx="20828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23850"/>
            <a:ext cx="60960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2038" y="323850"/>
            <a:ext cx="8331200" cy="5516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2038" y="323850"/>
            <a:ext cx="8331200" cy="68421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290638" y="1547813"/>
            <a:ext cx="8102600" cy="4292600"/>
          </a:xfrm>
        </p:spPr>
        <p:txBody>
          <a:bodyPr/>
          <a:lstStyle/>
          <a:p>
            <a:pPr lvl="0"/>
            <a:endParaRPr lang="en-US"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25525" y="509588"/>
            <a:ext cx="8456613" cy="98901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25525" y="2187575"/>
            <a:ext cx="4151313" cy="2068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29238" y="2187575"/>
            <a:ext cx="4152900" cy="2068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025525" y="4408488"/>
            <a:ext cx="4151313" cy="206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329238" y="4408488"/>
            <a:ext cx="4152900" cy="206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0638" y="1547813"/>
            <a:ext cx="3975100" cy="429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8138" y="1547813"/>
            <a:ext cx="3975100" cy="429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1290638" y="1547813"/>
            <a:ext cx="8102600" cy="4292600"/>
          </a:xfrm>
          <a:prstGeom prst="rect">
            <a:avLst/>
          </a:prstGeom>
          <a:noFill/>
          <a:ln w="9525">
            <a:noFill/>
            <a:miter lim="800000"/>
            <a:headEnd type="none" w="sm" len="sm"/>
            <a:tailEnd type="none" w="sm" len="sm"/>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3085315" name="Line 3"/>
          <p:cNvSpPr>
            <a:spLocks noChangeShapeType="1"/>
          </p:cNvSpPr>
          <p:nvPr/>
        </p:nvSpPr>
        <p:spPr bwMode="auto">
          <a:xfrm flipV="1">
            <a:off x="1062038" y="1098550"/>
            <a:ext cx="1587" cy="6396038"/>
          </a:xfrm>
          <a:prstGeom prst="line">
            <a:avLst/>
          </a:prstGeom>
          <a:noFill/>
          <a:ln w="9525">
            <a:solidFill>
              <a:srgbClr val="C1C1BD"/>
            </a:solidFill>
            <a:round/>
            <a:headEnd/>
            <a:tailEnd/>
          </a:ln>
          <a:effectLst/>
        </p:spPr>
        <p:txBody>
          <a:bodyPr wrap="none" anchor="ctr"/>
          <a:lstStyle/>
          <a:p>
            <a:pPr algn="ctr" eaLnBrk="0" hangingPunct="0">
              <a:spcBef>
                <a:spcPct val="50000"/>
              </a:spcBef>
              <a:defRPr/>
            </a:pPr>
            <a:endParaRPr lang="en-US"/>
          </a:p>
        </p:txBody>
      </p:sp>
      <p:sp>
        <p:nvSpPr>
          <p:cNvPr id="2052" name="Rectangle 4"/>
          <p:cNvSpPr>
            <a:spLocks noGrp="1" noChangeArrowheads="1"/>
          </p:cNvSpPr>
          <p:nvPr>
            <p:ph type="title"/>
          </p:nvPr>
        </p:nvSpPr>
        <p:spPr bwMode="auto">
          <a:xfrm>
            <a:off x="1062038" y="323850"/>
            <a:ext cx="8331200" cy="684213"/>
          </a:xfrm>
          <a:prstGeom prst="rect">
            <a:avLst/>
          </a:prstGeom>
          <a:noFill/>
          <a:ln w="9525">
            <a:noFill/>
            <a:miter lim="800000"/>
            <a:headEnd type="none" w="sm" len="sm"/>
            <a:tailEnd type="none" w="sm" len="sm"/>
          </a:ln>
        </p:spPr>
        <p:txBody>
          <a:bodyPr vert="horz" wrap="square" lIns="0" tIns="0" rIns="0" bIns="0" numCol="1" anchor="b" anchorCtr="0" compatLnSpc="1">
            <a:prstTxWarp prst="textNoShape">
              <a:avLst/>
            </a:prstTxWarp>
          </a:bodyPr>
          <a:lstStyle/>
          <a:p>
            <a:pPr lvl="0"/>
            <a:r>
              <a:rPr lang="en-US" smtClean="0"/>
              <a:t/>
            </a:r>
            <a:br>
              <a:rPr lang="en-US" smtClean="0"/>
            </a:br>
            <a:r>
              <a:rPr lang="en-US" smtClean="0"/>
              <a:t>Click to edit Master title style</a:t>
            </a:r>
          </a:p>
        </p:txBody>
      </p:sp>
      <p:sp>
        <p:nvSpPr>
          <p:cNvPr id="3085319" name="Text Box 7"/>
          <p:cNvSpPr txBox="1">
            <a:spLocks noChangeArrowheads="1"/>
          </p:cNvSpPr>
          <p:nvPr/>
        </p:nvSpPr>
        <p:spPr bwMode="auto">
          <a:xfrm>
            <a:off x="9229725" y="7332663"/>
            <a:ext cx="349250" cy="246062"/>
          </a:xfrm>
          <a:prstGeom prst="rect">
            <a:avLst/>
          </a:prstGeom>
          <a:noFill/>
          <a:ln w="9525">
            <a:noFill/>
            <a:miter lim="800000"/>
            <a:headEnd/>
            <a:tailEnd/>
          </a:ln>
          <a:effectLst/>
        </p:spPr>
        <p:txBody>
          <a:bodyPr lIns="91266" tIns="45632" rIns="91266" bIns="45632">
            <a:spAutoFit/>
          </a:bodyPr>
          <a:lstStyle/>
          <a:p>
            <a:pPr eaLnBrk="0" hangingPunct="0">
              <a:spcBef>
                <a:spcPct val="50000"/>
              </a:spcBef>
              <a:defRPr/>
            </a:pPr>
            <a:fld id="{C76F8960-E44A-431D-837C-9BA2BAB25F49}" type="slidenum">
              <a:rPr lang="en-US" sz="1000" b="1">
                <a:solidFill>
                  <a:srgbClr val="54301A"/>
                </a:solidFill>
              </a:rPr>
              <a:pPr eaLnBrk="0" hangingPunct="0">
                <a:spcBef>
                  <a:spcPct val="50000"/>
                </a:spcBef>
                <a:defRPr/>
              </a:pPr>
              <a:t>‹#›</a:t>
            </a:fld>
            <a:endParaRPr lang="en-US" sz="1000" b="1">
              <a:solidFill>
                <a:srgbClr val="54301A"/>
              </a:solidFill>
            </a:endParaRPr>
          </a:p>
        </p:txBody>
      </p:sp>
      <p:sp>
        <p:nvSpPr>
          <p:cNvPr id="3085320" name="Text Box 8"/>
          <p:cNvSpPr txBox="1">
            <a:spLocks noChangeArrowheads="1"/>
          </p:cNvSpPr>
          <p:nvPr userDrawn="1"/>
        </p:nvSpPr>
        <p:spPr bwMode="auto">
          <a:xfrm rot="16200000">
            <a:off x="-1631156" y="4867017"/>
            <a:ext cx="5067300" cy="184666"/>
          </a:xfrm>
          <a:prstGeom prst="rect">
            <a:avLst/>
          </a:prstGeom>
          <a:noFill/>
          <a:ln w="9525">
            <a:noFill/>
            <a:miter lim="800000"/>
            <a:headEnd/>
            <a:tailEnd/>
          </a:ln>
          <a:effectLst/>
        </p:spPr>
        <p:txBody>
          <a:bodyPr lIns="40809" tIns="0" rIns="0" bIns="0">
            <a:spAutoFit/>
          </a:bodyPr>
          <a:lstStyle/>
          <a:p>
            <a:pPr defTabSz="819150" eaLnBrk="0" hangingPunct="0">
              <a:spcBef>
                <a:spcPct val="50000"/>
              </a:spcBef>
              <a:defRPr/>
            </a:pPr>
            <a:r>
              <a:rPr lang="en-US" sz="1200" dirty="0" smtClean="0">
                <a:solidFill>
                  <a:srgbClr val="C1C1BD"/>
                </a:solidFill>
              </a:rPr>
              <a:t>Blended Value International Water Fund</a:t>
            </a:r>
            <a:endParaRPr lang="en-US" sz="1200" dirty="0">
              <a:solidFill>
                <a:srgbClr val="C1C1BD"/>
              </a:solidFill>
            </a:endParaRPr>
          </a:p>
        </p:txBody>
      </p:sp>
    </p:spTree>
  </p:cSld>
  <p:clrMap bg1="lt1" tx1="dk1" bg2="lt2" tx2="dk2" accent1="accent1" accent2="accent2" accent3="accent3" accent4="accent4" accent5="accent5" accent6="accent6" hlink="hlink" folHlink="folHlink"/>
  <p:sldLayoutIdLst>
    <p:sldLayoutId id="2147484441"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 id="2147484438" r:id="rId12"/>
    <p:sldLayoutId id="2147484439" r:id="rId13"/>
    <p:sldLayoutId id="2147484440" r:id="rId14"/>
  </p:sldLayoutIdLst>
  <p:hf sldNum="0" hdr="0" dt="0"/>
  <p:txStyles>
    <p:titleStyle>
      <a:lvl1pPr algn="l" defTabSz="647700" rtl="0" eaLnBrk="0" fontAlgn="base" hangingPunct="0">
        <a:spcBef>
          <a:spcPct val="0"/>
        </a:spcBef>
        <a:spcAft>
          <a:spcPct val="0"/>
        </a:spcAft>
        <a:defRPr sz="1600" b="1">
          <a:solidFill>
            <a:srgbClr val="54301A"/>
          </a:solidFill>
          <a:latin typeface="+mj-lt"/>
          <a:ea typeface="+mj-ea"/>
          <a:cs typeface="+mj-cs"/>
        </a:defRPr>
      </a:lvl1pPr>
      <a:lvl2pPr algn="l" defTabSz="647700" rtl="0" eaLnBrk="0" fontAlgn="base" hangingPunct="0">
        <a:spcBef>
          <a:spcPct val="0"/>
        </a:spcBef>
        <a:spcAft>
          <a:spcPct val="0"/>
        </a:spcAft>
        <a:defRPr sz="1600" b="1">
          <a:solidFill>
            <a:srgbClr val="54301A"/>
          </a:solidFill>
          <a:latin typeface="Frutiger LT 55 Roman" pitchFamily="2" charset="0"/>
        </a:defRPr>
      </a:lvl2pPr>
      <a:lvl3pPr algn="l" defTabSz="647700" rtl="0" eaLnBrk="0" fontAlgn="base" hangingPunct="0">
        <a:spcBef>
          <a:spcPct val="0"/>
        </a:spcBef>
        <a:spcAft>
          <a:spcPct val="0"/>
        </a:spcAft>
        <a:defRPr sz="1600" b="1">
          <a:solidFill>
            <a:srgbClr val="54301A"/>
          </a:solidFill>
          <a:latin typeface="Frutiger LT 55 Roman" pitchFamily="2" charset="0"/>
        </a:defRPr>
      </a:lvl3pPr>
      <a:lvl4pPr algn="l" defTabSz="647700" rtl="0" eaLnBrk="0" fontAlgn="base" hangingPunct="0">
        <a:spcBef>
          <a:spcPct val="0"/>
        </a:spcBef>
        <a:spcAft>
          <a:spcPct val="0"/>
        </a:spcAft>
        <a:defRPr sz="1600" b="1">
          <a:solidFill>
            <a:srgbClr val="54301A"/>
          </a:solidFill>
          <a:latin typeface="Frutiger LT 55 Roman" pitchFamily="2" charset="0"/>
        </a:defRPr>
      </a:lvl4pPr>
      <a:lvl5pPr algn="l" defTabSz="647700" rtl="0" eaLnBrk="0" fontAlgn="base" hangingPunct="0">
        <a:spcBef>
          <a:spcPct val="0"/>
        </a:spcBef>
        <a:spcAft>
          <a:spcPct val="0"/>
        </a:spcAft>
        <a:defRPr sz="1600" b="1">
          <a:solidFill>
            <a:srgbClr val="54301A"/>
          </a:solidFill>
          <a:latin typeface="Frutiger LT 55 Roman" pitchFamily="2" charset="0"/>
        </a:defRPr>
      </a:lvl5pPr>
      <a:lvl6pPr marL="457200" algn="l" defTabSz="647700" rtl="0" fontAlgn="base">
        <a:spcBef>
          <a:spcPct val="0"/>
        </a:spcBef>
        <a:spcAft>
          <a:spcPct val="0"/>
        </a:spcAft>
        <a:defRPr sz="1600" b="1">
          <a:solidFill>
            <a:srgbClr val="54301A"/>
          </a:solidFill>
          <a:latin typeface="Frutiger LT 55 Roman" pitchFamily="2" charset="0"/>
        </a:defRPr>
      </a:lvl6pPr>
      <a:lvl7pPr marL="914400" algn="l" defTabSz="647700" rtl="0" fontAlgn="base">
        <a:spcBef>
          <a:spcPct val="0"/>
        </a:spcBef>
        <a:spcAft>
          <a:spcPct val="0"/>
        </a:spcAft>
        <a:defRPr sz="1600" b="1">
          <a:solidFill>
            <a:srgbClr val="54301A"/>
          </a:solidFill>
          <a:latin typeface="Frutiger LT 55 Roman" pitchFamily="2" charset="0"/>
        </a:defRPr>
      </a:lvl7pPr>
      <a:lvl8pPr marL="1371600" algn="l" defTabSz="647700" rtl="0" fontAlgn="base">
        <a:spcBef>
          <a:spcPct val="0"/>
        </a:spcBef>
        <a:spcAft>
          <a:spcPct val="0"/>
        </a:spcAft>
        <a:defRPr sz="1600" b="1">
          <a:solidFill>
            <a:srgbClr val="54301A"/>
          </a:solidFill>
          <a:latin typeface="Frutiger LT 55 Roman" pitchFamily="2" charset="0"/>
        </a:defRPr>
      </a:lvl8pPr>
      <a:lvl9pPr marL="1828800" algn="l" defTabSz="647700" rtl="0" fontAlgn="base">
        <a:spcBef>
          <a:spcPct val="0"/>
        </a:spcBef>
        <a:spcAft>
          <a:spcPct val="0"/>
        </a:spcAft>
        <a:defRPr sz="1600" b="1">
          <a:solidFill>
            <a:srgbClr val="54301A"/>
          </a:solidFill>
          <a:latin typeface="Frutiger LT 55 Roman" pitchFamily="2" charset="0"/>
        </a:defRPr>
      </a:lvl9pPr>
    </p:titleStyle>
    <p:bodyStyle>
      <a:lvl1pPr marL="204788" indent="-204788" algn="l" defTabSz="647700" rtl="0" eaLnBrk="0" fontAlgn="base" hangingPunct="0">
        <a:lnSpc>
          <a:spcPct val="102000"/>
        </a:lnSpc>
        <a:spcBef>
          <a:spcPct val="100000"/>
        </a:spcBef>
        <a:spcAft>
          <a:spcPct val="8000"/>
        </a:spcAft>
        <a:buClr>
          <a:srgbClr val="54301A"/>
        </a:buClr>
        <a:buChar char="•"/>
        <a:defRPr sz="1300">
          <a:solidFill>
            <a:srgbClr val="54301A"/>
          </a:solidFill>
          <a:latin typeface="+mn-lt"/>
          <a:ea typeface="+mn-ea"/>
          <a:cs typeface="+mn-cs"/>
        </a:defRPr>
      </a:lvl1pPr>
      <a:lvl2pPr marL="409575" indent="-203200" algn="l" defTabSz="647700" rtl="0" eaLnBrk="0" fontAlgn="base" hangingPunct="0">
        <a:lnSpc>
          <a:spcPct val="102000"/>
        </a:lnSpc>
        <a:spcBef>
          <a:spcPct val="0"/>
        </a:spcBef>
        <a:spcAft>
          <a:spcPct val="8000"/>
        </a:spcAft>
        <a:buClr>
          <a:srgbClr val="54301A"/>
        </a:buClr>
        <a:buChar char="–"/>
        <a:defRPr sz="1300">
          <a:solidFill>
            <a:srgbClr val="54301A"/>
          </a:solidFill>
          <a:latin typeface="+mn-lt"/>
        </a:defRPr>
      </a:lvl2pPr>
      <a:lvl3pPr marL="568325" indent="-158750" algn="l" defTabSz="647700" rtl="0" eaLnBrk="0" fontAlgn="base" hangingPunct="0">
        <a:lnSpc>
          <a:spcPct val="102000"/>
        </a:lnSpc>
        <a:spcBef>
          <a:spcPct val="0"/>
        </a:spcBef>
        <a:spcAft>
          <a:spcPct val="8000"/>
        </a:spcAft>
        <a:buClr>
          <a:srgbClr val="54301A"/>
        </a:buClr>
        <a:buChar char="•"/>
        <a:defRPr sz="1300">
          <a:solidFill>
            <a:srgbClr val="54301A"/>
          </a:solidFill>
          <a:latin typeface="+mn-lt"/>
        </a:defRPr>
      </a:lvl3pPr>
      <a:lvl4pPr marL="715963" indent="-146050" algn="l" defTabSz="647700" rtl="0" eaLnBrk="0" fontAlgn="base" hangingPunct="0">
        <a:lnSpc>
          <a:spcPct val="96000"/>
        </a:lnSpc>
        <a:spcBef>
          <a:spcPct val="0"/>
        </a:spcBef>
        <a:spcAft>
          <a:spcPct val="0"/>
        </a:spcAft>
        <a:buClr>
          <a:schemeClr val="accent1"/>
        </a:buClr>
        <a:buFont typeface="Symbol" pitchFamily="18" charset="2"/>
        <a:buChar char="-"/>
        <a:defRPr sz="1300">
          <a:solidFill>
            <a:schemeClr val="tx1"/>
          </a:solidFill>
          <a:latin typeface="+mn-lt"/>
        </a:defRPr>
      </a:lvl4pPr>
      <a:lvl5pPr marL="876300" indent="-158750" algn="l" defTabSz="647700" rtl="0" eaLnBrk="0" fontAlgn="base" hangingPunct="0">
        <a:lnSpc>
          <a:spcPct val="96000"/>
        </a:lnSpc>
        <a:spcBef>
          <a:spcPct val="0"/>
        </a:spcBef>
        <a:spcAft>
          <a:spcPct val="0"/>
        </a:spcAft>
        <a:buClr>
          <a:schemeClr val="accent1"/>
        </a:buClr>
        <a:buChar char="•"/>
        <a:defRPr sz="1300">
          <a:solidFill>
            <a:schemeClr val="tx1"/>
          </a:solidFill>
          <a:latin typeface="+mn-lt"/>
        </a:defRPr>
      </a:lvl5pPr>
      <a:lvl6pPr marL="1333500" indent="-158750" algn="l" defTabSz="647700" rtl="0" fontAlgn="base">
        <a:lnSpc>
          <a:spcPct val="96000"/>
        </a:lnSpc>
        <a:spcBef>
          <a:spcPct val="0"/>
        </a:spcBef>
        <a:spcAft>
          <a:spcPct val="0"/>
        </a:spcAft>
        <a:buClr>
          <a:schemeClr val="accent1"/>
        </a:buClr>
        <a:buChar char="•"/>
        <a:defRPr sz="1300">
          <a:solidFill>
            <a:schemeClr val="tx1"/>
          </a:solidFill>
          <a:latin typeface="+mn-lt"/>
        </a:defRPr>
      </a:lvl6pPr>
      <a:lvl7pPr marL="1790700" indent="-158750" algn="l" defTabSz="647700" rtl="0" fontAlgn="base">
        <a:lnSpc>
          <a:spcPct val="96000"/>
        </a:lnSpc>
        <a:spcBef>
          <a:spcPct val="0"/>
        </a:spcBef>
        <a:spcAft>
          <a:spcPct val="0"/>
        </a:spcAft>
        <a:buClr>
          <a:schemeClr val="accent1"/>
        </a:buClr>
        <a:buChar char="•"/>
        <a:defRPr sz="1300">
          <a:solidFill>
            <a:schemeClr val="tx1"/>
          </a:solidFill>
          <a:latin typeface="+mn-lt"/>
        </a:defRPr>
      </a:lvl7pPr>
      <a:lvl8pPr marL="2247900" indent="-158750" algn="l" defTabSz="647700" rtl="0" fontAlgn="base">
        <a:lnSpc>
          <a:spcPct val="96000"/>
        </a:lnSpc>
        <a:spcBef>
          <a:spcPct val="0"/>
        </a:spcBef>
        <a:spcAft>
          <a:spcPct val="0"/>
        </a:spcAft>
        <a:buClr>
          <a:schemeClr val="accent1"/>
        </a:buClr>
        <a:buChar char="•"/>
        <a:defRPr sz="1300">
          <a:solidFill>
            <a:schemeClr val="tx1"/>
          </a:solidFill>
          <a:latin typeface="+mn-lt"/>
        </a:defRPr>
      </a:lvl8pPr>
      <a:lvl9pPr marL="2705100" indent="-158750" algn="l" defTabSz="647700" rtl="0" fontAlgn="base">
        <a:lnSpc>
          <a:spcPct val="96000"/>
        </a:lnSpc>
        <a:spcBef>
          <a:spcPct val="0"/>
        </a:spcBef>
        <a:spcAft>
          <a:spcPct val="0"/>
        </a:spcAft>
        <a:buClr>
          <a:schemeClr val="accent1"/>
        </a:buClr>
        <a:buChar char="•"/>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14802" y="3024188"/>
            <a:ext cx="8389938" cy="622300"/>
          </a:xfrm>
          <a:solidFill>
            <a:schemeClr val="accent1"/>
          </a:solidFill>
        </p:spPr>
        <p:txBody>
          <a:bodyPr/>
          <a:lstStyle/>
          <a:p>
            <a:pPr algn="ctr" eaLnBrk="1" hangingPunct="1"/>
            <a:r>
              <a:rPr lang="en-US" sz="2000" b="1" dirty="0" smtClean="0"/>
              <a:t>Blended Value International Water Fund</a:t>
            </a:r>
            <a:endParaRPr lang="en-US" sz="1400" dirty="0" smtClean="0"/>
          </a:p>
        </p:txBody>
      </p:sp>
      <p:sp>
        <p:nvSpPr>
          <p:cNvPr id="4101" name="Rectangle 6"/>
          <p:cNvSpPr>
            <a:spLocks noChangeArrowheads="1"/>
          </p:cNvSpPr>
          <p:nvPr/>
        </p:nvSpPr>
        <p:spPr bwMode="auto">
          <a:xfrm>
            <a:off x="1306513" y="3878263"/>
            <a:ext cx="4067175" cy="257175"/>
          </a:xfrm>
          <a:prstGeom prst="rect">
            <a:avLst/>
          </a:prstGeom>
          <a:noFill/>
          <a:ln w="9525">
            <a:noFill/>
            <a:miter lim="800000"/>
            <a:headEnd/>
            <a:tailEnd/>
          </a:ln>
        </p:spPr>
        <p:txBody>
          <a:bodyPr lIns="0" tIns="0" rIns="0" bIns="0"/>
          <a:lstStyle/>
          <a:p>
            <a:pPr defTabSz="819150">
              <a:lnSpc>
                <a:spcPct val="110000"/>
              </a:lnSpc>
              <a:spcBef>
                <a:spcPct val="100000"/>
              </a:spcBef>
              <a:spcAft>
                <a:spcPct val="8000"/>
              </a:spcAft>
              <a:tabLst>
                <a:tab pos="2868613" algn="l"/>
              </a:tabLst>
            </a:pPr>
            <a:endParaRPr lang="en-US">
              <a:solidFill>
                <a:srgbClr val="54301A"/>
              </a:solidFill>
            </a:endParaRPr>
          </a:p>
        </p:txBody>
      </p:sp>
      <p:sp>
        <p:nvSpPr>
          <p:cNvPr id="8" name="Rectangle 4"/>
          <p:cNvSpPr txBox="1">
            <a:spLocks noChangeArrowheads="1"/>
          </p:cNvSpPr>
          <p:nvPr/>
        </p:nvSpPr>
        <p:spPr bwMode="auto">
          <a:xfrm>
            <a:off x="797486" y="3842532"/>
            <a:ext cx="8377336" cy="770563"/>
          </a:xfrm>
          <a:prstGeom prst="rect">
            <a:avLst/>
          </a:prstGeom>
          <a:noFill/>
          <a:ln w="9525">
            <a:noFill/>
            <a:miter lim="800000"/>
            <a:headEnd type="none" w="sm" len="sm"/>
            <a:tailEnd type="none" w="sm" len="sm"/>
          </a:ln>
        </p:spPr>
        <p:txBody>
          <a:bodyPr vert="horz" wrap="square" lIns="0" tIns="0" rIns="0" bIns="0" numCol="1" anchor="t" anchorCtr="0" compatLnSpc="1">
            <a:prstTxWarp prst="textNoShape">
              <a:avLst/>
            </a:prstTxWarp>
          </a:bodyPr>
          <a:lstStyle/>
          <a:p>
            <a:pPr marL="0" marR="0" lvl="0" indent="0" algn="ctr" defTabSz="819150" rtl="0" eaLnBrk="1" fontAlgn="base" latinLnBrk="0" hangingPunct="1">
              <a:lnSpc>
                <a:spcPct val="120000"/>
              </a:lnSpc>
              <a:spcBef>
                <a:spcPts val="0"/>
              </a:spcBef>
              <a:spcAft>
                <a:spcPts val="0"/>
              </a:spcAft>
              <a:buClrTx/>
              <a:buSzTx/>
              <a:buFontTx/>
              <a:buNone/>
              <a:tabLst>
                <a:tab pos="2868613" algn="l"/>
              </a:tabLst>
              <a:defRPr/>
            </a:pPr>
            <a:r>
              <a:rPr kumimoji="0" lang="en-US" sz="1400" b="1" i="0" u="none" strike="noStrike" kern="0" cap="none" spc="0" normalizeH="0" baseline="0" noProof="0" dirty="0" smtClean="0">
                <a:ln>
                  <a:noFill/>
                </a:ln>
                <a:solidFill>
                  <a:srgbClr val="54301A"/>
                </a:solidFill>
                <a:effectLst/>
                <a:uLnTx/>
                <a:uFillTx/>
                <a:latin typeface="+mn-lt"/>
                <a:ea typeface="+mn-ea"/>
                <a:cs typeface="+mn-cs"/>
              </a:rPr>
              <a:t>International Impact Investing Challenge</a:t>
            </a:r>
          </a:p>
          <a:p>
            <a:pPr marL="0" marR="0" lvl="0" indent="0" algn="ctr" defTabSz="819150" rtl="0" eaLnBrk="1" fontAlgn="base" latinLnBrk="0" hangingPunct="1">
              <a:lnSpc>
                <a:spcPct val="120000"/>
              </a:lnSpc>
              <a:spcBef>
                <a:spcPts val="0"/>
              </a:spcBef>
              <a:spcAft>
                <a:spcPts val="0"/>
              </a:spcAft>
              <a:buClrTx/>
              <a:buSzTx/>
              <a:buFontTx/>
              <a:buNone/>
              <a:tabLst>
                <a:tab pos="2868613" algn="l"/>
              </a:tabLst>
              <a:defRPr/>
            </a:pPr>
            <a:r>
              <a:rPr lang="en-US" sz="1400" b="1" kern="0" dirty="0" smtClean="0">
                <a:solidFill>
                  <a:srgbClr val="54301A"/>
                </a:solidFill>
                <a:latin typeface="+mn-lt"/>
              </a:rPr>
              <a:t>April 2011</a:t>
            </a:r>
            <a:endParaRPr kumimoji="0" lang="en-US" sz="1400" b="1" i="0" u="none" strike="noStrike" kern="0" cap="none" spc="0" normalizeH="0" baseline="0" noProof="0" dirty="0" smtClean="0">
              <a:ln>
                <a:noFill/>
              </a:ln>
              <a:solidFill>
                <a:srgbClr val="54301A"/>
              </a:solidFill>
              <a:effectLst/>
              <a:uLnTx/>
              <a:uFillTx/>
              <a:latin typeface="+mn-lt"/>
              <a:ea typeface="+mn-ea"/>
              <a:cs typeface="+mn-cs"/>
            </a:endParaRPr>
          </a:p>
        </p:txBody>
      </p:sp>
      <p:sp>
        <p:nvSpPr>
          <p:cNvPr id="9" name="TextBox 8"/>
          <p:cNvSpPr txBox="1"/>
          <p:nvPr/>
        </p:nvSpPr>
        <p:spPr>
          <a:xfrm>
            <a:off x="8147408" y="7048071"/>
            <a:ext cx="945218" cy="246221"/>
          </a:xfrm>
          <a:prstGeom prst="rect">
            <a:avLst/>
          </a:prstGeom>
          <a:noFill/>
        </p:spPr>
        <p:txBody>
          <a:bodyPr wrap="square" rtlCol="0">
            <a:spAutoFit/>
          </a:bodyPr>
          <a:lstStyle/>
          <a:p>
            <a:r>
              <a:rPr lang="en-US" sz="1000" dirty="0" smtClean="0"/>
              <a:t>Team ID: A4</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emerging markets will drive global demand</a:t>
            </a:r>
            <a:endParaRPr lang="en-US" dirty="0"/>
          </a:p>
        </p:txBody>
      </p:sp>
      <p:sp>
        <p:nvSpPr>
          <p:cNvPr id="3" name="Content Placeholder 2"/>
          <p:cNvSpPr>
            <a:spLocks noGrp="1"/>
          </p:cNvSpPr>
          <p:nvPr>
            <p:ph idx="1"/>
          </p:nvPr>
        </p:nvSpPr>
        <p:spPr>
          <a:xfrm>
            <a:off x="1232023" y="1524367"/>
            <a:ext cx="8102600" cy="4292600"/>
          </a:xfrm>
        </p:spPr>
        <p:txBody>
          <a:bodyPr/>
          <a:lstStyle/>
          <a:p>
            <a:r>
              <a:rPr lang="en-US" dirty="0" smtClean="0"/>
              <a:t>Economic growth of emerging markets will increase global demand for water</a:t>
            </a:r>
          </a:p>
          <a:p>
            <a:pPr lvl="1"/>
            <a:r>
              <a:rPr lang="en-US" dirty="0" smtClean="0"/>
              <a:t>Agriculture needs are primary demand driver due to increasing purchasing power and increased consumption of meat</a:t>
            </a:r>
          </a:p>
          <a:p>
            <a:r>
              <a:rPr lang="en-US" dirty="0" smtClean="0"/>
              <a:t>China expects its water demands to increase 32% by 2030</a:t>
            </a:r>
          </a:p>
          <a:p>
            <a:r>
              <a:rPr lang="en-US" dirty="0" smtClean="0"/>
              <a:t>India expects its water demands to double by 2030</a:t>
            </a:r>
          </a:p>
          <a:p>
            <a:r>
              <a:rPr lang="en-US" dirty="0" smtClean="0"/>
              <a:t>China makes up 21% of the world’s population but has only 7% of the renewable water resources</a:t>
            </a:r>
          </a:p>
          <a:p>
            <a:pPr lvl="1"/>
            <a:r>
              <a:rPr lang="en-US" dirty="0" smtClean="0"/>
              <a:t>Per capita reserve of only ¼ of the global average</a:t>
            </a:r>
          </a:p>
          <a:p>
            <a:r>
              <a:rPr lang="en-US" dirty="0" smtClean="0"/>
              <a:t>Water has been cited as the single biggest impediment to China’s long-term success</a:t>
            </a:r>
          </a:p>
          <a:p>
            <a:endParaRPr lang="en-US" dirty="0" smtClean="0"/>
          </a:p>
          <a:p>
            <a:endParaRPr lang="en-US" dirty="0" smtClean="0"/>
          </a:p>
          <a:p>
            <a:endParaRPr lang="en-US" dirty="0" smtClean="0"/>
          </a:p>
          <a:p>
            <a:endParaRPr lang="en-US" dirty="0" smtClean="0"/>
          </a:p>
        </p:txBody>
      </p:sp>
      <p:pic>
        <p:nvPicPr>
          <p:cNvPr id="4" name="Picture 3" descr="gdp.JPG"/>
          <p:cNvPicPr>
            <a:picLocks noChangeAspect="1"/>
          </p:cNvPicPr>
          <p:nvPr/>
        </p:nvPicPr>
        <p:blipFill>
          <a:blip r:embed="rId3" cstate="print"/>
          <a:stretch>
            <a:fillRect/>
          </a:stretch>
        </p:blipFill>
        <p:spPr>
          <a:xfrm>
            <a:off x="1789354" y="4483268"/>
            <a:ext cx="6862276" cy="2031318"/>
          </a:xfrm>
          <a:prstGeom prst="rect">
            <a:avLst/>
          </a:prstGeom>
        </p:spPr>
      </p:pic>
      <p:sp>
        <p:nvSpPr>
          <p:cNvPr id="5" name="TextBox 4"/>
          <p:cNvSpPr txBox="1"/>
          <p:nvPr/>
        </p:nvSpPr>
        <p:spPr>
          <a:xfrm>
            <a:off x="7506116" y="6466103"/>
            <a:ext cx="1184032" cy="222741"/>
          </a:xfrm>
          <a:prstGeom prst="rect">
            <a:avLst/>
          </a:prstGeom>
          <a:noFill/>
        </p:spPr>
        <p:txBody>
          <a:bodyPr wrap="square" rtlCol="0">
            <a:spAutoFit/>
          </a:bodyPr>
          <a:lstStyle/>
          <a:p>
            <a:r>
              <a:rPr lang="en-US" sz="800" dirty="0" smtClean="0"/>
              <a:t>Source: J.P. Morgan</a:t>
            </a:r>
            <a:endParaRPr lang="en-US" sz="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$500 billion water industry underscored by significant capex and growth over next two decades</a:t>
            </a:r>
            <a:endParaRPr lang="en-US" dirty="0"/>
          </a:p>
        </p:txBody>
      </p:sp>
      <p:sp>
        <p:nvSpPr>
          <p:cNvPr id="3" name="Content Placeholder 2"/>
          <p:cNvSpPr>
            <a:spLocks noGrp="1"/>
          </p:cNvSpPr>
          <p:nvPr>
            <p:ph idx="1"/>
          </p:nvPr>
        </p:nvSpPr>
        <p:spPr>
          <a:xfrm>
            <a:off x="1232023" y="1524367"/>
            <a:ext cx="8102600" cy="4292600"/>
          </a:xfrm>
        </p:spPr>
        <p:txBody>
          <a:bodyPr/>
          <a:lstStyle/>
          <a:p>
            <a:r>
              <a:rPr lang="en-US" dirty="0" smtClean="0"/>
              <a:t>World may need to spend as much as $1 trillion per year through 2030 applying technologies to conserve water, maintain and replace water-related infrastructure and to construct sanitation systems</a:t>
            </a:r>
          </a:p>
          <a:p>
            <a:r>
              <a:rPr lang="en-US" dirty="0" smtClean="0"/>
              <a:t>Government investments in infrastructure will be dramatic over next 15-20 years</a:t>
            </a:r>
          </a:p>
          <a:p>
            <a:pPr lvl="1"/>
            <a:r>
              <a:rPr lang="en-US" dirty="0" smtClean="0"/>
              <a:t>U.S.: $900B</a:t>
            </a:r>
          </a:p>
          <a:p>
            <a:pPr lvl="1"/>
            <a:r>
              <a:rPr lang="en-US" dirty="0" smtClean="0"/>
              <a:t>European Union: $500B</a:t>
            </a:r>
          </a:p>
          <a:p>
            <a:pPr lvl="1"/>
            <a:r>
              <a:rPr lang="en-US" dirty="0" smtClean="0"/>
              <a:t>China: $300B </a:t>
            </a:r>
          </a:p>
          <a:p>
            <a:r>
              <a:rPr lang="en-US" dirty="0" smtClean="0"/>
              <a:t>Water industry is growing 6% annually, making it one of the three largest non-financial industries by revenue</a:t>
            </a:r>
          </a:p>
          <a:p>
            <a:r>
              <a:rPr lang="en-US" dirty="0" smtClean="0"/>
              <a:t>Annual growth rates of water sectors will surpass global GDP growth over next 5 years</a:t>
            </a:r>
          </a:p>
          <a:p>
            <a:pPr lvl="1"/>
            <a:r>
              <a:rPr lang="en-US" dirty="0" smtClean="0"/>
              <a:t>Utilities: </a:t>
            </a:r>
            <a:r>
              <a:rPr lang="en-US" dirty="0" err="1" smtClean="0"/>
              <a:t>Growth</a:t>
            </a:r>
            <a:r>
              <a:rPr lang="en-US" baseline="-25000" dirty="0" err="1" smtClean="0"/>
              <a:t>GDP</a:t>
            </a:r>
            <a:r>
              <a:rPr lang="en-US" dirty="0" smtClean="0"/>
              <a:t> + 1-2% </a:t>
            </a:r>
          </a:p>
          <a:p>
            <a:pPr lvl="1"/>
            <a:r>
              <a:rPr lang="en-US" dirty="0" smtClean="0"/>
              <a:t>Infrastructure: </a:t>
            </a:r>
            <a:r>
              <a:rPr lang="en-US" dirty="0" err="1" smtClean="0"/>
              <a:t>Growth</a:t>
            </a:r>
            <a:r>
              <a:rPr lang="en-US" baseline="-25000" dirty="0" err="1" smtClean="0"/>
              <a:t>GDP</a:t>
            </a:r>
            <a:r>
              <a:rPr lang="en-US" baseline="-25000" dirty="0" smtClean="0"/>
              <a:t> </a:t>
            </a:r>
            <a:r>
              <a:rPr lang="en-US" dirty="0" smtClean="0"/>
              <a:t>x 2</a:t>
            </a:r>
          </a:p>
          <a:p>
            <a:pPr lvl="1"/>
            <a:r>
              <a:rPr lang="en-US" dirty="0" smtClean="0"/>
              <a:t>Desalination: 15%</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63625" y="2193826"/>
            <a:ext cx="8539163" cy="361950"/>
          </a:xfrm>
          <a:prstGeom prst="rect">
            <a:avLst/>
          </a:prstGeom>
          <a:solidFill>
            <a:srgbClr val="E0E6F4"/>
          </a:solidFill>
          <a:ln w="38100" algn="ctr">
            <a:noFill/>
            <a:miter lim="800000"/>
            <a:headEnd/>
            <a:tailEnd/>
          </a:ln>
        </p:spPr>
        <p:txBody>
          <a:bodyPr wrap="none" lIns="101871" tIns="50936" rIns="101871" bIns="50936" anchor="ctr"/>
          <a:lstStyle/>
          <a:p>
            <a:pPr algn="ctr" eaLnBrk="0" hangingPunct="0">
              <a:spcBef>
                <a:spcPct val="50000"/>
              </a:spcBef>
            </a:pPr>
            <a:endParaRPr lang="en-US"/>
          </a:p>
        </p:txBody>
      </p:sp>
      <p:sp>
        <p:nvSpPr>
          <p:cNvPr id="27651" name="Rectangle 3"/>
          <p:cNvSpPr>
            <a:spLocks noGrp="1" noChangeArrowheads="1"/>
          </p:cNvSpPr>
          <p:nvPr>
            <p:ph type="title"/>
          </p:nvPr>
        </p:nvSpPr>
        <p:spPr>
          <a:xfrm>
            <a:off x="1082675" y="314325"/>
            <a:ext cx="8331200" cy="684213"/>
          </a:xfrm>
        </p:spPr>
        <p:txBody>
          <a:bodyPr/>
          <a:lstStyle/>
          <a:p>
            <a:pPr eaLnBrk="1" hangingPunct="1"/>
            <a:r>
              <a:rPr lang="en-US" dirty="0" smtClean="0"/>
              <a:t>Agenda</a:t>
            </a:r>
          </a:p>
        </p:txBody>
      </p:sp>
      <p:sp>
        <p:nvSpPr>
          <p:cNvPr id="27652" name="Rectangle 4"/>
          <p:cNvSpPr>
            <a:spLocks noGrp="1" noChangeArrowheads="1"/>
          </p:cNvSpPr>
          <p:nvPr>
            <p:ph type="body" idx="1"/>
          </p:nvPr>
        </p:nvSpPr>
        <p:spPr>
          <a:xfrm>
            <a:off x="1290638" y="1219200"/>
            <a:ext cx="8393112" cy="4292600"/>
          </a:xfrm>
        </p:spPr>
        <p:txBody>
          <a:bodyPr/>
          <a:lstStyle/>
          <a:p>
            <a:pPr eaLnBrk="1" hangingPunct="1"/>
            <a:r>
              <a:rPr lang="en-US" sz="1600" dirty="0" smtClean="0"/>
              <a:t>Overview</a:t>
            </a:r>
          </a:p>
          <a:p>
            <a:pPr eaLnBrk="1" hangingPunct="1"/>
            <a:r>
              <a:rPr lang="en-US" sz="1600" dirty="0" smtClean="0"/>
              <a:t>Market Opportunity</a:t>
            </a:r>
          </a:p>
          <a:p>
            <a:pPr eaLnBrk="1" hangingPunct="1"/>
            <a:r>
              <a:rPr lang="en-US" sz="1600" b="1" dirty="0" smtClean="0"/>
              <a:t>Investment Strategy</a:t>
            </a:r>
          </a:p>
          <a:p>
            <a:pPr eaLnBrk="1" hangingPunct="1"/>
            <a:r>
              <a:rPr lang="en-US" sz="1600" dirty="0" smtClean="0"/>
              <a:t>Case Studies</a:t>
            </a:r>
          </a:p>
          <a:p>
            <a:pPr eaLnBrk="1" hangingPunct="1"/>
            <a:r>
              <a:rPr lang="en-US" sz="1600" dirty="0" smtClean="0"/>
              <a:t>Social Benefits</a:t>
            </a:r>
          </a:p>
          <a:p>
            <a:pPr eaLnBrk="1" hangingPunct="1"/>
            <a:r>
              <a:rPr lang="en-US" sz="1600" dirty="0" smtClean="0"/>
              <a:t>Risks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Fund intends to take advantage of the market opportunity by making both public and private investments</a:t>
            </a:r>
            <a:endParaRPr lang="en-US" dirty="0"/>
          </a:p>
        </p:txBody>
      </p:sp>
      <p:sp>
        <p:nvSpPr>
          <p:cNvPr id="3" name="Content Placeholder 2"/>
          <p:cNvSpPr>
            <a:spLocks noGrp="1"/>
          </p:cNvSpPr>
          <p:nvPr>
            <p:ph idx="1"/>
          </p:nvPr>
        </p:nvSpPr>
        <p:spPr>
          <a:xfrm>
            <a:off x="1232023" y="1464079"/>
            <a:ext cx="4224232" cy="5891308"/>
          </a:xfrm>
        </p:spPr>
        <p:txBody>
          <a:bodyPr/>
          <a:lstStyle/>
          <a:p>
            <a:r>
              <a:rPr lang="en-US" dirty="0" smtClean="0"/>
              <a:t>The Fund will invest across the industry life cycle through screened fund managers and investment funds dedicated to the water industry</a:t>
            </a:r>
          </a:p>
          <a:p>
            <a:pPr lvl="1"/>
            <a:r>
              <a:rPr lang="en-US" b="1" dirty="0" smtClean="0"/>
              <a:t>Class A liquid shares</a:t>
            </a:r>
            <a:r>
              <a:rPr lang="en-US" dirty="0" smtClean="0"/>
              <a:t>: mutual funds, exchange-traded funds, hedge </a:t>
            </a:r>
            <a:r>
              <a:rPr lang="en-US" dirty="0" smtClean="0"/>
              <a:t>funds, fixed income, cash</a:t>
            </a:r>
            <a:endParaRPr lang="en-US" dirty="0" smtClean="0"/>
          </a:p>
          <a:p>
            <a:pPr lvl="1"/>
            <a:r>
              <a:rPr lang="en-US" b="1" dirty="0" smtClean="0"/>
              <a:t>Class B illiquid shares</a:t>
            </a:r>
            <a:r>
              <a:rPr lang="en-US" dirty="0" smtClean="0"/>
              <a:t>: private equity/venture capital funds</a:t>
            </a:r>
          </a:p>
          <a:p>
            <a:pPr lvl="1"/>
            <a:r>
              <a:rPr lang="en-US" dirty="0" smtClean="0"/>
              <a:t>100% subscription invested immediately into Class A shares with up to 25% eligible for conversion to Class B shares</a:t>
            </a:r>
          </a:p>
          <a:p>
            <a:r>
              <a:rPr lang="en-US" dirty="0" smtClean="0"/>
              <a:t>Strategic market intelligence will be gained from exposure to investments in public and private businesses coupled with oversight of experienced fund managers</a:t>
            </a:r>
          </a:p>
          <a:p>
            <a:r>
              <a:rPr lang="en-US" dirty="0" smtClean="0"/>
              <a:t>Public and private investments will provide a competitive advantage over investors investing exclusively in either asset class</a:t>
            </a:r>
          </a:p>
          <a:p>
            <a:r>
              <a:rPr lang="en-US" dirty="0" smtClean="0"/>
              <a:t>Water investing will require a long-term value investment strategy </a:t>
            </a:r>
          </a:p>
          <a:p>
            <a:pPr lvl="1"/>
            <a:r>
              <a:rPr lang="en-US" dirty="0" smtClean="0"/>
              <a:t>Open-end fund with 1-year lock-up</a:t>
            </a:r>
          </a:p>
          <a:p>
            <a:pPr lvl="1"/>
            <a:r>
              <a:rPr lang="en-US" dirty="0" smtClean="0"/>
              <a:t>Class A shares will have annual redemption policy</a:t>
            </a:r>
          </a:p>
          <a:p>
            <a:pPr lvl="1"/>
            <a:r>
              <a:rPr lang="en-US" dirty="0" smtClean="0"/>
              <a:t>Class B shares are non-redeemable</a:t>
            </a:r>
          </a:p>
          <a:p>
            <a:pPr lvl="1"/>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4" name="Object 2130"/>
          <p:cNvGraphicFramePr>
            <a:graphicFrameLocks/>
          </p:cNvGraphicFramePr>
          <p:nvPr/>
        </p:nvGraphicFramePr>
        <p:xfrm>
          <a:off x="5687575" y="4405406"/>
          <a:ext cx="3566160" cy="230016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131"/>
          <p:cNvSpPr>
            <a:spLocks noChangeArrowheads="1"/>
          </p:cNvSpPr>
          <p:nvPr/>
        </p:nvSpPr>
        <p:spPr bwMode="auto">
          <a:xfrm>
            <a:off x="5683749" y="4121746"/>
            <a:ext cx="3584448" cy="274637"/>
          </a:xfrm>
          <a:prstGeom prst="rect">
            <a:avLst/>
          </a:prstGeom>
          <a:solidFill>
            <a:schemeClr val="accent1">
              <a:lumMod val="75000"/>
            </a:schemeClr>
          </a:solidFill>
          <a:ln w="9525">
            <a:noFill/>
            <a:miter lim="800000"/>
            <a:headEnd/>
            <a:tailEnd/>
          </a:ln>
          <a:effectLst/>
        </p:spPr>
        <p:txBody>
          <a:bodyPr lIns="91429" tIns="0" rIns="0" bIns="0" anchor="ctr"/>
          <a:lstStyle/>
          <a:p>
            <a:pPr algn="l"/>
            <a:r>
              <a:rPr lang="en-US" sz="1000" b="1" dirty="0" smtClean="0">
                <a:solidFill>
                  <a:srgbClr val="FFFFFF"/>
                </a:solidFill>
              </a:rPr>
              <a:t>Target investment portfolio</a:t>
            </a:r>
            <a:endParaRPr lang="en-US" sz="1000" b="1" dirty="0">
              <a:solidFill>
                <a:srgbClr val="FFFFFF"/>
              </a:solidFill>
            </a:endParaRPr>
          </a:p>
        </p:txBody>
      </p:sp>
      <p:graphicFrame>
        <p:nvGraphicFramePr>
          <p:cNvPr id="6" name="Object 5"/>
          <p:cNvGraphicFramePr>
            <a:graphicFrameLocks noChangeAspect="1"/>
          </p:cNvGraphicFramePr>
          <p:nvPr/>
        </p:nvGraphicFramePr>
        <p:xfrm>
          <a:off x="5674353" y="1709753"/>
          <a:ext cx="3580179" cy="2158849"/>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2131"/>
          <p:cNvSpPr>
            <a:spLocks noChangeArrowheads="1"/>
          </p:cNvSpPr>
          <p:nvPr/>
        </p:nvSpPr>
        <p:spPr bwMode="auto">
          <a:xfrm>
            <a:off x="5677318" y="1430462"/>
            <a:ext cx="3584448" cy="274637"/>
          </a:xfrm>
          <a:prstGeom prst="rect">
            <a:avLst/>
          </a:prstGeom>
          <a:solidFill>
            <a:schemeClr val="accent1">
              <a:lumMod val="75000"/>
            </a:schemeClr>
          </a:solidFill>
          <a:ln w="9525">
            <a:noFill/>
            <a:miter lim="800000"/>
            <a:headEnd/>
            <a:tailEnd/>
          </a:ln>
          <a:effectLst/>
        </p:spPr>
        <p:txBody>
          <a:bodyPr lIns="91429" tIns="0" rIns="0" bIns="0" anchor="ctr"/>
          <a:lstStyle/>
          <a:p>
            <a:pPr algn="l"/>
            <a:r>
              <a:rPr lang="en-US" sz="1000" b="1" dirty="0" smtClean="0">
                <a:solidFill>
                  <a:srgbClr val="FFFFFF"/>
                </a:solidFill>
              </a:rPr>
              <a:t>Industry life cycle</a:t>
            </a:r>
            <a:endParaRPr lang="en-US" sz="1000" b="1" dirty="0">
              <a:solidFill>
                <a:srgbClr val="FFFFFF"/>
              </a:solidFill>
            </a:endParaRPr>
          </a:p>
        </p:txBody>
      </p:sp>
      <p:sp>
        <p:nvSpPr>
          <p:cNvPr id="8" name="Rectangle 133"/>
          <p:cNvSpPr>
            <a:spLocks noChangeArrowheads="1"/>
          </p:cNvSpPr>
          <p:nvPr/>
        </p:nvSpPr>
        <p:spPr bwMode="auto">
          <a:xfrm>
            <a:off x="6144202" y="2274106"/>
            <a:ext cx="598243" cy="461665"/>
          </a:xfrm>
          <a:prstGeom prst="rect">
            <a:avLst/>
          </a:prstGeom>
          <a:noFill/>
          <a:ln w="12700">
            <a:noFill/>
            <a:miter lim="800000"/>
            <a:headEnd/>
            <a:tailEnd/>
          </a:ln>
          <a:effectLst/>
        </p:spPr>
        <p:txBody>
          <a:bodyPr wrap="square" lIns="0" tIns="0" rIns="0" bIns="0">
            <a:spAutoFit/>
          </a:bodyPr>
          <a:lstStyle/>
          <a:p>
            <a:pPr algn="l" defTabSz="963613">
              <a:spcBef>
                <a:spcPct val="0"/>
              </a:spcBef>
            </a:pPr>
            <a:r>
              <a:rPr lang="en-US" sz="1000" dirty="0" smtClean="0"/>
              <a:t>Private equity funds</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p:txBody>
          <a:bodyPr/>
          <a:lstStyle/>
          <a:p>
            <a:r>
              <a:rPr lang="en-US" dirty="0" smtClean="0"/>
              <a:t>Dynamic Investment Process</a:t>
            </a:r>
            <a:endParaRPr lang="en-US" dirty="0"/>
          </a:p>
        </p:txBody>
      </p:sp>
      <p:sp>
        <p:nvSpPr>
          <p:cNvPr id="1137669" name="Rectangle 5"/>
          <p:cNvSpPr>
            <a:spLocks noChangeArrowheads="1"/>
          </p:cNvSpPr>
          <p:nvPr/>
        </p:nvSpPr>
        <p:spPr bwMode="auto">
          <a:xfrm>
            <a:off x="1602311" y="1590675"/>
            <a:ext cx="7816850" cy="819150"/>
          </a:xfrm>
          <a:prstGeom prst="rect">
            <a:avLst/>
          </a:prstGeom>
          <a:solidFill>
            <a:srgbClr val="EBF2F5"/>
          </a:solidFill>
          <a:ln w="9525">
            <a:noFill/>
            <a:miter lim="800000"/>
            <a:headEnd/>
            <a:tailEnd/>
          </a:ln>
        </p:spPr>
        <p:txBody>
          <a:bodyPr wrap="none" lIns="101847" tIns="50923" rIns="101847" bIns="50923" anchor="ctr"/>
          <a:lstStyle/>
          <a:p>
            <a:pPr defTabSz="1019175">
              <a:spcBef>
                <a:spcPct val="0"/>
              </a:spcBef>
            </a:pPr>
            <a:endParaRPr lang="en-US" sz="2700">
              <a:ea typeface="MS PGothic" pitchFamily="34" charset="-128"/>
            </a:endParaRPr>
          </a:p>
        </p:txBody>
      </p:sp>
      <p:sp>
        <p:nvSpPr>
          <p:cNvPr id="1137671" name="AutoShape 7"/>
          <p:cNvSpPr>
            <a:spLocks noChangeArrowheads="1"/>
          </p:cNvSpPr>
          <p:nvPr/>
        </p:nvSpPr>
        <p:spPr bwMode="auto">
          <a:xfrm rot="10800000">
            <a:off x="4192569" y="5533484"/>
            <a:ext cx="2514600" cy="376237"/>
          </a:xfrm>
          <a:prstGeom prst="triangle">
            <a:avLst>
              <a:gd name="adj" fmla="val 50000"/>
            </a:avLst>
          </a:prstGeom>
          <a:solidFill>
            <a:schemeClr val="accent1"/>
          </a:solidFill>
          <a:ln w="9525">
            <a:noFill/>
            <a:miter lim="800000"/>
            <a:headEnd/>
            <a:tailEnd/>
          </a:ln>
        </p:spPr>
        <p:txBody>
          <a:bodyPr wrap="none" anchor="ctr"/>
          <a:lstStyle/>
          <a:p>
            <a:endParaRPr lang="en-US"/>
          </a:p>
        </p:txBody>
      </p:sp>
      <p:sp>
        <p:nvSpPr>
          <p:cNvPr id="1137672" name="Rectangle 8"/>
          <p:cNvSpPr>
            <a:spLocks noChangeArrowheads="1"/>
          </p:cNvSpPr>
          <p:nvPr/>
        </p:nvSpPr>
        <p:spPr bwMode="auto">
          <a:xfrm>
            <a:off x="1592263" y="3242162"/>
            <a:ext cx="7816850" cy="2325688"/>
          </a:xfrm>
          <a:prstGeom prst="rect">
            <a:avLst/>
          </a:prstGeom>
          <a:solidFill>
            <a:srgbClr val="EBF2F5"/>
          </a:solidFill>
          <a:ln w="9525" algn="ctr">
            <a:noFill/>
            <a:miter lim="800000"/>
            <a:headEnd/>
            <a:tailEnd/>
          </a:ln>
          <a:effectLst/>
        </p:spPr>
        <p:txBody>
          <a:bodyPr wrap="none" lIns="101847" tIns="50923" rIns="101847" bIns="50923" anchor="ctr"/>
          <a:lstStyle/>
          <a:p>
            <a:pPr defTabSz="1019175">
              <a:spcBef>
                <a:spcPct val="0"/>
              </a:spcBef>
            </a:pPr>
            <a:endParaRPr lang="en-US" sz="2700">
              <a:ea typeface="MS PGothic" pitchFamily="34" charset="-128"/>
            </a:endParaRPr>
          </a:p>
        </p:txBody>
      </p:sp>
      <p:sp>
        <p:nvSpPr>
          <p:cNvPr id="1137673" name="Text Box 9"/>
          <p:cNvSpPr txBox="1">
            <a:spLocks noChangeArrowheads="1"/>
          </p:cNvSpPr>
          <p:nvPr/>
        </p:nvSpPr>
        <p:spPr bwMode="auto">
          <a:xfrm>
            <a:off x="1602851" y="1638300"/>
            <a:ext cx="2054226" cy="822960"/>
          </a:xfrm>
          <a:prstGeom prst="rect">
            <a:avLst/>
          </a:prstGeom>
          <a:noFill/>
          <a:ln w="12700">
            <a:noFill/>
            <a:miter lim="800000"/>
            <a:headEnd/>
            <a:tailEnd/>
          </a:ln>
        </p:spPr>
        <p:txBody>
          <a:bodyPr lIns="101847" tIns="50923" rIns="101847" bIns="50923"/>
          <a:lstStyle/>
          <a:p>
            <a:pPr algn="l" defTabSz="1019175">
              <a:lnSpc>
                <a:spcPts val="1113"/>
              </a:lnSpc>
              <a:spcBef>
                <a:spcPct val="0"/>
              </a:spcBef>
            </a:pPr>
            <a:r>
              <a:rPr lang="en-US" sz="1000" b="1" dirty="0" smtClean="0">
                <a:ea typeface="MS PGothic" pitchFamily="34" charset="-128"/>
              </a:rPr>
              <a:t>Subsector selection</a:t>
            </a:r>
          </a:p>
          <a:p>
            <a:pPr algn="l" defTabSz="1019175">
              <a:lnSpc>
                <a:spcPts val="1113"/>
              </a:lnSpc>
              <a:spcBef>
                <a:spcPct val="0"/>
              </a:spcBef>
              <a:buFont typeface="Times" pitchFamily="18" charset="0"/>
              <a:buChar char="•"/>
            </a:pPr>
            <a:r>
              <a:rPr lang="en-US" sz="1000" dirty="0" smtClean="0">
                <a:ea typeface="MS PGothic" pitchFamily="34" charset="-128"/>
              </a:rPr>
              <a:t> Provision of potable water</a:t>
            </a:r>
          </a:p>
          <a:p>
            <a:pPr algn="l" defTabSz="1019175">
              <a:lnSpc>
                <a:spcPts val="1113"/>
              </a:lnSpc>
              <a:spcBef>
                <a:spcPct val="0"/>
              </a:spcBef>
              <a:buFont typeface="Times" pitchFamily="18" charset="0"/>
              <a:buChar char="•"/>
            </a:pPr>
            <a:r>
              <a:rPr lang="en-US" sz="1000" dirty="0" smtClean="0">
                <a:ea typeface="MS PGothic" pitchFamily="34" charset="-128"/>
              </a:rPr>
              <a:t> Water/wastewater treatment</a:t>
            </a:r>
          </a:p>
          <a:p>
            <a:pPr algn="l" defTabSz="1019175">
              <a:lnSpc>
                <a:spcPts val="1113"/>
              </a:lnSpc>
              <a:spcBef>
                <a:spcPct val="0"/>
              </a:spcBef>
              <a:buFont typeface="Times" pitchFamily="18" charset="0"/>
              <a:buChar char="•"/>
            </a:pPr>
            <a:r>
              <a:rPr lang="en-US" sz="1000" dirty="0" smtClean="0">
                <a:ea typeface="MS PGothic" pitchFamily="34" charset="-128"/>
              </a:rPr>
              <a:t> Water technology/services</a:t>
            </a:r>
          </a:p>
          <a:p>
            <a:pPr algn="l" defTabSz="1019175">
              <a:lnSpc>
                <a:spcPts val="1113"/>
              </a:lnSpc>
              <a:spcBef>
                <a:spcPct val="0"/>
              </a:spcBef>
              <a:buFont typeface="Times" pitchFamily="18" charset="0"/>
              <a:buChar char="•"/>
            </a:pPr>
            <a:endParaRPr lang="en-US" sz="1000" dirty="0">
              <a:ea typeface="MS PGothic" pitchFamily="34" charset="-128"/>
            </a:endParaRPr>
          </a:p>
        </p:txBody>
      </p:sp>
      <p:sp>
        <p:nvSpPr>
          <p:cNvPr id="1137674" name="Text Box 10"/>
          <p:cNvSpPr txBox="1">
            <a:spLocks noChangeArrowheads="1"/>
          </p:cNvSpPr>
          <p:nvPr/>
        </p:nvSpPr>
        <p:spPr bwMode="auto">
          <a:xfrm>
            <a:off x="3517900" y="1638300"/>
            <a:ext cx="2216150" cy="822960"/>
          </a:xfrm>
          <a:prstGeom prst="rect">
            <a:avLst/>
          </a:prstGeom>
          <a:noFill/>
          <a:ln w="12700">
            <a:noFill/>
            <a:miter lim="800000"/>
            <a:headEnd/>
            <a:tailEnd/>
          </a:ln>
        </p:spPr>
        <p:txBody>
          <a:bodyPr lIns="101847" tIns="50923" rIns="101847" bIns="50923"/>
          <a:lstStyle/>
          <a:p>
            <a:pPr algn="l" defTabSz="1019175">
              <a:lnSpc>
                <a:spcPts val="1113"/>
              </a:lnSpc>
              <a:spcBef>
                <a:spcPct val="0"/>
              </a:spcBef>
            </a:pPr>
            <a:r>
              <a:rPr lang="en-US" sz="1000" b="1" dirty="0" smtClean="0">
                <a:ea typeface="MS PGothic" pitchFamily="34" charset="-128"/>
              </a:rPr>
              <a:t>Public equity selection</a:t>
            </a:r>
            <a:endParaRPr lang="en-US" sz="1000" b="1" dirty="0">
              <a:ea typeface="MS PGothic" pitchFamily="34" charset="-128"/>
            </a:endParaRPr>
          </a:p>
          <a:p>
            <a:pPr algn="l" defTabSz="1019175">
              <a:lnSpc>
                <a:spcPts val="1113"/>
              </a:lnSpc>
              <a:spcBef>
                <a:spcPct val="0"/>
              </a:spcBef>
              <a:buFont typeface="Times" pitchFamily="18" charset="0"/>
              <a:buChar char="•"/>
            </a:pPr>
            <a:r>
              <a:rPr lang="en-US" sz="1000" dirty="0">
                <a:ea typeface="MS PGothic" pitchFamily="34" charset="-128"/>
              </a:rPr>
              <a:t> </a:t>
            </a:r>
            <a:r>
              <a:rPr lang="en-US" sz="1000" dirty="0" smtClean="0">
                <a:ea typeface="MS PGothic" pitchFamily="34" charset="-128"/>
              </a:rPr>
              <a:t>ETF, mutual fund, hedge fund</a:t>
            </a:r>
          </a:p>
          <a:p>
            <a:pPr algn="l" defTabSz="1019175">
              <a:lnSpc>
                <a:spcPts val="1113"/>
              </a:lnSpc>
              <a:spcBef>
                <a:spcPct val="0"/>
              </a:spcBef>
              <a:buFont typeface="Times" pitchFamily="18" charset="0"/>
              <a:buChar char="•"/>
            </a:pPr>
            <a:r>
              <a:rPr lang="en-US" sz="1000" dirty="0" smtClean="0">
                <a:ea typeface="MS PGothic" pitchFamily="34" charset="-128"/>
              </a:rPr>
              <a:t> Historical </a:t>
            </a:r>
            <a:r>
              <a:rPr lang="en-US" sz="1000" dirty="0" smtClean="0">
                <a:ea typeface="MS PGothic" pitchFamily="34" charset="-128"/>
              </a:rPr>
              <a:t>track record</a:t>
            </a:r>
            <a:endParaRPr lang="en-US" sz="1000" dirty="0">
              <a:ea typeface="MS PGothic" pitchFamily="34" charset="-128"/>
            </a:endParaRPr>
          </a:p>
          <a:p>
            <a:pPr algn="l" defTabSz="1019175">
              <a:lnSpc>
                <a:spcPts val="1113"/>
              </a:lnSpc>
              <a:spcBef>
                <a:spcPct val="0"/>
              </a:spcBef>
              <a:buFont typeface="Times" pitchFamily="18" charset="0"/>
              <a:buChar char="•"/>
            </a:pPr>
            <a:r>
              <a:rPr lang="en-US" sz="1000" dirty="0">
                <a:ea typeface="MS PGothic" pitchFamily="34" charset="-128"/>
              </a:rPr>
              <a:t> </a:t>
            </a:r>
            <a:r>
              <a:rPr lang="en-US" sz="1000" dirty="0" smtClean="0">
                <a:ea typeface="MS PGothic" pitchFamily="34" charset="-128"/>
              </a:rPr>
              <a:t>Global focus</a:t>
            </a:r>
          </a:p>
          <a:p>
            <a:pPr algn="l" defTabSz="1019175">
              <a:lnSpc>
                <a:spcPts val="1113"/>
              </a:lnSpc>
              <a:spcBef>
                <a:spcPct val="0"/>
              </a:spcBef>
              <a:buFont typeface="Times" pitchFamily="18" charset="0"/>
              <a:buChar char="•"/>
            </a:pPr>
            <a:r>
              <a:rPr lang="en-US" sz="1000" dirty="0" smtClean="0">
                <a:ea typeface="MS PGothic" pitchFamily="34" charset="-128"/>
              </a:rPr>
              <a:t> 50+% assets in water stocks</a:t>
            </a:r>
            <a:endParaRPr lang="en-US" sz="1000" dirty="0">
              <a:ea typeface="MS PGothic" pitchFamily="34" charset="-128"/>
            </a:endParaRPr>
          </a:p>
        </p:txBody>
      </p:sp>
      <p:sp>
        <p:nvSpPr>
          <p:cNvPr id="1137675" name="Text Box 11"/>
          <p:cNvSpPr txBox="1">
            <a:spLocks noChangeArrowheads="1"/>
          </p:cNvSpPr>
          <p:nvPr/>
        </p:nvSpPr>
        <p:spPr bwMode="auto">
          <a:xfrm>
            <a:off x="5524463" y="1638300"/>
            <a:ext cx="2470150" cy="822960"/>
          </a:xfrm>
          <a:prstGeom prst="rect">
            <a:avLst/>
          </a:prstGeom>
          <a:noFill/>
          <a:ln w="12700">
            <a:noFill/>
            <a:miter lim="800000"/>
            <a:headEnd/>
            <a:tailEnd/>
          </a:ln>
        </p:spPr>
        <p:txBody>
          <a:bodyPr lIns="101847" tIns="50923" rIns="101847" bIns="50923"/>
          <a:lstStyle/>
          <a:p>
            <a:pPr algn="l" defTabSz="1019175">
              <a:lnSpc>
                <a:spcPts val="1113"/>
              </a:lnSpc>
              <a:spcBef>
                <a:spcPct val="0"/>
              </a:spcBef>
            </a:pPr>
            <a:r>
              <a:rPr lang="en-US" sz="1000" b="1" dirty="0" smtClean="0">
                <a:ea typeface="MS PGothic" pitchFamily="34" charset="-128"/>
              </a:rPr>
              <a:t>Private equity selection</a:t>
            </a:r>
            <a:endParaRPr lang="en-US" sz="1000" b="1" dirty="0">
              <a:ea typeface="MS PGothic" pitchFamily="34" charset="-128"/>
            </a:endParaRPr>
          </a:p>
          <a:p>
            <a:pPr algn="l" defTabSz="1019175">
              <a:lnSpc>
                <a:spcPts val="1113"/>
              </a:lnSpc>
              <a:spcBef>
                <a:spcPct val="0"/>
              </a:spcBef>
              <a:buFont typeface="Times" pitchFamily="18" charset="0"/>
              <a:buChar char="•"/>
            </a:pPr>
            <a:r>
              <a:rPr lang="en-US" sz="1000" dirty="0" smtClean="0">
                <a:ea typeface="MS PGothic" pitchFamily="34" charset="-128"/>
              </a:rPr>
              <a:t> GP/sponsor has proven experience</a:t>
            </a:r>
            <a:endParaRPr lang="en-US" sz="1000" dirty="0">
              <a:ea typeface="MS PGothic" pitchFamily="34" charset="-128"/>
            </a:endParaRPr>
          </a:p>
          <a:p>
            <a:pPr algn="l" defTabSz="1019175">
              <a:lnSpc>
                <a:spcPts val="1113"/>
              </a:lnSpc>
              <a:spcBef>
                <a:spcPct val="0"/>
              </a:spcBef>
              <a:buFont typeface="Times" pitchFamily="18" charset="0"/>
              <a:buChar char="•"/>
            </a:pPr>
            <a:r>
              <a:rPr lang="en-US" sz="1000" dirty="0">
                <a:ea typeface="MS PGothic" pitchFamily="34" charset="-128"/>
              </a:rPr>
              <a:t> </a:t>
            </a:r>
            <a:r>
              <a:rPr lang="en-US" sz="1000" dirty="0" smtClean="0">
                <a:ea typeface="MS PGothic" pitchFamily="34" charset="-128"/>
              </a:rPr>
              <a:t>Emerging market focus</a:t>
            </a:r>
            <a:endParaRPr lang="en-US" sz="1000" dirty="0">
              <a:ea typeface="MS PGothic" pitchFamily="34" charset="-128"/>
            </a:endParaRPr>
          </a:p>
          <a:p>
            <a:pPr algn="l" defTabSz="1019175">
              <a:lnSpc>
                <a:spcPts val="1113"/>
              </a:lnSpc>
              <a:spcBef>
                <a:spcPct val="0"/>
              </a:spcBef>
              <a:buFont typeface="Times" pitchFamily="18" charset="0"/>
              <a:buChar char="•"/>
            </a:pPr>
            <a:r>
              <a:rPr lang="en-US" sz="1000" dirty="0">
                <a:ea typeface="MS PGothic" pitchFamily="34" charset="-128"/>
              </a:rPr>
              <a:t> </a:t>
            </a:r>
            <a:r>
              <a:rPr lang="en-US" sz="1000" dirty="0" smtClean="0">
                <a:ea typeface="MS PGothic" pitchFamily="34" charset="-128"/>
              </a:rPr>
              <a:t>50+% portfolio related to water</a:t>
            </a:r>
            <a:endParaRPr lang="en-US" sz="1000" dirty="0">
              <a:ea typeface="MS PGothic" pitchFamily="34" charset="-128"/>
            </a:endParaRPr>
          </a:p>
        </p:txBody>
      </p:sp>
      <p:sp>
        <p:nvSpPr>
          <p:cNvPr id="1137676" name="Text Box 12"/>
          <p:cNvSpPr txBox="1">
            <a:spLocks noChangeArrowheads="1"/>
          </p:cNvSpPr>
          <p:nvPr/>
        </p:nvSpPr>
        <p:spPr bwMode="auto">
          <a:xfrm>
            <a:off x="2346325" y="3270736"/>
            <a:ext cx="6623050" cy="303213"/>
          </a:xfrm>
          <a:prstGeom prst="rect">
            <a:avLst/>
          </a:prstGeom>
          <a:noFill/>
          <a:ln w="12700">
            <a:noFill/>
            <a:miter lim="800000"/>
            <a:headEnd/>
            <a:tailEnd/>
          </a:ln>
        </p:spPr>
        <p:txBody>
          <a:bodyPr lIns="101847" tIns="50923" rIns="101847" bIns="50923"/>
          <a:lstStyle/>
          <a:p>
            <a:pPr algn="l" defTabSz="1019175">
              <a:lnSpc>
                <a:spcPts val="1113"/>
              </a:lnSpc>
              <a:spcBef>
                <a:spcPct val="0"/>
              </a:spcBef>
              <a:buFont typeface="Times" pitchFamily="18" charset="0"/>
              <a:buChar char="•"/>
            </a:pPr>
            <a:r>
              <a:rPr lang="en-US" sz="1000" dirty="0">
                <a:ea typeface="MS PGothic" pitchFamily="34" charset="-128"/>
              </a:rPr>
              <a:t>  </a:t>
            </a:r>
            <a:r>
              <a:rPr lang="en-US" sz="1000" dirty="0" smtClean="0">
                <a:ea typeface="MS PGothic" pitchFamily="34" charset="-128"/>
              </a:rPr>
              <a:t>Enhance </a:t>
            </a:r>
            <a:r>
              <a:rPr lang="en-US" sz="1000" dirty="0">
                <a:ea typeface="MS PGothic" pitchFamily="34" charset="-128"/>
              </a:rPr>
              <a:t>portfolio efficiency and returns through integration of manager selection and asset allocation</a:t>
            </a:r>
          </a:p>
        </p:txBody>
      </p:sp>
      <p:sp>
        <p:nvSpPr>
          <p:cNvPr id="1137678" name="Rectangle 14"/>
          <p:cNvSpPr>
            <a:spLocks noChangeArrowheads="1"/>
          </p:cNvSpPr>
          <p:nvPr/>
        </p:nvSpPr>
        <p:spPr bwMode="auto">
          <a:xfrm>
            <a:off x="1592263" y="6189663"/>
            <a:ext cx="7796212" cy="854232"/>
          </a:xfrm>
          <a:prstGeom prst="rect">
            <a:avLst/>
          </a:prstGeom>
          <a:solidFill>
            <a:srgbClr val="EBF2F5"/>
          </a:solidFill>
          <a:ln w="9525" algn="ctr">
            <a:noFill/>
            <a:miter lim="800000"/>
            <a:headEnd/>
            <a:tailEnd/>
          </a:ln>
          <a:effectLst/>
        </p:spPr>
        <p:txBody>
          <a:bodyPr wrap="none" lIns="101847" tIns="50923" rIns="101847" bIns="50923" anchor="ctr"/>
          <a:lstStyle/>
          <a:p>
            <a:pPr defTabSz="1019175">
              <a:spcBef>
                <a:spcPct val="0"/>
              </a:spcBef>
            </a:pPr>
            <a:endParaRPr lang="en-US" sz="2700">
              <a:ea typeface="MS PGothic" pitchFamily="34" charset="-128"/>
            </a:endParaRPr>
          </a:p>
        </p:txBody>
      </p:sp>
      <p:sp>
        <p:nvSpPr>
          <p:cNvPr id="1137679" name="Text Box 15"/>
          <p:cNvSpPr txBox="1">
            <a:spLocks noChangeArrowheads="1"/>
          </p:cNvSpPr>
          <p:nvPr/>
        </p:nvSpPr>
        <p:spPr bwMode="auto">
          <a:xfrm>
            <a:off x="3836408" y="6311882"/>
            <a:ext cx="1850955" cy="852592"/>
          </a:xfrm>
          <a:prstGeom prst="rect">
            <a:avLst/>
          </a:prstGeom>
          <a:noFill/>
          <a:ln w="12700">
            <a:noFill/>
            <a:miter lim="800000"/>
            <a:headEnd/>
            <a:tailEnd/>
          </a:ln>
        </p:spPr>
        <p:txBody>
          <a:bodyPr lIns="101847" tIns="50923" rIns="101847" bIns="50923"/>
          <a:lstStyle/>
          <a:p>
            <a:pPr defTabSz="1019175">
              <a:lnSpc>
                <a:spcPts val="1113"/>
              </a:lnSpc>
              <a:spcBef>
                <a:spcPct val="0"/>
              </a:spcBef>
            </a:pPr>
            <a:r>
              <a:rPr lang="en-US" sz="1000" b="1" dirty="0">
                <a:ea typeface="MS PGothic" pitchFamily="34" charset="-128"/>
              </a:rPr>
              <a:t>Review portfolio</a:t>
            </a:r>
          </a:p>
          <a:p>
            <a:pPr defTabSz="1019175">
              <a:lnSpc>
                <a:spcPts val="1113"/>
              </a:lnSpc>
              <a:spcBef>
                <a:spcPct val="0"/>
              </a:spcBef>
              <a:buFont typeface="Times" pitchFamily="18" charset="0"/>
              <a:buNone/>
            </a:pPr>
            <a:r>
              <a:rPr lang="en-US" sz="1000" dirty="0">
                <a:ea typeface="MS PGothic" pitchFamily="34" charset="-128"/>
              </a:rPr>
              <a:t>• Performance     </a:t>
            </a:r>
            <a:endParaRPr lang="en-US" sz="1000" dirty="0" smtClean="0">
              <a:ea typeface="MS PGothic" pitchFamily="34" charset="-128"/>
            </a:endParaRPr>
          </a:p>
          <a:p>
            <a:pPr defTabSz="1019175">
              <a:lnSpc>
                <a:spcPts val="1113"/>
              </a:lnSpc>
              <a:spcBef>
                <a:spcPct val="0"/>
              </a:spcBef>
              <a:buFont typeface="Times" pitchFamily="18" charset="0"/>
              <a:buNone/>
            </a:pPr>
            <a:r>
              <a:rPr lang="en-US" sz="1000" dirty="0" smtClean="0">
                <a:ea typeface="MS PGothic" pitchFamily="34" charset="-128"/>
              </a:rPr>
              <a:t>• </a:t>
            </a:r>
            <a:r>
              <a:rPr lang="en-US" sz="1000" dirty="0">
                <a:ea typeface="MS PGothic" pitchFamily="34" charset="-128"/>
              </a:rPr>
              <a:t>Diversification    </a:t>
            </a:r>
            <a:endParaRPr lang="en-US" sz="1000" dirty="0" smtClean="0">
              <a:ea typeface="MS PGothic" pitchFamily="34" charset="-128"/>
            </a:endParaRPr>
          </a:p>
          <a:p>
            <a:pPr defTabSz="1019175">
              <a:lnSpc>
                <a:spcPts val="1113"/>
              </a:lnSpc>
              <a:spcBef>
                <a:spcPct val="0"/>
              </a:spcBef>
              <a:buFont typeface="Times" pitchFamily="18" charset="0"/>
              <a:buNone/>
            </a:pPr>
            <a:r>
              <a:rPr lang="en-US" sz="1000" dirty="0" smtClean="0">
                <a:ea typeface="MS PGothic" pitchFamily="34" charset="-128"/>
              </a:rPr>
              <a:t>• Liquidity</a:t>
            </a:r>
            <a:endParaRPr lang="en-US" sz="1000" dirty="0">
              <a:ea typeface="MS PGothic" pitchFamily="34" charset="-128"/>
            </a:endParaRPr>
          </a:p>
        </p:txBody>
      </p:sp>
      <p:sp>
        <p:nvSpPr>
          <p:cNvPr id="1137680" name="Text Box 16"/>
          <p:cNvSpPr txBox="1">
            <a:spLocks noChangeArrowheads="1"/>
          </p:cNvSpPr>
          <p:nvPr/>
        </p:nvSpPr>
        <p:spPr bwMode="auto">
          <a:xfrm>
            <a:off x="5769462" y="6314011"/>
            <a:ext cx="1756752" cy="749980"/>
          </a:xfrm>
          <a:prstGeom prst="rect">
            <a:avLst/>
          </a:prstGeom>
          <a:noFill/>
          <a:ln w="12700">
            <a:noFill/>
            <a:miter lim="800000"/>
            <a:headEnd/>
            <a:tailEnd/>
          </a:ln>
        </p:spPr>
        <p:txBody>
          <a:bodyPr lIns="101847" tIns="50923" rIns="101847" bIns="50923"/>
          <a:lstStyle/>
          <a:p>
            <a:pPr defTabSz="1019175">
              <a:lnSpc>
                <a:spcPts val="1113"/>
              </a:lnSpc>
              <a:spcBef>
                <a:spcPct val="0"/>
              </a:spcBef>
            </a:pPr>
            <a:r>
              <a:rPr lang="en-US" sz="1000" b="1" dirty="0">
                <a:ea typeface="MS PGothic" pitchFamily="34" charset="-128"/>
              </a:rPr>
              <a:t>Actively manage risk</a:t>
            </a:r>
          </a:p>
          <a:p>
            <a:pPr defTabSz="1019175">
              <a:lnSpc>
                <a:spcPts val="1113"/>
              </a:lnSpc>
              <a:spcBef>
                <a:spcPct val="0"/>
              </a:spcBef>
              <a:buFont typeface="Times" pitchFamily="18" charset="0"/>
              <a:buNone/>
            </a:pPr>
            <a:r>
              <a:rPr lang="en-US" sz="1000" dirty="0">
                <a:ea typeface="MS PGothic" pitchFamily="34" charset="-128"/>
              </a:rPr>
              <a:t>• Market     </a:t>
            </a:r>
            <a:endParaRPr lang="en-US" sz="1000" dirty="0" smtClean="0">
              <a:ea typeface="MS PGothic" pitchFamily="34" charset="-128"/>
            </a:endParaRPr>
          </a:p>
          <a:p>
            <a:pPr defTabSz="1019175">
              <a:lnSpc>
                <a:spcPts val="1113"/>
              </a:lnSpc>
              <a:spcBef>
                <a:spcPct val="0"/>
              </a:spcBef>
              <a:buFont typeface="Times" pitchFamily="18" charset="0"/>
              <a:buNone/>
            </a:pPr>
            <a:r>
              <a:rPr lang="en-US" sz="1000" dirty="0" smtClean="0">
                <a:ea typeface="MS PGothic" pitchFamily="34" charset="-128"/>
              </a:rPr>
              <a:t>• </a:t>
            </a:r>
            <a:r>
              <a:rPr lang="en-US" sz="1000" dirty="0">
                <a:ea typeface="MS PGothic" pitchFamily="34" charset="-128"/>
              </a:rPr>
              <a:t>Allocation    </a:t>
            </a:r>
            <a:endParaRPr lang="en-US" sz="1000" dirty="0" smtClean="0">
              <a:ea typeface="MS PGothic" pitchFamily="34" charset="-128"/>
            </a:endParaRPr>
          </a:p>
          <a:p>
            <a:pPr defTabSz="1019175">
              <a:lnSpc>
                <a:spcPts val="1113"/>
              </a:lnSpc>
              <a:spcBef>
                <a:spcPct val="0"/>
              </a:spcBef>
              <a:buFont typeface="Times" pitchFamily="18" charset="0"/>
              <a:buNone/>
            </a:pPr>
            <a:r>
              <a:rPr lang="en-US" sz="1000" dirty="0" smtClean="0">
                <a:ea typeface="MS PGothic" pitchFamily="34" charset="-128"/>
              </a:rPr>
              <a:t>• </a:t>
            </a:r>
            <a:r>
              <a:rPr lang="en-US" sz="1000" dirty="0">
                <a:ea typeface="MS PGothic" pitchFamily="34" charset="-128"/>
              </a:rPr>
              <a:t>Implementation</a:t>
            </a:r>
          </a:p>
        </p:txBody>
      </p:sp>
      <p:sp>
        <p:nvSpPr>
          <p:cNvPr id="1137682" name="Text Box 18"/>
          <p:cNvSpPr txBox="1">
            <a:spLocks noChangeArrowheads="1"/>
          </p:cNvSpPr>
          <p:nvPr/>
        </p:nvSpPr>
        <p:spPr bwMode="auto">
          <a:xfrm>
            <a:off x="3871408" y="5527638"/>
            <a:ext cx="3100388" cy="290356"/>
          </a:xfrm>
          <a:prstGeom prst="rect">
            <a:avLst/>
          </a:prstGeom>
          <a:noFill/>
          <a:ln w="12700">
            <a:noFill/>
            <a:miter lim="800000"/>
            <a:headEnd/>
            <a:tailEnd/>
          </a:ln>
        </p:spPr>
        <p:txBody>
          <a:bodyPr lIns="101847" tIns="50923" rIns="101847" bIns="50923"/>
          <a:lstStyle/>
          <a:p>
            <a:pPr algn="ctr" defTabSz="1019175">
              <a:lnSpc>
                <a:spcPts val="1113"/>
              </a:lnSpc>
              <a:spcBef>
                <a:spcPct val="0"/>
              </a:spcBef>
            </a:pPr>
            <a:r>
              <a:rPr lang="en-US" sz="1000" b="1" dirty="0" smtClean="0">
                <a:solidFill>
                  <a:schemeClr val="bg1"/>
                </a:solidFill>
                <a:ea typeface="MS PGothic" pitchFamily="34" charset="-128"/>
              </a:rPr>
              <a:t>Diversified portfolio</a:t>
            </a:r>
            <a:endParaRPr lang="en-US" sz="1000" b="1" dirty="0">
              <a:solidFill>
                <a:schemeClr val="bg1"/>
              </a:solidFill>
              <a:ea typeface="MS PGothic" pitchFamily="34" charset="-128"/>
            </a:endParaRPr>
          </a:p>
        </p:txBody>
      </p:sp>
      <p:sp>
        <p:nvSpPr>
          <p:cNvPr id="1137683" name="Text Box 19"/>
          <p:cNvSpPr txBox="1">
            <a:spLocks noChangeArrowheads="1"/>
          </p:cNvSpPr>
          <p:nvPr/>
        </p:nvSpPr>
        <p:spPr bwMode="auto">
          <a:xfrm>
            <a:off x="4359275" y="3545392"/>
            <a:ext cx="2178050" cy="1920240"/>
          </a:xfrm>
          <a:prstGeom prst="rect">
            <a:avLst/>
          </a:prstGeom>
          <a:solidFill>
            <a:srgbClr val="BECDE5"/>
          </a:solidFill>
          <a:ln w="12700">
            <a:noFill/>
            <a:miter lim="800000"/>
            <a:headEnd/>
            <a:tailEnd/>
          </a:ln>
        </p:spPr>
        <p:txBody>
          <a:bodyPr tIns="91440" rIns="0" bIns="0"/>
          <a:lstStyle/>
          <a:p>
            <a:pPr marL="111125" indent="-111125" algn="l" defTabSz="1019175">
              <a:spcBef>
                <a:spcPct val="0"/>
              </a:spcBef>
              <a:spcAft>
                <a:spcPct val="50000"/>
              </a:spcAft>
            </a:pPr>
            <a:r>
              <a:rPr lang="en-US" sz="1000" b="1" dirty="0" smtClean="0">
                <a:ea typeface="MS PGothic" pitchFamily="34" charset="-128"/>
              </a:rPr>
              <a:t>Private Equity (25%)</a:t>
            </a:r>
            <a:endParaRPr lang="en-US" sz="1000" b="1" baseline="30000" dirty="0">
              <a:ea typeface="MS PGothic" pitchFamily="34" charset="-128"/>
            </a:endParaRP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Target of 3+ managers</a:t>
            </a:r>
          </a:p>
          <a:p>
            <a:pPr marL="111125" indent="-111125" defTabSz="1019175">
              <a:spcAft>
                <a:spcPct val="50000"/>
              </a:spcAft>
              <a:buFont typeface="Times" pitchFamily="18" charset="0"/>
              <a:buChar char="•"/>
            </a:pPr>
            <a:r>
              <a:rPr lang="en-US" sz="1000" dirty="0" smtClean="0">
                <a:ea typeface="MS PGothic" pitchFamily="34" charset="-128"/>
              </a:rPr>
              <a:t>Pooled assets provide access to multiple managers</a:t>
            </a: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Manager diversification reduces risk</a:t>
            </a: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Increase level of social impact</a:t>
            </a: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Capture upside of growth in PE/VC in emerging markets</a:t>
            </a:r>
            <a:endParaRPr lang="en-US" sz="1100" dirty="0">
              <a:ea typeface="MS PGothic" pitchFamily="34" charset="-128"/>
            </a:endParaRPr>
          </a:p>
        </p:txBody>
      </p:sp>
      <p:sp>
        <p:nvSpPr>
          <p:cNvPr id="1137685" name="Text Box 21"/>
          <p:cNvSpPr txBox="1">
            <a:spLocks noChangeArrowheads="1"/>
          </p:cNvSpPr>
          <p:nvPr/>
        </p:nvSpPr>
        <p:spPr bwMode="auto">
          <a:xfrm>
            <a:off x="6873875" y="3545392"/>
            <a:ext cx="2178050" cy="1920240"/>
          </a:xfrm>
          <a:prstGeom prst="rect">
            <a:avLst/>
          </a:prstGeom>
          <a:solidFill>
            <a:srgbClr val="BECDE5"/>
          </a:solidFill>
          <a:ln w="12700">
            <a:noFill/>
            <a:miter lim="800000"/>
            <a:headEnd/>
            <a:tailEnd/>
          </a:ln>
        </p:spPr>
        <p:txBody>
          <a:bodyPr tIns="91440" rIns="0" bIns="0"/>
          <a:lstStyle/>
          <a:p>
            <a:pPr algn="l" defTabSz="1019175">
              <a:spcBef>
                <a:spcPct val="0"/>
              </a:spcBef>
              <a:spcAft>
                <a:spcPct val="50000"/>
              </a:spcAft>
            </a:pPr>
            <a:r>
              <a:rPr lang="en-US" sz="1000" b="1" dirty="0" smtClean="0">
                <a:ea typeface="MS PGothic" pitchFamily="34" charset="-128"/>
              </a:rPr>
              <a:t>Fixed Income / Cash (25%)</a:t>
            </a:r>
            <a:endParaRPr lang="en-US" sz="1000" b="1" dirty="0">
              <a:ea typeface="MS PGothic" pitchFamily="34" charset="-128"/>
            </a:endParaRP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Reduce overall portfolio risk</a:t>
            </a:r>
            <a:endParaRPr lang="en-US" sz="1000" dirty="0">
              <a:ea typeface="MS PGothic" pitchFamily="34" charset="-128"/>
            </a:endParaRP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Provide stable returns/income</a:t>
            </a: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Increase portfolio liquidity</a:t>
            </a:r>
          </a:p>
          <a:p>
            <a:pPr marL="111125" indent="-111125" algn="l" defTabSz="1019175">
              <a:spcBef>
                <a:spcPct val="0"/>
              </a:spcBef>
              <a:spcAft>
                <a:spcPct val="50000"/>
              </a:spcAft>
              <a:buFont typeface="Times" pitchFamily="18" charset="0"/>
              <a:buChar char="•"/>
            </a:pPr>
            <a:r>
              <a:rPr lang="en-US" sz="1000" dirty="0" smtClean="0">
                <a:ea typeface="MS PGothic" pitchFamily="34" charset="-128"/>
              </a:rPr>
              <a:t>Increase public awareness of water industry issues</a:t>
            </a:r>
            <a:endParaRPr lang="en-US" sz="1000" dirty="0">
              <a:ea typeface="MS PGothic" pitchFamily="34" charset="-128"/>
            </a:endParaRPr>
          </a:p>
          <a:p>
            <a:pPr algn="l" defTabSz="1019175">
              <a:spcBef>
                <a:spcPct val="0"/>
              </a:spcBef>
              <a:spcAft>
                <a:spcPct val="50000"/>
              </a:spcAft>
            </a:pPr>
            <a:endParaRPr lang="en-US" sz="1100" b="1" dirty="0">
              <a:ea typeface="MS PGothic" pitchFamily="34" charset="-128"/>
            </a:endParaRPr>
          </a:p>
        </p:txBody>
      </p:sp>
      <p:sp>
        <p:nvSpPr>
          <p:cNvPr id="1137687" name="Line 23"/>
          <p:cNvSpPr>
            <a:spLocks noChangeShapeType="1"/>
          </p:cNvSpPr>
          <p:nvPr/>
        </p:nvSpPr>
        <p:spPr bwMode="auto">
          <a:xfrm flipH="1">
            <a:off x="1327150" y="6136734"/>
            <a:ext cx="265113" cy="0"/>
          </a:xfrm>
          <a:prstGeom prst="line">
            <a:avLst/>
          </a:prstGeom>
          <a:noFill/>
          <a:ln w="12700">
            <a:solidFill>
              <a:srgbClr val="755948"/>
            </a:solidFill>
            <a:prstDash val="sysDot"/>
            <a:round/>
            <a:headEnd/>
            <a:tailEnd/>
          </a:ln>
        </p:spPr>
        <p:txBody>
          <a:bodyPr wrap="none" anchor="ctr"/>
          <a:lstStyle/>
          <a:p>
            <a:endParaRPr lang="en-US"/>
          </a:p>
        </p:txBody>
      </p:sp>
      <p:sp>
        <p:nvSpPr>
          <p:cNvPr id="1137688" name="Line 24"/>
          <p:cNvSpPr>
            <a:spLocks noChangeShapeType="1"/>
          </p:cNvSpPr>
          <p:nvPr/>
        </p:nvSpPr>
        <p:spPr bwMode="auto">
          <a:xfrm flipH="1" flipV="1">
            <a:off x="1314450" y="1438275"/>
            <a:ext cx="12700" cy="4678363"/>
          </a:xfrm>
          <a:prstGeom prst="line">
            <a:avLst/>
          </a:prstGeom>
          <a:noFill/>
          <a:ln w="12700">
            <a:solidFill>
              <a:srgbClr val="755948"/>
            </a:solidFill>
            <a:prstDash val="sysDot"/>
            <a:round/>
            <a:headEnd/>
            <a:tailEnd/>
          </a:ln>
        </p:spPr>
        <p:txBody>
          <a:bodyPr wrap="none" anchor="ctr"/>
          <a:lstStyle/>
          <a:p>
            <a:endParaRPr lang="en-US"/>
          </a:p>
        </p:txBody>
      </p:sp>
      <p:sp>
        <p:nvSpPr>
          <p:cNvPr id="1137689" name="Line 25"/>
          <p:cNvSpPr>
            <a:spLocks noChangeShapeType="1"/>
          </p:cNvSpPr>
          <p:nvPr/>
        </p:nvSpPr>
        <p:spPr bwMode="auto">
          <a:xfrm flipH="1">
            <a:off x="1327150" y="1441450"/>
            <a:ext cx="265113" cy="0"/>
          </a:xfrm>
          <a:prstGeom prst="line">
            <a:avLst/>
          </a:prstGeom>
          <a:noFill/>
          <a:ln w="12700">
            <a:solidFill>
              <a:srgbClr val="755948"/>
            </a:solidFill>
            <a:prstDash val="sysDot"/>
            <a:round/>
            <a:headEnd type="triangle" w="med" len="med"/>
            <a:tailEnd/>
          </a:ln>
        </p:spPr>
        <p:txBody>
          <a:bodyPr wrap="none" anchor="ctr"/>
          <a:lstStyle/>
          <a:p>
            <a:endParaRPr lang="en-US"/>
          </a:p>
        </p:txBody>
      </p:sp>
      <p:sp>
        <p:nvSpPr>
          <p:cNvPr id="1137690" name="Line 26"/>
          <p:cNvSpPr>
            <a:spLocks noChangeShapeType="1"/>
          </p:cNvSpPr>
          <p:nvPr/>
        </p:nvSpPr>
        <p:spPr bwMode="auto">
          <a:xfrm flipH="1">
            <a:off x="9409113" y="6127209"/>
            <a:ext cx="269875" cy="0"/>
          </a:xfrm>
          <a:prstGeom prst="line">
            <a:avLst/>
          </a:prstGeom>
          <a:noFill/>
          <a:ln w="12700">
            <a:solidFill>
              <a:srgbClr val="755948"/>
            </a:solidFill>
            <a:prstDash val="sysDot"/>
            <a:round/>
            <a:headEnd/>
            <a:tailEnd/>
          </a:ln>
        </p:spPr>
        <p:txBody>
          <a:bodyPr wrap="none" anchor="ctr"/>
          <a:lstStyle/>
          <a:p>
            <a:endParaRPr lang="en-US"/>
          </a:p>
        </p:txBody>
      </p:sp>
      <p:sp>
        <p:nvSpPr>
          <p:cNvPr id="1137691" name="Line 27"/>
          <p:cNvSpPr>
            <a:spLocks noChangeShapeType="1"/>
          </p:cNvSpPr>
          <p:nvPr/>
        </p:nvSpPr>
        <p:spPr bwMode="auto">
          <a:xfrm flipV="1">
            <a:off x="9674225" y="1457325"/>
            <a:ext cx="12700" cy="4656138"/>
          </a:xfrm>
          <a:prstGeom prst="line">
            <a:avLst/>
          </a:prstGeom>
          <a:noFill/>
          <a:ln w="12700">
            <a:solidFill>
              <a:srgbClr val="755948"/>
            </a:solidFill>
            <a:prstDash val="sysDot"/>
            <a:round/>
            <a:headEnd/>
            <a:tailEnd/>
          </a:ln>
        </p:spPr>
        <p:txBody>
          <a:bodyPr wrap="none" anchor="ctr"/>
          <a:lstStyle/>
          <a:p>
            <a:endParaRPr lang="en-US"/>
          </a:p>
        </p:txBody>
      </p:sp>
      <p:sp>
        <p:nvSpPr>
          <p:cNvPr id="1137692" name="Line 28"/>
          <p:cNvSpPr>
            <a:spLocks noChangeShapeType="1"/>
          </p:cNvSpPr>
          <p:nvPr/>
        </p:nvSpPr>
        <p:spPr bwMode="auto">
          <a:xfrm flipH="1">
            <a:off x="9409113" y="1452563"/>
            <a:ext cx="269875" cy="0"/>
          </a:xfrm>
          <a:prstGeom prst="line">
            <a:avLst/>
          </a:prstGeom>
          <a:noFill/>
          <a:ln w="12700">
            <a:solidFill>
              <a:srgbClr val="755948"/>
            </a:solidFill>
            <a:prstDash val="sysDot"/>
            <a:round/>
            <a:headEnd/>
            <a:tailEnd type="triangle" w="med" len="med"/>
          </a:ln>
        </p:spPr>
        <p:txBody>
          <a:bodyPr wrap="none" anchor="ctr"/>
          <a:lstStyle/>
          <a:p>
            <a:endParaRPr lang="en-US"/>
          </a:p>
        </p:txBody>
      </p:sp>
      <p:sp>
        <p:nvSpPr>
          <p:cNvPr id="1137693" name="Text Box 29"/>
          <p:cNvSpPr txBox="1">
            <a:spLocks noChangeArrowheads="1"/>
          </p:cNvSpPr>
          <p:nvPr/>
        </p:nvSpPr>
        <p:spPr bwMode="auto">
          <a:xfrm>
            <a:off x="1844675" y="3545392"/>
            <a:ext cx="2225675" cy="1920240"/>
          </a:xfrm>
          <a:prstGeom prst="rect">
            <a:avLst/>
          </a:prstGeom>
          <a:solidFill>
            <a:srgbClr val="BECDE5"/>
          </a:solidFill>
          <a:ln w="12700">
            <a:noFill/>
            <a:miter lim="800000"/>
            <a:headEnd/>
            <a:tailEnd/>
          </a:ln>
        </p:spPr>
        <p:txBody>
          <a:bodyPr tIns="91440" rIns="0" bIns="0"/>
          <a:lstStyle/>
          <a:p>
            <a:pPr marL="114300" indent="-114300" algn="l" defTabSz="1019175">
              <a:spcBef>
                <a:spcPct val="0"/>
              </a:spcBef>
              <a:spcAft>
                <a:spcPct val="50000"/>
              </a:spcAft>
            </a:pPr>
            <a:r>
              <a:rPr lang="en-US" sz="1000" b="1" dirty="0" smtClean="0">
                <a:ea typeface="MS PGothic" pitchFamily="34" charset="-128"/>
              </a:rPr>
              <a:t>Public Equity (50%)</a:t>
            </a:r>
            <a:endParaRPr lang="en-US" sz="1000" b="1" baseline="30000" dirty="0">
              <a:ea typeface="MS PGothic" pitchFamily="34" charset="-128"/>
            </a:endParaRPr>
          </a:p>
          <a:p>
            <a:pPr marL="114300" indent="-114300" algn="l" defTabSz="1019175">
              <a:spcBef>
                <a:spcPct val="0"/>
              </a:spcBef>
              <a:spcAft>
                <a:spcPct val="50000"/>
              </a:spcAft>
              <a:buFont typeface="Times" pitchFamily="18" charset="0"/>
              <a:buChar char="•"/>
            </a:pPr>
            <a:r>
              <a:rPr lang="en-US" sz="1000" dirty="0" smtClean="0">
                <a:ea typeface="MS PGothic" pitchFamily="34" charset="-128"/>
              </a:rPr>
              <a:t>Max. 10% single holding concentration </a:t>
            </a:r>
            <a:endParaRPr lang="en-US" sz="1000" dirty="0">
              <a:ea typeface="MS PGothic" pitchFamily="34" charset="-128"/>
            </a:endParaRPr>
          </a:p>
          <a:p>
            <a:pPr marL="114300" indent="-114300" algn="l" defTabSz="1019175">
              <a:spcBef>
                <a:spcPct val="0"/>
              </a:spcBef>
              <a:spcAft>
                <a:spcPct val="50000"/>
              </a:spcAft>
              <a:buFont typeface="Times" pitchFamily="18" charset="0"/>
              <a:buChar char="•"/>
            </a:pPr>
            <a:r>
              <a:rPr lang="en-US" sz="1000" dirty="0" smtClean="0">
                <a:ea typeface="MS PGothic" pitchFamily="34" charset="-128"/>
              </a:rPr>
              <a:t>Diversification reduces volatility</a:t>
            </a:r>
          </a:p>
          <a:p>
            <a:pPr marL="114300" indent="-114300" algn="l" defTabSz="1019175">
              <a:spcBef>
                <a:spcPct val="0"/>
              </a:spcBef>
              <a:spcAft>
                <a:spcPct val="50000"/>
              </a:spcAft>
              <a:buFont typeface="Times" pitchFamily="18" charset="0"/>
              <a:buChar char="•"/>
            </a:pPr>
            <a:r>
              <a:rPr lang="en-US" sz="1000" dirty="0" smtClean="0">
                <a:ea typeface="MS PGothic" pitchFamily="34" charset="-128"/>
              </a:rPr>
              <a:t>Increase portfolio liquidity</a:t>
            </a:r>
          </a:p>
          <a:p>
            <a:pPr marL="114300" indent="-114300" algn="l" defTabSz="1019175">
              <a:spcBef>
                <a:spcPct val="0"/>
              </a:spcBef>
              <a:spcAft>
                <a:spcPct val="50000"/>
              </a:spcAft>
              <a:buFont typeface="Times" pitchFamily="18" charset="0"/>
              <a:buChar char="•"/>
            </a:pPr>
            <a:r>
              <a:rPr lang="en-US" sz="1000" dirty="0" smtClean="0">
                <a:ea typeface="MS PGothic" pitchFamily="34" charset="-128"/>
              </a:rPr>
              <a:t>Capture upside of industry growth in capital markets</a:t>
            </a:r>
          </a:p>
          <a:p>
            <a:pPr marL="114300" indent="-114300" algn="l" defTabSz="1019175">
              <a:spcBef>
                <a:spcPct val="0"/>
              </a:spcBef>
              <a:spcAft>
                <a:spcPct val="50000"/>
              </a:spcAft>
              <a:buFont typeface="Times" pitchFamily="18" charset="0"/>
              <a:buChar char="•"/>
            </a:pPr>
            <a:r>
              <a:rPr lang="en-US" sz="1000" dirty="0" smtClean="0">
                <a:ea typeface="MS PGothic" pitchFamily="34" charset="-128"/>
              </a:rPr>
              <a:t>Increase public awareness of water industry issues</a:t>
            </a:r>
          </a:p>
          <a:p>
            <a:pPr marL="114300" indent="-114300" algn="l" defTabSz="1019175">
              <a:spcBef>
                <a:spcPct val="0"/>
              </a:spcBef>
              <a:spcAft>
                <a:spcPct val="50000"/>
              </a:spcAft>
              <a:buFont typeface="Times" pitchFamily="18" charset="0"/>
              <a:buChar char="•"/>
            </a:pPr>
            <a:endParaRPr lang="en-US" sz="1000" dirty="0">
              <a:ea typeface="MS PGothic" pitchFamily="34" charset="-128"/>
            </a:endParaRPr>
          </a:p>
          <a:p>
            <a:pPr algn="l" defTabSz="1019175">
              <a:spcBef>
                <a:spcPct val="0"/>
              </a:spcBef>
              <a:spcAft>
                <a:spcPct val="50000"/>
              </a:spcAft>
            </a:pPr>
            <a:endParaRPr lang="en-US" sz="1100" b="1" dirty="0">
              <a:ea typeface="MS PGothic" pitchFamily="34" charset="-128"/>
            </a:endParaRPr>
          </a:p>
        </p:txBody>
      </p:sp>
      <p:sp>
        <p:nvSpPr>
          <p:cNvPr id="1137670" name="Text Box 6"/>
          <p:cNvSpPr txBox="1">
            <a:spLocks noChangeArrowheads="1"/>
          </p:cNvSpPr>
          <p:nvPr/>
        </p:nvSpPr>
        <p:spPr bwMode="auto">
          <a:xfrm>
            <a:off x="1592263" y="2950061"/>
            <a:ext cx="7816850" cy="274638"/>
          </a:xfrm>
          <a:prstGeom prst="rect">
            <a:avLst/>
          </a:prstGeom>
          <a:solidFill>
            <a:schemeClr val="accent1">
              <a:lumMod val="75000"/>
            </a:schemeClr>
          </a:solidFill>
          <a:ln w="12700" algn="ctr">
            <a:noFill/>
            <a:miter lim="800000"/>
            <a:headEnd/>
            <a:tailEnd/>
          </a:ln>
          <a:effectLst/>
        </p:spPr>
        <p:txBody>
          <a:bodyPr lIns="101847" tIns="50923" rIns="101847" bIns="50923" anchor="ctr"/>
          <a:lstStyle/>
          <a:p>
            <a:pPr defTabSz="1019175"/>
            <a:r>
              <a:rPr lang="en-US" sz="1000" b="1" dirty="0">
                <a:solidFill>
                  <a:schemeClr val="bg1"/>
                </a:solidFill>
                <a:ea typeface="MS PGothic" pitchFamily="34" charset="-128"/>
              </a:rPr>
              <a:t>Portfolio </a:t>
            </a:r>
            <a:r>
              <a:rPr lang="en-US" sz="1000" b="1" dirty="0" smtClean="0">
                <a:solidFill>
                  <a:schemeClr val="bg1"/>
                </a:solidFill>
                <a:ea typeface="MS PGothic" pitchFamily="34" charset="-128"/>
              </a:rPr>
              <a:t>construction</a:t>
            </a:r>
            <a:endParaRPr lang="en-US" sz="1000" b="1" baseline="30000" dirty="0">
              <a:solidFill>
                <a:schemeClr val="bg1"/>
              </a:solidFill>
              <a:ea typeface="MS PGothic" pitchFamily="34" charset="-128"/>
            </a:endParaRPr>
          </a:p>
        </p:txBody>
      </p:sp>
      <p:sp>
        <p:nvSpPr>
          <p:cNvPr id="1137677" name="Text Box 13"/>
          <p:cNvSpPr txBox="1">
            <a:spLocks noChangeArrowheads="1"/>
          </p:cNvSpPr>
          <p:nvPr/>
        </p:nvSpPr>
        <p:spPr bwMode="auto">
          <a:xfrm>
            <a:off x="1592263" y="6001796"/>
            <a:ext cx="7796212" cy="274638"/>
          </a:xfrm>
          <a:prstGeom prst="rect">
            <a:avLst/>
          </a:prstGeom>
          <a:solidFill>
            <a:schemeClr val="accent1">
              <a:lumMod val="75000"/>
            </a:schemeClr>
          </a:solidFill>
          <a:ln w="12700" algn="ctr">
            <a:noFill/>
            <a:miter lim="800000"/>
            <a:headEnd/>
            <a:tailEnd/>
          </a:ln>
          <a:effectLst/>
        </p:spPr>
        <p:txBody>
          <a:bodyPr lIns="101847" tIns="50923" rIns="101847" bIns="50923" anchor="ctr"/>
          <a:lstStyle/>
          <a:p>
            <a:pPr defTabSz="1019175"/>
            <a:r>
              <a:rPr lang="en-US" sz="1000" b="1" dirty="0">
                <a:solidFill>
                  <a:schemeClr val="bg1"/>
                </a:solidFill>
                <a:ea typeface="MS PGothic" pitchFamily="34" charset="-128"/>
              </a:rPr>
              <a:t>Periodic review and risk management</a:t>
            </a:r>
          </a:p>
        </p:txBody>
      </p:sp>
      <p:sp>
        <p:nvSpPr>
          <p:cNvPr id="1137695" name="Text Box 31"/>
          <p:cNvSpPr txBox="1">
            <a:spLocks noChangeArrowheads="1"/>
          </p:cNvSpPr>
          <p:nvPr/>
        </p:nvSpPr>
        <p:spPr bwMode="auto">
          <a:xfrm>
            <a:off x="1612900" y="1338263"/>
            <a:ext cx="7796213" cy="274637"/>
          </a:xfrm>
          <a:prstGeom prst="rect">
            <a:avLst/>
          </a:prstGeom>
          <a:solidFill>
            <a:schemeClr val="accent1">
              <a:lumMod val="75000"/>
            </a:schemeClr>
          </a:solidFill>
          <a:ln w="12700">
            <a:noFill/>
            <a:miter lim="800000"/>
            <a:headEnd/>
            <a:tailEnd/>
          </a:ln>
        </p:spPr>
        <p:txBody>
          <a:bodyPr lIns="101847" tIns="50923" rIns="101847" bIns="50923" anchor="ctr"/>
          <a:lstStyle/>
          <a:p>
            <a:pPr defTabSz="1019175"/>
            <a:r>
              <a:rPr lang="en-US" sz="1000" b="1" dirty="0" smtClean="0">
                <a:solidFill>
                  <a:schemeClr val="bg1"/>
                </a:solidFill>
                <a:ea typeface="MS PGothic" pitchFamily="34" charset="-128"/>
              </a:rPr>
              <a:t>Identify water investment universe</a:t>
            </a:r>
            <a:endParaRPr lang="en-US" sz="1000" b="1" dirty="0">
              <a:solidFill>
                <a:schemeClr val="bg1"/>
              </a:solidFill>
              <a:ea typeface="MS PGothic" pitchFamily="34" charset="-128"/>
            </a:endParaRPr>
          </a:p>
        </p:txBody>
      </p:sp>
      <p:sp>
        <p:nvSpPr>
          <p:cNvPr id="35" name="Text Box 11"/>
          <p:cNvSpPr txBox="1">
            <a:spLocks noChangeArrowheads="1"/>
          </p:cNvSpPr>
          <p:nvPr/>
        </p:nvSpPr>
        <p:spPr bwMode="auto">
          <a:xfrm>
            <a:off x="7715250" y="1647825"/>
            <a:ext cx="1743075" cy="822960"/>
          </a:xfrm>
          <a:prstGeom prst="rect">
            <a:avLst/>
          </a:prstGeom>
          <a:noFill/>
          <a:ln w="12700">
            <a:noFill/>
            <a:miter lim="800000"/>
            <a:headEnd/>
            <a:tailEnd/>
          </a:ln>
        </p:spPr>
        <p:txBody>
          <a:bodyPr lIns="101847" tIns="50923" rIns="101847" bIns="50923"/>
          <a:lstStyle/>
          <a:p>
            <a:pPr algn="l" defTabSz="1019175">
              <a:lnSpc>
                <a:spcPts val="1113"/>
              </a:lnSpc>
              <a:spcBef>
                <a:spcPct val="0"/>
              </a:spcBef>
            </a:pPr>
            <a:r>
              <a:rPr lang="en-US" sz="1000" b="1" dirty="0" smtClean="0">
                <a:ea typeface="MS PGothic" pitchFamily="34" charset="-128"/>
              </a:rPr>
              <a:t>Fixed income selection</a:t>
            </a:r>
            <a:endParaRPr lang="en-US" sz="1000" b="1" dirty="0">
              <a:ea typeface="MS PGothic" pitchFamily="34" charset="-128"/>
            </a:endParaRPr>
          </a:p>
          <a:p>
            <a:pPr algn="l" defTabSz="1019175">
              <a:lnSpc>
                <a:spcPts val="1113"/>
              </a:lnSpc>
              <a:spcBef>
                <a:spcPct val="0"/>
              </a:spcBef>
              <a:buFont typeface="Times" pitchFamily="18" charset="0"/>
              <a:buChar char="•"/>
            </a:pPr>
            <a:r>
              <a:rPr lang="en-US" sz="1000" dirty="0" smtClean="0">
                <a:ea typeface="MS PGothic" pitchFamily="34" charset="-128"/>
              </a:rPr>
              <a:t> AAA rating</a:t>
            </a:r>
            <a:endParaRPr lang="en-US" sz="1000" dirty="0">
              <a:ea typeface="MS PGothic" pitchFamily="34" charset="-128"/>
            </a:endParaRPr>
          </a:p>
          <a:p>
            <a:pPr algn="l" defTabSz="1019175">
              <a:lnSpc>
                <a:spcPts val="1113"/>
              </a:lnSpc>
              <a:spcBef>
                <a:spcPct val="0"/>
              </a:spcBef>
              <a:buFont typeface="Times" pitchFamily="18" charset="0"/>
              <a:buChar char="•"/>
            </a:pPr>
            <a:r>
              <a:rPr lang="en-US" sz="1000" dirty="0">
                <a:ea typeface="MS PGothic" pitchFamily="34" charset="-128"/>
              </a:rPr>
              <a:t> </a:t>
            </a:r>
            <a:r>
              <a:rPr lang="en-US" sz="1000" dirty="0" smtClean="0">
                <a:ea typeface="MS PGothic" pitchFamily="34" charset="-128"/>
              </a:rPr>
              <a:t>Emerging market focus</a:t>
            </a:r>
            <a:endParaRPr lang="en-US" sz="1000" dirty="0">
              <a:ea typeface="MS PGothic" pitchFamily="34" charset="-128"/>
            </a:endParaRPr>
          </a:p>
          <a:p>
            <a:pPr algn="l" defTabSz="1019175">
              <a:lnSpc>
                <a:spcPts val="1113"/>
              </a:lnSpc>
              <a:spcBef>
                <a:spcPct val="0"/>
              </a:spcBef>
              <a:buFont typeface="Times" pitchFamily="18" charset="0"/>
              <a:buChar char="•"/>
            </a:pPr>
            <a:r>
              <a:rPr lang="en-US" sz="1000" dirty="0" smtClean="0">
                <a:ea typeface="MS PGothic" pitchFamily="34" charset="-128"/>
              </a:rPr>
              <a:t> Related to water</a:t>
            </a:r>
            <a:endParaRPr lang="en-US" sz="1000" dirty="0">
              <a:ea typeface="MS PGothic" pitchFamily="34" charset="-128"/>
            </a:endParaRPr>
          </a:p>
        </p:txBody>
      </p:sp>
      <p:sp>
        <p:nvSpPr>
          <p:cNvPr id="36" name="AutoShape 7"/>
          <p:cNvSpPr>
            <a:spLocks noChangeArrowheads="1"/>
          </p:cNvSpPr>
          <p:nvPr/>
        </p:nvSpPr>
        <p:spPr bwMode="auto">
          <a:xfrm rot="10800000">
            <a:off x="4197096" y="2460476"/>
            <a:ext cx="2514600" cy="376237"/>
          </a:xfrm>
          <a:prstGeom prst="triangle">
            <a:avLst>
              <a:gd name="adj" fmla="val 50000"/>
            </a:avLst>
          </a:prstGeom>
          <a:solidFill>
            <a:schemeClr val="accent1"/>
          </a:solidFill>
          <a:ln w="9525">
            <a:noFill/>
            <a:miter lim="800000"/>
            <a:headEnd/>
            <a:tailEnd/>
          </a:ln>
        </p:spPr>
        <p:txBody>
          <a:bodyPr wrap="none" anchor="ctr"/>
          <a:lstStyle/>
          <a:p>
            <a:endParaRPr lang="en-US"/>
          </a:p>
        </p:txBody>
      </p:sp>
      <p:sp>
        <p:nvSpPr>
          <p:cNvPr id="37" name="Text Box 18"/>
          <p:cNvSpPr txBox="1">
            <a:spLocks noChangeArrowheads="1"/>
          </p:cNvSpPr>
          <p:nvPr/>
        </p:nvSpPr>
        <p:spPr bwMode="auto">
          <a:xfrm>
            <a:off x="3863040" y="2444582"/>
            <a:ext cx="3100388" cy="248375"/>
          </a:xfrm>
          <a:prstGeom prst="rect">
            <a:avLst/>
          </a:prstGeom>
          <a:noFill/>
          <a:ln w="12700">
            <a:noFill/>
            <a:miter lim="800000"/>
            <a:headEnd/>
            <a:tailEnd/>
          </a:ln>
        </p:spPr>
        <p:txBody>
          <a:bodyPr lIns="101847" tIns="50923" rIns="101847" bIns="50923"/>
          <a:lstStyle/>
          <a:p>
            <a:pPr algn="ctr" defTabSz="1019175">
              <a:lnSpc>
                <a:spcPts val="1113"/>
              </a:lnSpc>
              <a:spcBef>
                <a:spcPct val="0"/>
              </a:spcBef>
            </a:pPr>
            <a:r>
              <a:rPr lang="en-US" sz="1000" b="1" dirty="0" smtClean="0">
                <a:solidFill>
                  <a:schemeClr val="bg1"/>
                </a:solidFill>
                <a:ea typeface="MS PGothic" pitchFamily="34" charset="-128"/>
              </a:rPr>
              <a:t>Initial investment</a:t>
            </a:r>
            <a:endParaRPr lang="en-US" sz="1000" b="1" dirty="0">
              <a:solidFill>
                <a:schemeClr val="bg1"/>
              </a:solidFill>
              <a:ea typeface="MS PGothic"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sz="quarter"/>
          </p:nvPr>
        </p:nvSpPr>
        <p:spPr>
          <a:xfrm>
            <a:off x="1087438" y="9525"/>
            <a:ext cx="8456612" cy="989013"/>
          </a:xfrm>
        </p:spPr>
        <p:txBody>
          <a:bodyPr/>
          <a:lstStyle/>
          <a:p>
            <a:r>
              <a:rPr lang="en-US" dirty="0" smtClean="0"/>
              <a:t>Backtesting supports superior performance by global water stocks</a:t>
            </a:r>
          </a:p>
        </p:txBody>
      </p:sp>
      <p:graphicFrame>
        <p:nvGraphicFramePr>
          <p:cNvPr id="17" name="Object 4"/>
          <p:cNvGraphicFramePr>
            <a:graphicFrameLocks noChangeAspect="1"/>
          </p:cNvGraphicFramePr>
          <p:nvPr/>
        </p:nvGraphicFramePr>
        <p:xfrm>
          <a:off x="1090614" y="1559362"/>
          <a:ext cx="8666162" cy="4710112"/>
        </p:xfrm>
        <a:graphic>
          <a:graphicData uri="http://schemas.openxmlformats.org/drawingml/2006/chart">
            <c:chart xmlns:c="http://schemas.openxmlformats.org/drawingml/2006/chart" xmlns:r="http://schemas.openxmlformats.org/officeDocument/2006/relationships" r:id="rId3"/>
          </a:graphicData>
        </a:graphic>
      </p:graphicFrame>
      <p:sp>
        <p:nvSpPr>
          <p:cNvPr id="29701" name="Text Box 5"/>
          <p:cNvSpPr txBox="1">
            <a:spLocks noChangeArrowheads="1"/>
          </p:cNvSpPr>
          <p:nvPr/>
        </p:nvSpPr>
        <p:spPr bwMode="auto">
          <a:xfrm>
            <a:off x="1052513" y="1277322"/>
            <a:ext cx="5196907" cy="312878"/>
          </a:xfrm>
          <a:prstGeom prst="rect">
            <a:avLst/>
          </a:prstGeom>
          <a:noFill/>
          <a:ln w="9525">
            <a:noFill/>
            <a:miter lim="800000"/>
            <a:headEnd/>
            <a:tailEnd/>
          </a:ln>
        </p:spPr>
        <p:txBody>
          <a:bodyPr wrap="none" lIns="63486" tIns="63486" rIns="63486" bIns="63486">
            <a:spAutoFit/>
          </a:bodyPr>
          <a:lstStyle/>
          <a:p>
            <a:r>
              <a:rPr lang="en-US" dirty="0" smtClean="0">
                <a:solidFill>
                  <a:schemeClr val="tx2"/>
                </a:solidFill>
              </a:rPr>
              <a:t>Illustration: Growth </a:t>
            </a:r>
            <a:r>
              <a:rPr lang="en-US" dirty="0">
                <a:solidFill>
                  <a:schemeClr val="tx2"/>
                </a:solidFill>
              </a:rPr>
              <a:t>of $1,000 invested in </a:t>
            </a:r>
            <a:r>
              <a:rPr lang="en-US" dirty="0" smtClean="0">
                <a:solidFill>
                  <a:schemeClr val="tx2"/>
                </a:solidFill>
              </a:rPr>
              <a:t>December 2007 to April 2011</a:t>
            </a:r>
            <a:endParaRPr lang="en-US" baseline="30000"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sz="quarter"/>
          </p:nvPr>
        </p:nvSpPr>
        <p:spPr>
          <a:xfrm>
            <a:off x="1087438" y="12700"/>
            <a:ext cx="8456612" cy="989013"/>
          </a:xfrm>
        </p:spPr>
        <p:txBody>
          <a:bodyPr/>
          <a:lstStyle/>
          <a:p>
            <a:r>
              <a:rPr lang="en-US" dirty="0" smtClean="0"/>
              <a:t>Backtesting the Fund with target asset allocation shows higher risk-adjusted return and reduced volatility to equity market</a:t>
            </a:r>
          </a:p>
        </p:txBody>
      </p:sp>
      <p:graphicFrame>
        <p:nvGraphicFramePr>
          <p:cNvPr id="1170520" name="Group 88"/>
          <p:cNvGraphicFramePr>
            <a:graphicFrameLocks noGrp="1"/>
          </p:cNvGraphicFramePr>
          <p:nvPr>
            <p:ph sz="quarter" idx="2"/>
          </p:nvPr>
        </p:nvGraphicFramePr>
        <p:xfrm>
          <a:off x="1488324" y="1672517"/>
          <a:ext cx="7412777" cy="1693916"/>
        </p:xfrm>
        <a:graphic>
          <a:graphicData uri="http://schemas.openxmlformats.org/drawingml/2006/table">
            <a:tbl>
              <a:tblPr>
                <a:tableStyleId>{2D5ABB26-0587-4C30-8999-92F81FD0307C}</a:tableStyleId>
              </a:tblPr>
              <a:tblGrid>
                <a:gridCol w="2983191"/>
                <a:gridCol w="900113"/>
                <a:gridCol w="1175172"/>
                <a:gridCol w="909257"/>
                <a:gridCol w="663006"/>
                <a:gridCol w="782038"/>
              </a:tblGrid>
              <a:tr h="674120">
                <a:tc>
                  <a:txBody>
                    <a:bodyPr/>
                    <a:lstStyle/>
                    <a:p>
                      <a:pPr marL="228600" marR="0" lvl="0" indent="-228600" algn="l" defTabSz="722313" rtl="0" eaLnBrk="0" fontAlgn="base" latinLnBrk="0" hangingPunct="0">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bg1"/>
                          </a:solidFill>
                          <a:effectLst/>
                        </a:rPr>
                        <a:t>  2002 </a:t>
                      </a:r>
                      <a:r>
                        <a:rPr kumimoji="0" lang="en-US" sz="1200" b="0" u="none" strike="noStrike" cap="none" normalizeH="0" baseline="0" dirty="0" smtClean="0">
                          <a:ln>
                            <a:noFill/>
                          </a:ln>
                          <a:solidFill>
                            <a:schemeClr val="bg1"/>
                          </a:solidFill>
                          <a:effectLst/>
                        </a:rPr>
                        <a:t>– 2010</a:t>
                      </a:r>
                      <a:endParaRPr kumimoji="0" lang="en-US" sz="1200" b="0" i="0" u="none" strike="noStrike" cap="none" normalizeH="0" baseline="30000" dirty="0" smtClean="0">
                        <a:ln>
                          <a:noFill/>
                        </a:ln>
                        <a:solidFill>
                          <a:schemeClr val="bg1"/>
                        </a:solidFill>
                        <a:effectLst/>
                        <a:latin typeface="Helvetica" pitchFamily="34" charset="0"/>
                        <a:cs typeface="Times New Roman" pitchFamily="18" charset="0"/>
                      </a:endParaRPr>
                    </a:p>
                  </a:txBody>
                  <a:tcPr marL="0" marR="0" marT="0" marB="0" anchor="ctr" horzOverflow="overflow">
                    <a:solidFill>
                      <a:schemeClr val="accent1">
                        <a:lumMod val="75000"/>
                      </a:schemeClr>
                    </a:solidFill>
                  </a:tcPr>
                </a:tc>
                <a:tc>
                  <a:txBody>
                    <a:bodyPr/>
                    <a:lstStyle/>
                    <a:p>
                      <a:pPr marL="0" marR="0" lvl="0" indent="0" algn="ctr" defTabSz="722313" rtl="0" eaLnBrk="0" fontAlgn="base" latinLnBrk="0" hangingPunct="0">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bg1"/>
                          </a:solidFill>
                          <a:effectLst/>
                        </a:rPr>
                        <a:t>Annualized </a:t>
                      </a:r>
                      <a:br>
                        <a:rPr kumimoji="0" lang="en-US" sz="1200" b="0" u="none" strike="noStrike" cap="none" normalizeH="0" baseline="0" dirty="0" smtClean="0">
                          <a:ln>
                            <a:noFill/>
                          </a:ln>
                          <a:solidFill>
                            <a:schemeClr val="bg1"/>
                          </a:solidFill>
                          <a:effectLst/>
                        </a:rPr>
                      </a:br>
                      <a:r>
                        <a:rPr kumimoji="0" lang="en-US" sz="1200" b="0" u="none" strike="noStrike" cap="none" normalizeH="0" baseline="0" dirty="0" smtClean="0">
                          <a:ln>
                            <a:noFill/>
                          </a:ln>
                          <a:solidFill>
                            <a:schemeClr val="bg1"/>
                          </a:solidFill>
                          <a:effectLst/>
                        </a:rPr>
                        <a:t>return</a:t>
                      </a:r>
                      <a:endParaRPr kumimoji="0" lang="en-US" sz="1200" b="0" i="0" u="none" strike="noStrike" cap="none" normalizeH="0" baseline="0" dirty="0" smtClean="0">
                        <a:ln>
                          <a:noFill/>
                        </a:ln>
                        <a:solidFill>
                          <a:schemeClr val="bg1"/>
                        </a:solidFill>
                        <a:effectLst/>
                        <a:latin typeface="Helvetica" pitchFamily="34" charset="0"/>
                      </a:endParaRPr>
                    </a:p>
                  </a:txBody>
                  <a:tcPr marL="0" marR="0" marT="0" marB="0" anchor="ctr" horzOverflow="overflow">
                    <a:solidFill>
                      <a:schemeClr val="accent1">
                        <a:lumMod val="75000"/>
                      </a:schemeClr>
                    </a:solidFill>
                  </a:tcPr>
                </a:tc>
                <a:tc>
                  <a:txBody>
                    <a:bodyPr/>
                    <a:lstStyle/>
                    <a:p>
                      <a:pPr marL="0" marR="0" lvl="0" indent="0" algn="ctr" defTabSz="722313" rtl="0" eaLnBrk="0" fontAlgn="base" latinLnBrk="0" hangingPunct="0">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bg1"/>
                          </a:solidFill>
                          <a:effectLst/>
                        </a:rPr>
                        <a:t>Annualized </a:t>
                      </a:r>
                      <a:br>
                        <a:rPr kumimoji="0" lang="en-US" sz="1200" b="0" u="none" strike="noStrike" cap="none" normalizeH="0" baseline="0" dirty="0" smtClean="0">
                          <a:ln>
                            <a:noFill/>
                          </a:ln>
                          <a:solidFill>
                            <a:schemeClr val="bg1"/>
                          </a:solidFill>
                          <a:effectLst/>
                        </a:rPr>
                      </a:br>
                      <a:r>
                        <a:rPr kumimoji="0" lang="en-US" sz="1200" b="0" u="none" strike="noStrike" cap="none" normalizeH="0" baseline="0" dirty="0" smtClean="0">
                          <a:ln>
                            <a:noFill/>
                          </a:ln>
                          <a:solidFill>
                            <a:schemeClr val="bg1"/>
                          </a:solidFill>
                          <a:effectLst/>
                        </a:rPr>
                        <a:t>standard deviation</a:t>
                      </a:r>
                      <a:endParaRPr kumimoji="0" lang="en-US" sz="1200" b="0" i="0" u="none" strike="noStrike" cap="none" normalizeH="0" baseline="0" dirty="0" smtClean="0">
                        <a:ln>
                          <a:noFill/>
                        </a:ln>
                        <a:solidFill>
                          <a:schemeClr val="bg1"/>
                        </a:solidFill>
                        <a:effectLst/>
                        <a:latin typeface="Helvetica" pitchFamily="34" charset="0"/>
                      </a:endParaRPr>
                    </a:p>
                  </a:txBody>
                  <a:tcPr marL="0" marR="0" marT="0" marB="0" anchor="ctr" horzOverflow="overflow">
                    <a:solidFill>
                      <a:schemeClr val="accent1">
                        <a:lumMod val="75000"/>
                      </a:schemeClr>
                    </a:solidFill>
                  </a:tcPr>
                </a:tc>
                <a:tc>
                  <a:txBody>
                    <a:bodyPr/>
                    <a:lstStyle/>
                    <a:p>
                      <a:pPr marL="0" marR="0" lvl="0" indent="0" algn="ctr" defTabSz="722313" rtl="0" eaLnBrk="0" fontAlgn="base" latinLnBrk="0" hangingPunct="0">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bg1"/>
                          </a:solidFill>
                          <a:effectLst/>
                        </a:rPr>
                        <a:t>Sharpe </a:t>
                      </a:r>
                      <a:br>
                        <a:rPr kumimoji="0" lang="en-US" sz="1200" b="0" u="none" strike="noStrike" cap="none" normalizeH="0" baseline="0" dirty="0" smtClean="0">
                          <a:ln>
                            <a:noFill/>
                          </a:ln>
                          <a:solidFill>
                            <a:schemeClr val="bg1"/>
                          </a:solidFill>
                          <a:effectLst/>
                        </a:rPr>
                      </a:br>
                      <a:r>
                        <a:rPr kumimoji="0" lang="en-US" sz="1200" b="0" u="none" strike="noStrike" cap="none" normalizeH="0" baseline="0" dirty="0" smtClean="0">
                          <a:ln>
                            <a:noFill/>
                          </a:ln>
                          <a:solidFill>
                            <a:schemeClr val="bg1"/>
                          </a:solidFill>
                          <a:effectLst/>
                        </a:rPr>
                        <a:t>ratio</a:t>
                      </a:r>
                      <a:endParaRPr kumimoji="0" lang="en-US" sz="1200" b="0" i="0" u="none" strike="noStrike" cap="none" normalizeH="0" baseline="30000" dirty="0" smtClean="0">
                        <a:ln>
                          <a:noFill/>
                        </a:ln>
                        <a:solidFill>
                          <a:schemeClr val="bg1"/>
                        </a:solidFill>
                        <a:effectLst/>
                        <a:latin typeface="Helvetica" pitchFamily="34" charset="0"/>
                      </a:endParaRPr>
                    </a:p>
                  </a:txBody>
                  <a:tcPr marL="0" marR="0" marT="0" marB="0" anchor="ctr" horzOverflow="overflow">
                    <a:solidFill>
                      <a:schemeClr val="accent1">
                        <a:lumMod val="75000"/>
                      </a:schemeClr>
                    </a:solidFill>
                  </a:tcPr>
                </a:tc>
                <a:tc>
                  <a:txBody>
                    <a:bodyPr/>
                    <a:lstStyle/>
                    <a:p>
                      <a:pPr marL="0" marR="0" lvl="0" indent="0" algn="ctr" defTabSz="722313" rtl="0" eaLnBrk="0" fontAlgn="base" latinLnBrk="0" hangingPunct="0">
                        <a:lnSpc>
                          <a:spcPct val="100000"/>
                        </a:lnSpc>
                        <a:spcBef>
                          <a:spcPct val="0"/>
                        </a:spcBef>
                        <a:spcAft>
                          <a:spcPct val="0"/>
                        </a:spcAft>
                        <a:buClrTx/>
                        <a:buSzTx/>
                        <a:buFontTx/>
                        <a:buNone/>
                        <a:tabLst>
                          <a:tab pos="331788" algn="dec"/>
                        </a:tabLst>
                      </a:pPr>
                      <a:r>
                        <a:rPr kumimoji="0" lang="en-US" sz="1200" b="0" i="0" u="none" strike="noStrike" cap="none" normalizeH="0" baseline="0" dirty="0" smtClean="0">
                          <a:ln>
                            <a:noFill/>
                          </a:ln>
                          <a:solidFill>
                            <a:schemeClr val="bg1"/>
                          </a:solidFill>
                          <a:effectLst/>
                          <a:latin typeface="Helvetica" pitchFamily="34" charset="0"/>
                        </a:rPr>
                        <a:t>Beta</a:t>
                      </a:r>
                    </a:p>
                  </a:txBody>
                  <a:tcPr marL="0" marR="0" marT="0" marB="0" anchor="ctr" horzOverflow="overflow">
                    <a:solidFill>
                      <a:schemeClr val="accent1">
                        <a:lumMod val="75000"/>
                      </a:schemeClr>
                    </a:solidFill>
                  </a:tcPr>
                </a:tc>
                <a:tc>
                  <a:txBody>
                    <a:bodyPr/>
                    <a:lstStyle/>
                    <a:p>
                      <a:pPr marL="0" marR="0" lvl="0" indent="0" algn="ctr" defTabSz="722313" rtl="0" eaLnBrk="0" fontAlgn="base" latinLnBrk="0" hangingPunct="0">
                        <a:lnSpc>
                          <a:spcPct val="100000"/>
                        </a:lnSpc>
                        <a:spcBef>
                          <a:spcPct val="0"/>
                        </a:spcBef>
                        <a:spcAft>
                          <a:spcPct val="0"/>
                        </a:spcAft>
                        <a:buClrTx/>
                        <a:buSzTx/>
                        <a:buFontTx/>
                        <a:buNone/>
                        <a:tabLst>
                          <a:tab pos="331788" algn="dec"/>
                        </a:tabLst>
                      </a:pPr>
                      <a:r>
                        <a:rPr kumimoji="0" lang="en-US" sz="1200" b="0" i="0" u="none" strike="noStrike" cap="none" normalizeH="0" baseline="0" dirty="0" smtClean="0">
                          <a:ln>
                            <a:noFill/>
                          </a:ln>
                          <a:solidFill>
                            <a:schemeClr val="bg1"/>
                          </a:solidFill>
                          <a:effectLst/>
                          <a:latin typeface="+mn-lt"/>
                        </a:rPr>
                        <a:t>R</a:t>
                      </a:r>
                      <a:r>
                        <a:rPr kumimoji="0" lang="en-US" sz="1200" b="0" i="0" u="none" strike="noStrike" cap="none" normalizeH="0" baseline="30000" dirty="0" smtClean="0">
                          <a:ln>
                            <a:noFill/>
                          </a:ln>
                          <a:solidFill>
                            <a:schemeClr val="bg1"/>
                          </a:solidFill>
                          <a:effectLst/>
                          <a:latin typeface="+mn-lt"/>
                        </a:rPr>
                        <a:t>2</a:t>
                      </a:r>
                      <a:endParaRPr kumimoji="0" lang="en-US" sz="1200" b="0" i="0" u="none" strike="noStrike" cap="none" normalizeH="0" baseline="30000" dirty="0" smtClean="0">
                        <a:ln>
                          <a:noFill/>
                        </a:ln>
                        <a:solidFill>
                          <a:schemeClr val="bg1"/>
                        </a:solidFill>
                        <a:effectLst/>
                        <a:latin typeface="Helvetica" pitchFamily="34" charset="0"/>
                      </a:endParaRPr>
                    </a:p>
                  </a:txBody>
                  <a:tcPr marL="0" marR="0" marT="0" marB="0" anchor="ctr" horzOverflow="overflow">
                    <a:solidFill>
                      <a:schemeClr val="accent1">
                        <a:lumMod val="75000"/>
                      </a:schemeClr>
                    </a:solidFill>
                  </a:tcPr>
                </a:tc>
              </a:tr>
              <a:tr h="509898">
                <a:tc>
                  <a:txBody>
                    <a:bodyPr/>
                    <a:lstStyle/>
                    <a:p>
                      <a:pPr marL="228600" marR="0" lvl="0" indent="-228600" algn="l" defTabSz="722313" rtl="0" eaLnBrk="0" fontAlgn="base" latinLnBrk="0" hangingPunct="0">
                        <a:lnSpc>
                          <a:spcPct val="100000"/>
                        </a:lnSpc>
                        <a:spcBef>
                          <a:spcPts val="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  Fund </a:t>
                      </a:r>
                      <a:endParaRPr kumimoji="0" lang="en-US" sz="1200" u="none" strike="noStrike" cap="none" normalizeH="0" baseline="0" dirty="0" smtClean="0">
                        <a:ln>
                          <a:noFill/>
                        </a:ln>
                        <a:effectLst/>
                      </a:endParaRPr>
                    </a:p>
                    <a:p>
                      <a:pPr marL="228600" marR="0" lvl="0" indent="-228600" algn="l" defTabSz="722313" rtl="0" eaLnBrk="0" fontAlgn="base" latinLnBrk="0" hangingPunct="0">
                        <a:lnSpc>
                          <a:spcPct val="100000"/>
                        </a:lnSpc>
                        <a:spcBef>
                          <a:spcPts val="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  (</a:t>
                      </a:r>
                      <a:r>
                        <a:rPr kumimoji="0" lang="en-US" sz="1200" u="none" strike="noStrike" cap="none" normalizeH="0" baseline="0" dirty="0" smtClean="0">
                          <a:ln>
                            <a:noFill/>
                          </a:ln>
                          <a:effectLst/>
                        </a:rPr>
                        <a:t>50% equity, 50% PE/VC, 25% debt)</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11.64%</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15.16%</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0.77</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b="0" i="0" u="none" strike="noStrike" cap="none" normalizeH="0" baseline="0" dirty="0" smtClean="0">
                          <a:ln>
                            <a:noFill/>
                          </a:ln>
                          <a:solidFill>
                            <a:schemeClr val="tx1"/>
                          </a:solidFill>
                          <a:effectLst/>
                          <a:latin typeface="Helvetica" pitchFamily="34" charset="0"/>
                        </a:rPr>
                        <a:t>0.68</a:t>
                      </a: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0.78</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r>
              <a:tr h="509898">
                <a:tc>
                  <a:txBody>
                    <a:bodyPr/>
                    <a:lstStyle/>
                    <a:p>
                      <a:pPr marL="228600" marR="0" lvl="0" indent="-228600" algn="l"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  S&amp;P </a:t>
                      </a:r>
                      <a:r>
                        <a:rPr kumimoji="0" lang="en-US" sz="1200" u="none" strike="noStrike" cap="none" normalizeH="0" baseline="0" dirty="0" smtClean="0">
                          <a:ln>
                            <a:noFill/>
                          </a:ln>
                          <a:effectLst/>
                        </a:rPr>
                        <a:t>500 Index</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2.32%</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18.42%</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0.34</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b="0" i="0" u="none" strike="noStrike" cap="none" normalizeH="0" baseline="0" dirty="0" smtClean="0">
                          <a:ln>
                            <a:noFill/>
                          </a:ln>
                          <a:solidFill>
                            <a:schemeClr val="tx1"/>
                          </a:solidFill>
                          <a:effectLst/>
                          <a:latin typeface="Helvetica" pitchFamily="34" charset="0"/>
                        </a:rPr>
                        <a:t>1.00</a:t>
                      </a:r>
                    </a:p>
                  </a:txBody>
                  <a:tcPr marL="0" marR="0" marT="0" marB="0" anchor="ctr" horzOverflow="overflow">
                    <a:solidFill>
                      <a:schemeClr val="accent1">
                        <a:lumMod val="20000"/>
                        <a:lumOff val="80000"/>
                      </a:schemeClr>
                    </a:solidFill>
                  </a:tcPr>
                </a:tc>
                <a:tc>
                  <a:txBody>
                    <a:bodyPr/>
                    <a:lstStyle/>
                    <a:p>
                      <a:pPr marL="228600" marR="0" lvl="0" indent="-228600" algn="ctr" defTabSz="722313" rtl="0" eaLnBrk="0" fontAlgn="base" latinLnBrk="0" hangingPunct="0">
                        <a:lnSpc>
                          <a:spcPct val="100000"/>
                        </a:lnSpc>
                        <a:spcBef>
                          <a:spcPct val="115000"/>
                        </a:spcBef>
                        <a:spcAft>
                          <a:spcPct val="0"/>
                        </a:spcAft>
                        <a:buClr>
                          <a:schemeClr val="accent1"/>
                        </a:buClr>
                        <a:buSzTx/>
                        <a:buFont typeface="Wingdings" pitchFamily="2" charset="2"/>
                        <a:buNone/>
                        <a:tabLst>
                          <a:tab pos="347663" algn="dec"/>
                        </a:tabLst>
                      </a:pPr>
                      <a:r>
                        <a:rPr kumimoji="0" lang="en-US" sz="1200" u="none" strike="noStrike" cap="none" normalizeH="0" baseline="0" dirty="0" smtClean="0">
                          <a:ln>
                            <a:noFill/>
                          </a:ln>
                          <a:effectLst/>
                        </a:rPr>
                        <a:t>1.00</a:t>
                      </a:r>
                      <a:endParaRPr kumimoji="0" lang="en-US" sz="1200" b="0" i="0" u="none" strike="noStrike" cap="none" normalizeH="0" baseline="0" dirty="0" smtClean="0">
                        <a:ln>
                          <a:noFill/>
                        </a:ln>
                        <a:solidFill>
                          <a:schemeClr val="tx1"/>
                        </a:solidFill>
                        <a:effectLst/>
                        <a:latin typeface="Helvetica" pitchFamily="34" charset="0"/>
                      </a:endParaRPr>
                    </a:p>
                  </a:txBody>
                  <a:tcPr marL="0" marR="0" marT="0" marB="0" anchor="ctr" horzOverflow="overflow">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63625" y="2686978"/>
            <a:ext cx="8539163" cy="361950"/>
          </a:xfrm>
          <a:prstGeom prst="rect">
            <a:avLst/>
          </a:prstGeom>
          <a:solidFill>
            <a:srgbClr val="E0E6F4"/>
          </a:solidFill>
          <a:ln w="38100" algn="ctr">
            <a:noFill/>
            <a:miter lim="800000"/>
            <a:headEnd/>
            <a:tailEnd/>
          </a:ln>
        </p:spPr>
        <p:txBody>
          <a:bodyPr wrap="none" lIns="101871" tIns="50936" rIns="101871" bIns="50936" anchor="ctr"/>
          <a:lstStyle/>
          <a:p>
            <a:pPr algn="ctr" eaLnBrk="0" hangingPunct="0">
              <a:spcBef>
                <a:spcPct val="50000"/>
              </a:spcBef>
            </a:pPr>
            <a:endParaRPr lang="en-US"/>
          </a:p>
        </p:txBody>
      </p:sp>
      <p:sp>
        <p:nvSpPr>
          <p:cNvPr id="27651" name="Rectangle 3"/>
          <p:cNvSpPr>
            <a:spLocks noGrp="1" noChangeArrowheads="1"/>
          </p:cNvSpPr>
          <p:nvPr>
            <p:ph type="title"/>
          </p:nvPr>
        </p:nvSpPr>
        <p:spPr>
          <a:xfrm>
            <a:off x="1082675" y="314325"/>
            <a:ext cx="8331200" cy="684213"/>
          </a:xfrm>
        </p:spPr>
        <p:txBody>
          <a:bodyPr/>
          <a:lstStyle/>
          <a:p>
            <a:pPr eaLnBrk="1" hangingPunct="1"/>
            <a:r>
              <a:rPr lang="en-US" dirty="0" smtClean="0"/>
              <a:t>Agenda</a:t>
            </a:r>
          </a:p>
        </p:txBody>
      </p:sp>
      <p:sp>
        <p:nvSpPr>
          <p:cNvPr id="27652" name="Rectangle 4"/>
          <p:cNvSpPr>
            <a:spLocks noGrp="1" noChangeArrowheads="1"/>
          </p:cNvSpPr>
          <p:nvPr>
            <p:ph type="body" idx="1"/>
          </p:nvPr>
        </p:nvSpPr>
        <p:spPr>
          <a:xfrm>
            <a:off x="1290638" y="1219200"/>
            <a:ext cx="8393112" cy="4292600"/>
          </a:xfrm>
        </p:spPr>
        <p:txBody>
          <a:bodyPr/>
          <a:lstStyle/>
          <a:p>
            <a:pPr eaLnBrk="1" hangingPunct="1"/>
            <a:r>
              <a:rPr lang="en-US" sz="1600" dirty="0" smtClean="0"/>
              <a:t>Overview</a:t>
            </a:r>
          </a:p>
          <a:p>
            <a:pPr eaLnBrk="1" hangingPunct="1"/>
            <a:r>
              <a:rPr lang="en-US" sz="1600" dirty="0" smtClean="0"/>
              <a:t>Market Opportunity</a:t>
            </a:r>
          </a:p>
          <a:p>
            <a:pPr eaLnBrk="1" hangingPunct="1"/>
            <a:r>
              <a:rPr lang="en-US" sz="1600" dirty="0" smtClean="0"/>
              <a:t>Investment Strategy</a:t>
            </a:r>
          </a:p>
          <a:p>
            <a:pPr eaLnBrk="1" hangingPunct="1"/>
            <a:r>
              <a:rPr lang="en-US" sz="1600" b="1" dirty="0" smtClean="0"/>
              <a:t>Case Studies</a:t>
            </a:r>
          </a:p>
          <a:p>
            <a:pPr eaLnBrk="1" hangingPunct="1"/>
            <a:r>
              <a:rPr lang="en-US" sz="1600" dirty="0" smtClean="0"/>
              <a:t>Social Benefits</a:t>
            </a:r>
          </a:p>
          <a:p>
            <a:pPr eaLnBrk="1" hangingPunct="1"/>
            <a:r>
              <a:rPr lang="en-US" sz="1600" dirty="0" smtClean="0"/>
              <a:t>Risks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656" name="Rectangle 72"/>
          <p:cNvSpPr>
            <a:spLocks noChangeArrowheads="1"/>
          </p:cNvSpPr>
          <p:nvPr/>
        </p:nvSpPr>
        <p:spPr bwMode="auto">
          <a:xfrm>
            <a:off x="1317102" y="2482998"/>
            <a:ext cx="2482850" cy="1611313"/>
          </a:xfrm>
          <a:prstGeom prst="rect">
            <a:avLst/>
          </a:prstGeom>
          <a:solidFill>
            <a:srgbClr val="EBF2F5"/>
          </a:solidFill>
          <a:ln w="9525">
            <a:noFill/>
            <a:miter lim="800000"/>
            <a:headEnd/>
            <a:tailEnd/>
          </a:ln>
          <a:effectLst/>
        </p:spPr>
        <p:txBody>
          <a:bodyPr wrap="none" anchor="ctr"/>
          <a:lstStyle/>
          <a:p>
            <a:endParaRPr lang="en-US"/>
          </a:p>
        </p:txBody>
      </p:sp>
      <p:sp>
        <p:nvSpPr>
          <p:cNvPr id="323655" name="Rectangle 71"/>
          <p:cNvSpPr>
            <a:spLocks noChangeArrowheads="1"/>
          </p:cNvSpPr>
          <p:nvPr/>
        </p:nvSpPr>
        <p:spPr bwMode="auto">
          <a:xfrm>
            <a:off x="1317102" y="1586061"/>
            <a:ext cx="2482850" cy="584200"/>
          </a:xfrm>
          <a:prstGeom prst="rect">
            <a:avLst/>
          </a:prstGeom>
          <a:solidFill>
            <a:srgbClr val="EBF2F5"/>
          </a:solidFill>
          <a:ln w="9525">
            <a:noFill/>
            <a:miter lim="800000"/>
            <a:headEnd/>
            <a:tailEnd/>
          </a:ln>
          <a:effectLst/>
        </p:spPr>
        <p:txBody>
          <a:bodyPr wrap="none" anchor="ctr"/>
          <a:lstStyle/>
          <a:p>
            <a:endParaRPr lang="en-US"/>
          </a:p>
        </p:txBody>
      </p:sp>
      <p:sp>
        <p:nvSpPr>
          <p:cNvPr id="323646" name="Rectangle 62"/>
          <p:cNvSpPr>
            <a:spLocks noChangeArrowheads="1"/>
          </p:cNvSpPr>
          <p:nvPr/>
        </p:nvSpPr>
        <p:spPr bwMode="auto">
          <a:xfrm>
            <a:off x="6771752" y="4318148"/>
            <a:ext cx="2622550" cy="1419225"/>
          </a:xfrm>
          <a:prstGeom prst="rect">
            <a:avLst/>
          </a:prstGeom>
          <a:solidFill>
            <a:srgbClr val="EBF2F5"/>
          </a:solidFill>
          <a:ln w="9525">
            <a:noFill/>
            <a:miter lim="800000"/>
            <a:headEnd/>
            <a:tailEnd/>
          </a:ln>
          <a:effectLst/>
        </p:spPr>
        <p:txBody>
          <a:bodyPr wrap="none" anchor="ctr"/>
          <a:lstStyle/>
          <a:p>
            <a:endParaRPr lang="en-US"/>
          </a:p>
        </p:txBody>
      </p:sp>
      <p:sp>
        <p:nvSpPr>
          <p:cNvPr id="323650" name="Rectangle 66"/>
          <p:cNvSpPr>
            <a:spLocks noChangeArrowheads="1"/>
          </p:cNvSpPr>
          <p:nvPr/>
        </p:nvSpPr>
        <p:spPr bwMode="auto">
          <a:xfrm>
            <a:off x="1317102" y="4298052"/>
            <a:ext cx="2482850" cy="1419225"/>
          </a:xfrm>
          <a:prstGeom prst="rect">
            <a:avLst/>
          </a:prstGeom>
          <a:solidFill>
            <a:srgbClr val="EBF2F5"/>
          </a:solidFill>
          <a:ln w="9525">
            <a:noFill/>
            <a:miter lim="800000"/>
            <a:headEnd/>
            <a:tailEnd/>
          </a:ln>
          <a:effectLst/>
        </p:spPr>
        <p:txBody>
          <a:bodyPr wrap="none" anchor="ctr"/>
          <a:lstStyle/>
          <a:p>
            <a:endParaRPr lang="en-US"/>
          </a:p>
        </p:txBody>
      </p:sp>
      <p:sp>
        <p:nvSpPr>
          <p:cNvPr id="323653" name="Rectangle 69"/>
          <p:cNvSpPr>
            <a:spLocks noChangeArrowheads="1"/>
          </p:cNvSpPr>
          <p:nvPr/>
        </p:nvSpPr>
        <p:spPr bwMode="auto">
          <a:xfrm>
            <a:off x="4036490" y="4318148"/>
            <a:ext cx="2516187" cy="1419225"/>
          </a:xfrm>
          <a:prstGeom prst="rect">
            <a:avLst/>
          </a:prstGeom>
          <a:solidFill>
            <a:srgbClr val="EBF2F5"/>
          </a:solidFill>
          <a:ln w="9525">
            <a:noFill/>
            <a:miter lim="800000"/>
            <a:headEnd/>
            <a:tailEnd/>
          </a:ln>
          <a:effectLst/>
        </p:spPr>
        <p:txBody>
          <a:bodyPr wrap="none" anchor="ctr"/>
          <a:lstStyle/>
          <a:p>
            <a:endParaRPr lang="en-US"/>
          </a:p>
        </p:txBody>
      </p:sp>
      <p:sp>
        <p:nvSpPr>
          <p:cNvPr id="323640" name="Text Box 56"/>
          <p:cNvSpPr txBox="1">
            <a:spLocks noChangeArrowheads="1"/>
          </p:cNvSpPr>
          <p:nvPr/>
        </p:nvSpPr>
        <p:spPr bwMode="auto">
          <a:xfrm>
            <a:off x="1317102" y="4663177"/>
            <a:ext cx="2471738" cy="1004121"/>
          </a:xfrm>
          <a:prstGeom prst="rect">
            <a:avLst/>
          </a:prstGeom>
          <a:noFill/>
          <a:ln w="9525">
            <a:noFill/>
            <a:miter lim="800000"/>
            <a:headEnd/>
            <a:tailEnd/>
          </a:ln>
          <a:effectLst/>
        </p:spPr>
        <p:txBody>
          <a:bodyPr lIns="91429" tIns="0" rIns="0" bIns="0">
            <a:spAutoFit/>
          </a:bodyPr>
          <a:lstStyle/>
          <a:p>
            <a:pPr algn="l">
              <a:spcBef>
                <a:spcPct val="25000"/>
              </a:spcBef>
              <a:tabLst>
                <a:tab pos="1828800" algn="l"/>
              </a:tabLst>
            </a:pPr>
            <a:r>
              <a:rPr lang="en-US" sz="900" dirty="0" smtClean="0"/>
              <a:t>Net assets </a:t>
            </a:r>
            <a:r>
              <a:rPr lang="en-US" sz="900" dirty="0"/>
              <a:t>(in </a:t>
            </a:r>
            <a:r>
              <a:rPr lang="en-US" sz="900" dirty="0" smtClean="0"/>
              <a:t>millions)</a:t>
            </a:r>
            <a:r>
              <a:rPr lang="en-US" sz="900" dirty="0"/>
              <a:t>	</a:t>
            </a:r>
            <a:r>
              <a:rPr lang="en-US" sz="900" dirty="0" smtClean="0"/>
              <a:t>$234.6</a:t>
            </a:r>
            <a:endParaRPr lang="en-US" sz="900" dirty="0"/>
          </a:p>
          <a:p>
            <a:pPr algn="l">
              <a:spcBef>
                <a:spcPct val="25000"/>
              </a:spcBef>
              <a:tabLst>
                <a:tab pos="1828800" algn="l"/>
              </a:tabLst>
            </a:pPr>
            <a:r>
              <a:rPr lang="en-US" sz="900" dirty="0"/>
              <a:t>Inception date	</a:t>
            </a:r>
            <a:r>
              <a:rPr lang="en-US" sz="900" dirty="0" smtClean="0"/>
              <a:t>5/14/07</a:t>
            </a:r>
            <a:endParaRPr lang="en-US" sz="900" dirty="0"/>
          </a:p>
          <a:p>
            <a:pPr algn="l">
              <a:spcBef>
                <a:spcPct val="25000"/>
              </a:spcBef>
              <a:tabLst>
                <a:tab pos="1828800" algn="l"/>
              </a:tabLst>
            </a:pPr>
            <a:r>
              <a:rPr lang="en-US" sz="900" dirty="0" smtClean="0"/>
              <a:t>P/E </a:t>
            </a:r>
            <a:r>
              <a:rPr lang="en-US" sz="900" dirty="0"/>
              <a:t>	</a:t>
            </a:r>
            <a:r>
              <a:rPr lang="en-US" sz="900" dirty="0" smtClean="0"/>
              <a:t>15x</a:t>
            </a:r>
            <a:endParaRPr lang="en-US" sz="900" dirty="0"/>
          </a:p>
          <a:p>
            <a:pPr algn="l">
              <a:spcBef>
                <a:spcPct val="25000"/>
              </a:spcBef>
              <a:tabLst>
                <a:tab pos="1828800" algn="l"/>
              </a:tabLst>
            </a:pPr>
            <a:r>
              <a:rPr lang="en-US" sz="900" dirty="0" smtClean="0"/>
              <a:t>Beta</a:t>
            </a:r>
            <a:r>
              <a:rPr lang="en-US" sz="900" dirty="0"/>
              <a:t>	</a:t>
            </a:r>
            <a:r>
              <a:rPr lang="en-US" sz="900" dirty="0" smtClean="0"/>
              <a:t>1.02</a:t>
            </a:r>
            <a:endParaRPr lang="en-US" sz="900" dirty="0"/>
          </a:p>
          <a:p>
            <a:pPr algn="l">
              <a:spcBef>
                <a:spcPct val="25000"/>
              </a:spcBef>
              <a:tabLst>
                <a:tab pos="1828800" algn="l"/>
              </a:tabLst>
            </a:pPr>
            <a:r>
              <a:rPr lang="en-US" sz="900" dirty="0" smtClean="0"/>
              <a:t>Alpha</a:t>
            </a:r>
            <a:r>
              <a:rPr lang="en-US" sz="900" dirty="0"/>
              <a:t>	</a:t>
            </a:r>
            <a:r>
              <a:rPr lang="en-US" sz="900" dirty="0" smtClean="0"/>
              <a:t>1.66</a:t>
            </a:r>
          </a:p>
          <a:p>
            <a:pPr algn="l">
              <a:spcBef>
                <a:spcPct val="25000"/>
              </a:spcBef>
              <a:tabLst>
                <a:tab pos="1828800" algn="l"/>
              </a:tabLst>
            </a:pPr>
            <a:r>
              <a:rPr lang="en-US" sz="900" dirty="0" smtClean="0"/>
              <a:t>Number </a:t>
            </a:r>
            <a:r>
              <a:rPr lang="en-US" sz="900" dirty="0"/>
              <a:t>of holdings	</a:t>
            </a:r>
            <a:r>
              <a:rPr lang="en-US" sz="900" dirty="0" smtClean="0"/>
              <a:t>49</a:t>
            </a:r>
            <a:endParaRPr lang="en-US" sz="900" dirty="0"/>
          </a:p>
        </p:txBody>
      </p:sp>
      <p:sp>
        <p:nvSpPr>
          <p:cNvPr id="323608" name="Rectangle 24"/>
          <p:cNvSpPr>
            <a:spLocks noChangeArrowheads="1"/>
          </p:cNvSpPr>
          <p:nvPr/>
        </p:nvSpPr>
        <p:spPr bwMode="auto">
          <a:xfrm>
            <a:off x="1379015" y="1763861"/>
            <a:ext cx="2427287" cy="383172"/>
          </a:xfrm>
          <a:prstGeom prst="rect">
            <a:avLst/>
          </a:prstGeom>
          <a:noFill/>
          <a:ln w="6350">
            <a:noFill/>
            <a:miter lim="800000"/>
            <a:headEnd/>
            <a:tailEnd/>
          </a:ln>
          <a:effectLst/>
        </p:spPr>
        <p:txBody>
          <a:bodyPr lIns="0" tIns="45715" rIns="0" bIns="45715">
            <a:spAutoFit/>
          </a:bodyPr>
          <a:lstStyle/>
          <a:p>
            <a:pPr marL="114300" indent="-114300">
              <a:lnSpc>
                <a:spcPct val="105000"/>
              </a:lnSpc>
              <a:buClr>
                <a:schemeClr val="tx1"/>
              </a:buClr>
              <a:buFontTx/>
              <a:buChar char="•"/>
            </a:pPr>
            <a:r>
              <a:rPr lang="en-US" sz="900" dirty="0" smtClean="0"/>
              <a:t>The Fund seeks investments that correspond to the S&amp;P Global Water Index</a:t>
            </a:r>
            <a:endParaRPr lang="en-US" sz="900" dirty="0"/>
          </a:p>
        </p:txBody>
      </p:sp>
      <p:sp>
        <p:nvSpPr>
          <p:cNvPr id="323616" name="Text Box 32"/>
          <p:cNvSpPr txBox="1">
            <a:spLocks noChangeArrowheads="1"/>
          </p:cNvSpPr>
          <p:nvPr/>
        </p:nvSpPr>
        <p:spPr bwMode="auto">
          <a:xfrm>
            <a:off x="1317102" y="1447948"/>
            <a:ext cx="2489200" cy="273050"/>
          </a:xfrm>
          <a:prstGeom prst="rect">
            <a:avLst/>
          </a:prstGeom>
          <a:solidFill>
            <a:schemeClr val="accent1">
              <a:lumMod val="75000"/>
            </a:schemeClr>
          </a:solidFill>
          <a:ln w="9525">
            <a:noFill/>
            <a:miter lim="800000"/>
            <a:headEnd/>
            <a:tailEnd/>
          </a:ln>
          <a:effectLst/>
        </p:spPr>
        <p:txBody>
          <a:bodyPr lIns="91429" tIns="0" rIns="0" bIns="0" anchor="ctr"/>
          <a:lstStyle/>
          <a:p>
            <a:pPr algn="l"/>
            <a:r>
              <a:rPr lang="en-US" sz="1000" b="1">
                <a:solidFill>
                  <a:srgbClr val="FFFFFF"/>
                </a:solidFill>
              </a:rPr>
              <a:t>Objective </a:t>
            </a:r>
          </a:p>
        </p:txBody>
      </p:sp>
      <p:sp>
        <p:nvSpPr>
          <p:cNvPr id="323607" name="Rectangle 23"/>
          <p:cNvSpPr>
            <a:spLocks noChangeArrowheads="1"/>
          </p:cNvSpPr>
          <p:nvPr/>
        </p:nvSpPr>
        <p:spPr bwMode="auto">
          <a:xfrm>
            <a:off x="1379015" y="2578248"/>
            <a:ext cx="2427287" cy="1354981"/>
          </a:xfrm>
          <a:prstGeom prst="rect">
            <a:avLst/>
          </a:prstGeom>
          <a:noFill/>
          <a:ln w="6350">
            <a:noFill/>
            <a:miter lim="800000"/>
            <a:headEnd/>
            <a:tailEnd/>
          </a:ln>
          <a:effectLst/>
        </p:spPr>
        <p:txBody>
          <a:bodyPr lIns="0" tIns="45715" rIns="0" bIns="0">
            <a:spAutoFit/>
          </a:bodyPr>
          <a:lstStyle/>
          <a:p>
            <a:pPr marL="114300" indent="-114300" algn="l">
              <a:lnSpc>
                <a:spcPct val="105000"/>
              </a:lnSpc>
              <a:buClr>
                <a:schemeClr val="tx1"/>
              </a:buClr>
              <a:buFontTx/>
              <a:buChar char="•"/>
            </a:pPr>
            <a:r>
              <a:rPr lang="en-US" sz="900" dirty="0" smtClean="0"/>
              <a:t>Invests at least 90% of total assets in common stocks and ADRs included in the index</a:t>
            </a:r>
            <a:endParaRPr lang="en-US" sz="900" dirty="0"/>
          </a:p>
          <a:p>
            <a:pPr marL="114300" indent="-114300" algn="l">
              <a:lnSpc>
                <a:spcPct val="105000"/>
              </a:lnSpc>
              <a:buClr>
                <a:schemeClr val="tx1"/>
              </a:buClr>
              <a:buFontTx/>
              <a:buChar char="•"/>
            </a:pPr>
            <a:r>
              <a:rPr lang="en-US" sz="900" dirty="0" smtClean="0">
                <a:solidFill>
                  <a:schemeClr val="tx2"/>
                </a:solidFill>
              </a:rPr>
              <a:t>Designed to have a balanced representation from different segments of the water industry consisting of 25 water utilities and infrastructure companies and 25 water equipment and materials companies</a:t>
            </a:r>
            <a:endParaRPr lang="en-US" sz="900" dirty="0">
              <a:solidFill>
                <a:schemeClr val="tx2"/>
              </a:solidFill>
            </a:endParaRPr>
          </a:p>
        </p:txBody>
      </p:sp>
      <p:sp>
        <p:nvSpPr>
          <p:cNvPr id="323620" name="Text Box 36"/>
          <p:cNvSpPr txBox="1">
            <a:spLocks noChangeArrowheads="1"/>
          </p:cNvSpPr>
          <p:nvPr/>
        </p:nvSpPr>
        <p:spPr bwMode="auto">
          <a:xfrm>
            <a:off x="1317102" y="2287736"/>
            <a:ext cx="2489200" cy="276225"/>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a:solidFill>
                  <a:srgbClr val="FFFFFF"/>
                </a:solidFill>
              </a:rPr>
              <a:t>Strategy </a:t>
            </a:r>
          </a:p>
        </p:txBody>
      </p:sp>
      <p:sp>
        <p:nvSpPr>
          <p:cNvPr id="323617" name="Text Box 33"/>
          <p:cNvSpPr txBox="1">
            <a:spLocks noChangeArrowheads="1"/>
          </p:cNvSpPr>
          <p:nvPr/>
        </p:nvSpPr>
        <p:spPr bwMode="auto">
          <a:xfrm>
            <a:off x="1317102" y="4301227"/>
            <a:ext cx="2482850" cy="276225"/>
          </a:xfrm>
          <a:prstGeom prst="rect">
            <a:avLst/>
          </a:prstGeom>
          <a:solidFill>
            <a:schemeClr val="accent1">
              <a:lumMod val="75000"/>
            </a:schemeClr>
          </a:solidFill>
          <a:ln w="9525">
            <a:noFill/>
            <a:miter lim="800000"/>
            <a:headEnd/>
            <a:tailEnd/>
          </a:ln>
          <a:effectLst/>
        </p:spPr>
        <p:txBody>
          <a:bodyPr lIns="91429" tIns="0" rIns="0" bIns="0" anchor="ctr"/>
          <a:lstStyle/>
          <a:p>
            <a:pPr algn="l"/>
            <a:r>
              <a:rPr lang="en-US" sz="1000" b="1">
                <a:solidFill>
                  <a:srgbClr val="FFFFFF"/>
                </a:solidFill>
              </a:rPr>
              <a:t>Characteristics </a:t>
            </a:r>
          </a:p>
        </p:txBody>
      </p:sp>
      <p:sp>
        <p:nvSpPr>
          <p:cNvPr id="323618" name="Text Box 34"/>
          <p:cNvSpPr txBox="1">
            <a:spLocks noChangeArrowheads="1"/>
          </p:cNvSpPr>
          <p:nvPr/>
        </p:nvSpPr>
        <p:spPr bwMode="auto">
          <a:xfrm>
            <a:off x="4036490" y="4321323"/>
            <a:ext cx="2514600" cy="276225"/>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dirty="0">
                <a:solidFill>
                  <a:srgbClr val="FFFFFF"/>
                </a:solidFill>
              </a:rPr>
              <a:t>Top </a:t>
            </a:r>
            <a:r>
              <a:rPr lang="en-US" sz="1000" b="1" dirty="0" smtClean="0">
                <a:solidFill>
                  <a:srgbClr val="FFFFFF"/>
                </a:solidFill>
              </a:rPr>
              <a:t>sectors</a:t>
            </a:r>
            <a:endParaRPr lang="en-US" sz="1000" b="1" dirty="0">
              <a:solidFill>
                <a:srgbClr val="FFFFFF"/>
              </a:solidFill>
            </a:endParaRPr>
          </a:p>
        </p:txBody>
      </p:sp>
      <p:sp>
        <p:nvSpPr>
          <p:cNvPr id="323619" name="Text Box 35"/>
          <p:cNvSpPr txBox="1">
            <a:spLocks noChangeArrowheads="1"/>
          </p:cNvSpPr>
          <p:nvPr/>
        </p:nvSpPr>
        <p:spPr bwMode="auto">
          <a:xfrm>
            <a:off x="6771752" y="4321323"/>
            <a:ext cx="2627313" cy="276225"/>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a:solidFill>
                  <a:srgbClr val="FFFFFF"/>
                </a:solidFill>
              </a:rPr>
              <a:t>Top five holdings</a:t>
            </a:r>
          </a:p>
        </p:txBody>
      </p:sp>
      <p:sp>
        <p:nvSpPr>
          <p:cNvPr id="323631" name="Rectangle 47"/>
          <p:cNvSpPr>
            <a:spLocks noGrp="1" noChangeArrowheads="1"/>
          </p:cNvSpPr>
          <p:nvPr>
            <p:ph type="title"/>
          </p:nvPr>
        </p:nvSpPr>
        <p:spPr/>
        <p:txBody>
          <a:bodyPr/>
          <a:lstStyle/>
          <a:p>
            <a:r>
              <a:rPr lang="en-US" dirty="0" smtClean="0"/>
              <a:t>Guggenheim S&amp;P Global Water Index ETF (NYSE: CGW)</a:t>
            </a:r>
            <a:endParaRPr lang="en-US" dirty="0"/>
          </a:p>
        </p:txBody>
      </p:sp>
      <p:graphicFrame>
        <p:nvGraphicFramePr>
          <p:cNvPr id="24" name="Object 52"/>
          <p:cNvGraphicFramePr>
            <a:graphicFrameLocks/>
          </p:cNvGraphicFramePr>
          <p:nvPr/>
        </p:nvGraphicFramePr>
        <p:xfrm>
          <a:off x="4092052" y="1517798"/>
          <a:ext cx="5256213" cy="2347913"/>
        </p:xfrm>
        <a:graphic>
          <a:graphicData uri="http://schemas.openxmlformats.org/drawingml/2006/chart">
            <c:chart xmlns:c="http://schemas.openxmlformats.org/drawingml/2006/chart" xmlns:r="http://schemas.openxmlformats.org/officeDocument/2006/relationships" r:id="rId3"/>
          </a:graphicData>
        </a:graphic>
      </p:graphicFrame>
      <p:sp>
        <p:nvSpPr>
          <p:cNvPr id="323637" name="Rectangle 53"/>
          <p:cNvSpPr>
            <a:spLocks noChangeArrowheads="1"/>
          </p:cNvSpPr>
          <p:nvPr/>
        </p:nvSpPr>
        <p:spPr bwMode="auto">
          <a:xfrm>
            <a:off x="4039665" y="1447948"/>
            <a:ext cx="5359400" cy="273050"/>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dirty="0">
                <a:solidFill>
                  <a:srgbClr val="FFFFFF"/>
                </a:solidFill>
              </a:rPr>
              <a:t>Performance in % (as of </a:t>
            </a:r>
            <a:r>
              <a:rPr lang="en-US" sz="1000" b="1" dirty="0" smtClean="0">
                <a:solidFill>
                  <a:srgbClr val="FFFFFF"/>
                </a:solidFill>
              </a:rPr>
              <a:t>3/31/11)</a:t>
            </a:r>
            <a:endParaRPr lang="en-US" sz="1000" b="1" dirty="0">
              <a:solidFill>
                <a:srgbClr val="FFFFFF"/>
              </a:solidFill>
            </a:endParaRPr>
          </a:p>
        </p:txBody>
      </p:sp>
      <p:sp>
        <p:nvSpPr>
          <p:cNvPr id="323639" name="Text Box 55"/>
          <p:cNvSpPr txBox="1">
            <a:spLocks noChangeArrowheads="1"/>
          </p:cNvSpPr>
          <p:nvPr/>
        </p:nvSpPr>
        <p:spPr bwMode="auto">
          <a:xfrm>
            <a:off x="4050777" y="3986361"/>
            <a:ext cx="3708400" cy="122237"/>
          </a:xfrm>
          <a:prstGeom prst="rect">
            <a:avLst/>
          </a:prstGeom>
          <a:noFill/>
          <a:ln w="9525">
            <a:noFill/>
            <a:miter lim="800000"/>
            <a:headEnd/>
            <a:tailEnd/>
          </a:ln>
          <a:effectLst/>
        </p:spPr>
        <p:txBody>
          <a:bodyPr lIns="0" tIns="0" rIns="54858" bIns="0">
            <a:spAutoFit/>
          </a:bodyPr>
          <a:lstStyle/>
          <a:p>
            <a:pPr algn="l">
              <a:spcBef>
                <a:spcPct val="0"/>
              </a:spcBef>
            </a:pPr>
            <a:r>
              <a:rPr lang="en-US" sz="800" dirty="0"/>
              <a:t>Source: </a:t>
            </a:r>
            <a:r>
              <a:rPr lang="en-US" sz="800" dirty="0" smtClean="0"/>
              <a:t>Company quarterly reports</a:t>
            </a:r>
            <a:endParaRPr lang="en-US" sz="800" dirty="0"/>
          </a:p>
        </p:txBody>
      </p:sp>
      <p:sp>
        <p:nvSpPr>
          <p:cNvPr id="323641" name="Text Box 57"/>
          <p:cNvSpPr txBox="1">
            <a:spLocks noChangeArrowheads="1"/>
          </p:cNvSpPr>
          <p:nvPr/>
        </p:nvSpPr>
        <p:spPr bwMode="auto">
          <a:xfrm>
            <a:off x="4036490" y="4683273"/>
            <a:ext cx="2498725" cy="657872"/>
          </a:xfrm>
          <a:prstGeom prst="rect">
            <a:avLst/>
          </a:prstGeom>
          <a:noFill/>
          <a:ln w="9525">
            <a:noFill/>
            <a:miter lim="800000"/>
            <a:headEnd/>
            <a:tailEnd/>
          </a:ln>
          <a:effectLst/>
        </p:spPr>
        <p:txBody>
          <a:bodyPr lIns="91429" tIns="0" rIns="0" bIns="0">
            <a:spAutoFit/>
          </a:bodyPr>
          <a:lstStyle/>
          <a:p>
            <a:pPr algn="l">
              <a:spcBef>
                <a:spcPct val="25000"/>
              </a:spcBef>
              <a:tabLst>
                <a:tab pos="2374900" algn="r"/>
              </a:tabLst>
            </a:pPr>
            <a:r>
              <a:rPr lang="en-US" sz="900" dirty="0" smtClean="0"/>
              <a:t>Industrials</a:t>
            </a:r>
            <a:r>
              <a:rPr lang="en-US" sz="900" dirty="0"/>
              <a:t>	</a:t>
            </a:r>
            <a:r>
              <a:rPr lang="en-US" sz="900" dirty="0" smtClean="0"/>
              <a:t>46.1%</a:t>
            </a:r>
            <a:endParaRPr lang="en-US" sz="900" dirty="0"/>
          </a:p>
          <a:p>
            <a:pPr algn="l">
              <a:spcBef>
                <a:spcPct val="25000"/>
              </a:spcBef>
              <a:tabLst>
                <a:tab pos="2374900" algn="r"/>
              </a:tabLst>
            </a:pPr>
            <a:r>
              <a:rPr lang="en-US" sz="900" dirty="0" smtClean="0"/>
              <a:t>Utilities</a:t>
            </a:r>
            <a:r>
              <a:rPr lang="en-US" sz="900" dirty="0"/>
              <a:t>	</a:t>
            </a:r>
            <a:r>
              <a:rPr lang="en-US" sz="900" dirty="0" smtClean="0"/>
              <a:t>42.46%</a:t>
            </a:r>
            <a:endParaRPr lang="en-US" sz="900" dirty="0"/>
          </a:p>
          <a:p>
            <a:pPr algn="l">
              <a:spcBef>
                <a:spcPct val="25000"/>
              </a:spcBef>
              <a:tabLst>
                <a:tab pos="2374900" algn="r"/>
              </a:tabLst>
            </a:pPr>
            <a:r>
              <a:rPr lang="en-US" sz="900" dirty="0" smtClean="0"/>
              <a:t>Materials</a:t>
            </a:r>
            <a:r>
              <a:rPr lang="en-US" sz="900" dirty="0"/>
              <a:t>	</a:t>
            </a:r>
            <a:r>
              <a:rPr lang="en-US" sz="900" dirty="0" smtClean="0"/>
              <a:t>8.56%</a:t>
            </a:r>
            <a:endParaRPr lang="en-US" sz="900" dirty="0"/>
          </a:p>
          <a:p>
            <a:pPr algn="l">
              <a:spcBef>
                <a:spcPct val="25000"/>
              </a:spcBef>
              <a:tabLst>
                <a:tab pos="2374900" algn="r"/>
              </a:tabLst>
            </a:pPr>
            <a:r>
              <a:rPr lang="en-US" sz="900" dirty="0" smtClean="0"/>
              <a:t>Information Technology</a:t>
            </a:r>
            <a:r>
              <a:rPr lang="en-US" sz="900" dirty="0"/>
              <a:t>	</a:t>
            </a:r>
            <a:r>
              <a:rPr lang="en-US" sz="900" dirty="0" smtClean="0"/>
              <a:t>2.93%</a:t>
            </a:r>
            <a:endParaRPr lang="en-US" sz="900" dirty="0"/>
          </a:p>
        </p:txBody>
      </p:sp>
      <p:sp>
        <p:nvSpPr>
          <p:cNvPr id="323642" name="Text Box 58"/>
          <p:cNvSpPr txBox="1">
            <a:spLocks noChangeArrowheads="1"/>
          </p:cNvSpPr>
          <p:nvPr/>
        </p:nvSpPr>
        <p:spPr bwMode="auto">
          <a:xfrm>
            <a:off x="6771752" y="4683273"/>
            <a:ext cx="2500313" cy="830997"/>
          </a:xfrm>
          <a:prstGeom prst="rect">
            <a:avLst/>
          </a:prstGeom>
          <a:noFill/>
          <a:ln w="9525">
            <a:noFill/>
            <a:miter lim="800000"/>
            <a:headEnd/>
            <a:tailEnd/>
          </a:ln>
          <a:effectLst/>
        </p:spPr>
        <p:txBody>
          <a:bodyPr lIns="91429" tIns="0" rIns="0" bIns="0">
            <a:spAutoFit/>
          </a:bodyPr>
          <a:lstStyle/>
          <a:p>
            <a:pPr algn="l">
              <a:spcBef>
                <a:spcPct val="25000"/>
              </a:spcBef>
              <a:tabLst>
                <a:tab pos="2374900" algn="r"/>
              </a:tabLst>
            </a:pPr>
            <a:r>
              <a:rPr lang="en-US" sz="900" dirty="0" err="1" smtClean="0"/>
              <a:t>Geberit</a:t>
            </a:r>
            <a:r>
              <a:rPr lang="en-US" sz="900" dirty="0" smtClean="0"/>
              <a:t> AG	10.68%</a:t>
            </a:r>
            <a:endParaRPr lang="en-US" sz="900" dirty="0"/>
          </a:p>
          <a:p>
            <a:pPr>
              <a:spcBef>
                <a:spcPct val="25000"/>
              </a:spcBef>
              <a:tabLst>
                <a:tab pos="2374900" algn="r"/>
              </a:tabLst>
            </a:pPr>
            <a:r>
              <a:rPr lang="en-US" sz="900" dirty="0" smtClean="0"/>
              <a:t>Veolia </a:t>
            </a:r>
            <a:r>
              <a:rPr lang="en-US" sz="900" dirty="0" err="1" smtClean="0"/>
              <a:t>Environnement</a:t>
            </a:r>
            <a:r>
              <a:rPr lang="en-US" sz="900" dirty="0" smtClean="0"/>
              <a:t>	10.27% </a:t>
            </a:r>
          </a:p>
          <a:p>
            <a:pPr>
              <a:spcBef>
                <a:spcPct val="25000"/>
              </a:spcBef>
              <a:tabLst>
                <a:tab pos="2374900" algn="r"/>
              </a:tabLst>
            </a:pPr>
            <a:r>
              <a:rPr lang="en-US" sz="900" dirty="0" smtClean="0"/>
              <a:t>United Utilities Group PLC</a:t>
            </a:r>
            <a:r>
              <a:rPr lang="en-US" sz="900" dirty="0"/>
              <a:t>	</a:t>
            </a:r>
            <a:r>
              <a:rPr lang="en-US" sz="900" dirty="0" smtClean="0"/>
              <a:t>6.86%</a:t>
            </a:r>
            <a:endParaRPr lang="en-US" sz="900" dirty="0"/>
          </a:p>
          <a:p>
            <a:pPr algn="l">
              <a:spcBef>
                <a:spcPct val="25000"/>
              </a:spcBef>
              <a:tabLst>
                <a:tab pos="2374900" algn="r"/>
              </a:tabLst>
            </a:pPr>
            <a:r>
              <a:rPr lang="en-US" sz="900" dirty="0" smtClean="0"/>
              <a:t>Severn Trent PLC</a:t>
            </a:r>
            <a:r>
              <a:rPr lang="en-US" sz="900" dirty="0"/>
              <a:t>	</a:t>
            </a:r>
            <a:r>
              <a:rPr lang="en-US" sz="900" dirty="0" smtClean="0"/>
              <a:t>6.01%</a:t>
            </a:r>
            <a:endParaRPr lang="en-US" sz="900" dirty="0"/>
          </a:p>
          <a:p>
            <a:pPr algn="l">
              <a:spcBef>
                <a:spcPct val="25000"/>
              </a:spcBef>
              <a:tabLst>
                <a:tab pos="2374900" algn="r"/>
              </a:tabLst>
            </a:pPr>
            <a:r>
              <a:rPr lang="en-US" sz="900" dirty="0" smtClean="0"/>
              <a:t>ITT Corp.</a:t>
            </a:r>
            <a:r>
              <a:rPr lang="en-US" sz="900" dirty="0"/>
              <a:t>	</a:t>
            </a:r>
            <a:r>
              <a:rPr lang="en-US" sz="900" dirty="0" smtClean="0"/>
              <a:t>5.23%</a:t>
            </a:r>
            <a:endParaRPr lang="en-US" sz="900" dirty="0"/>
          </a:p>
        </p:txBody>
      </p:sp>
      <p:sp>
        <p:nvSpPr>
          <p:cNvPr id="22" name="Text Box 36"/>
          <p:cNvSpPr txBox="1">
            <a:spLocks noChangeArrowheads="1"/>
          </p:cNvSpPr>
          <p:nvPr/>
        </p:nvSpPr>
        <p:spPr bwMode="auto">
          <a:xfrm>
            <a:off x="1318780" y="5806329"/>
            <a:ext cx="8056332" cy="276225"/>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dirty="0" smtClean="0">
                <a:solidFill>
                  <a:srgbClr val="FFFFFF"/>
                </a:solidFill>
              </a:rPr>
              <a:t>Social Impact</a:t>
            </a:r>
            <a:endParaRPr lang="en-US" sz="1000" b="1" dirty="0">
              <a:solidFill>
                <a:srgbClr val="FFFFFF"/>
              </a:solidFill>
            </a:endParaRPr>
          </a:p>
        </p:txBody>
      </p:sp>
      <p:sp>
        <p:nvSpPr>
          <p:cNvPr id="23" name="Rectangle 23"/>
          <p:cNvSpPr>
            <a:spLocks noChangeArrowheads="1"/>
          </p:cNvSpPr>
          <p:nvPr/>
        </p:nvSpPr>
        <p:spPr bwMode="auto">
          <a:xfrm>
            <a:off x="1320402" y="6066681"/>
            <a:ext cx="8054710" cy="918708"/>
          </a:xfrm>
          <a:prstGeom prst="rect">
            <a:avLst/>
          </a:prstGeom>
          <a:noFill/>
          <a:ln w="6350">
            <a:noFill/>
            <a:miter lim="800000"/>
            <a:headEnd/>
            <a:tailEnd/>
          </a:ln>
          <a:effectLst/>
        </p:spPr>
        <p:txBody>
          <a:bodyPr wrap="square" lIns="0" tIns="45715" rIns="0" bIns="0">
            <a:spAutoFit/>
          </a:bodyPr>
          <a:lstStyle/>
          <a:p>
            <a:pPr marL="114300" indent="-114300" algn="l">
              <a:lnSpc>
                <a:spcPct val="105000"/>
              </a:lnSpc>
              <a:buClr>
                <a:schemeClr val="tx1"/>
              </a:buClr>
              <a:buFontTx/>
              <a:buChar char="•"/>
            </a:pPr>
            <a:r>
              <a:rPr lang="en-US" sz="900" dirty="0" smtClean="0"/>
              <a:t>Increase the flow of funds and expertise into the water industry and water-related initiatives</a:t>
            </a:r>
          </a:p>
          <a:p>
            <a:pPr marL="114300" indent="-114300" algn="l">
              <a:lnSpc>
                <a:spcPct val="105000"/>
              </a:lnSpc>
              <a:buClr>
                <a:schemeClr val="tx1"/>
              </a:buClr>
              <a:buFontTx/>
              <a:buChar char="•"/>
            </a:pPr>
            <a:r>
              <a:rPr lang="en-US" sz="900" dirty="0" smtClean="0">
                <a:solidFill>
                  <a:schemeClr val="tx2"/>
                </a:solidFill>
              </a:rPr>
              <a:t>Increase demand for stock of portfolio companies, raising awareness and media attention to water industry and global water crisis</a:t>
            </a:r>
          </a:p>
          <a:p>
            <a:pPr marL="114300" indent="-114300" algn="l">
              <a:lnSpc>
                <a:spcPct val="105000"/>
              </a:lnSpc>
              <a:buClr>
                <a:schemeClr val="tx1"/>
              </a:buClr>
              <a:buFontTx/>
              <a:buChar char="•"/>
            </a:pPr>
            <a:r>
              <a:rPr lang="en-US" sz="900" dirty="0" smtClean="0">
                <a:solidFill>
                  <a:schemeClr val="tx2"/>
                </a:solidFill>
              </a:rPr>
              <a:t>Driving uptick in demand for water stocks may lead to increase in capital flow to water-related initiatives in private equity/venture capital market where social impact would be more direct</a:t>
            </a:r>
          </a:p>
          <a:p>
            <a:pPr marL="114300" indent="-114300" algn="l">
              <a:lnSpc>
                <a:spcPct val="105000"/>
              </a:lnSpc>
              <a:buClr>
                <a:schemeClr val="tx1"/>
              </a:buClr>
              <a:buFontTx/>
              <a:buChar char="•"/>
            </a:pPr>
            <a:r>
              <a:rPr lang="en-US" sz="900" dirty="0" smtClean="0">
                <a:solidFill>
                  <a:schemeClr val="tx2"/>
                </a:solidFill>
              </a:rPr>
              <a:t>Uptick in capital markets demand for water companies may also lead to more successful IPOs, where capital invested would flow more directly to target company as opposed to secondary market</a:t>
            </a:r>
            <a:endParaRPr lang="en-US" sz="900" dirty="0">
              <a:solidFill>
                <a:schemeClr val="tx2"/>
              </a:solidFill>
            </a:endParaRPr>
          </a:p>
        </p:txBody>
      </p:sp>
      <p:sp>
        <p:nvSpPr>
          <p:cNvPr id="25" name="Rectangle 69"/>
          <p:cNvSpPr>
            <a:spLocks noChangeArrowheads="1"/>
          </p:cNvSpPr>
          <p:nvPr/>
        </p:nvSpPr>
        <p:spPr bwMode="auto">
          <a:xfrm>
            <a:off x="1313382" y="5865585"/>
            <a:ext cx="8071777" cy="1228551"/>
          </a:xfrm>
          <a:prstGeom prst="rect">
            <a:avLst/>
          </a:prstGeom>
          <a:solidFill>
            <a:srgbClr val="EBF2F5">
              <a:alpha val="0"/>
            </a:srgbClr>
          </a:solidFill>
          <a:ln w="9525">
            <a:noFill/>
            <a:miter lim="800000"/>
            <a:headEnd/>
            <a:tailEnd/>
          </a:ln>
          <a:effectLst/>
        </p:spPr>
        <p:txBody>
          <a:bodyPr wrap="none" anchor="ctr"/>
          <a:lstStyle/>
          <a:p>
            <a:endParaRPr lang="en-US"/>
          </a:p>
        </p:txBody>
      </p:sp>
      <p:sp>
        <p:nvSpPr>
          <p:cNvPr id="26" name="Rectangle 66"/>
          <p:cNvSpPr>
            <a:spLocks noChangeArrowheads="1"/>
          </p:cNvSpPr>
          <p:nvPr/>
        </p:nvSpPr>
        <p:spPr bwMode="auto">
          <a:xfrm>
            <a:off x="1318776" y="6088334"/>
            <a:ext cx="8036239" cy="1015852"/>
          </a:xfrm>
          <a:prstGeom prst="rect">
            <a:avLst/>
          </a:prstGeom>
          <a:solidFill>
            <a:srgbClr val="EBF2F5">
              <a:alpha val="0"/>
            </a:srgbClr>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656" name="Rectangle 72"/>
          <p:cNvSpPr>
            <a:spLocks noChangeArrowheads="1"/>
          </p:cNvSpPr>
          <p:nvPr/>
        </p:nvSpPr>
        <p:spPr bwMode="auto">
          <a:xfrm>
            <a:off x="1327150" y="2724150"/>
            <a:ext cx="2482850" cy="1611313"/>
          </a:xfrm>
          <a:prstGeom prst="rect">
            <a:avLst/>
          </a:prstGeom>
          <a:solidFill>
            <a:srgbClr val="EBF2F5"/>
          </a:solidFill>
          <a:ln w="9525">
            <a:noFill/>
            <a:miter lim="800000"/>
            <a:headEnd/>
            <a:tailEnd/>
          </a:ln>
          <a:effectLst/>
        </p:spPr>
        <p:txBody>
          <a:bodyPr wrap="none" anchor="ctr"/>
          <a:lstStyle/>
          <a:p>
            <a:endParaRPr lang="en-US"/>
          </a:p>
        </p:txBody>
      </p:sp>
      <p:sp>
        <p:nvSpPr>
          <p:cNvPr id="323655" name="Rectangle 71"/>
          <p:cNvSpPr>
            <a:spLocks noChangeArrowheads="1"/>
          </p:cNvSpPr>
          <p:nvPr/>
        </p:nvSpPr>
        <p:spPr bwMode="auto">
          <a:xfrm>
            <a:off x="1327150" y="1827213"/>
            <a:ext cx="2482850" cy="584200"/>
          </a:xfrm>
          <a:prstGeom prst="rect">
            <a:avLst/>
          </a:prstGeom>
          <a:solidFill>
            <a:srgbClr val="EBF2F5"/>
          </a:solidFill>
          <a:ln w="9525">
            <a:noFill/>
            <a:miter lim="800000"/>
            <a:headEnd/>
            <a:tailEnd/>
          </a:ln>
          <a:effectLst/>
        </p:spPr>
        <p:txBody>
          <a:bodyPr wrap="none" anchor="ctr"/>
          <a:lstStyle/>
          <a:p>
            <a:endParaRPr lang="en-US"/>
          </a:p>
        </p:txBody>
      </p:sp>
      <p:sp>
        <p:nvSpPr>
          <p:cNvPr id="323650" name="Rectangle 66"/>
          <p:cNvSpPr>
            <a:spLocks noChangeArrowheads="1"/>
          </p:cNvSpPr>
          <p:nvPr/>
        </p:nvSpPr>
        <p:spPr bwMode="auto">
          <a:xfrm>
            <a:off x="1327150" y="4408580"/>
            <a:ext cx="2482850" cy="1419225"/>
          </a:xfrm>
          <a:prstGeom prst="rect">
            <a:avLst/>
          </a:prstGeom>
          <a:solidFill>
            <a:srgbClr val="EBF2F5"/>
          </a:solidFill>
          <a:ln w="9525">
            <a:noFill/>
            <a:miter lim="800000"/>
            <a:headEnd/>
            <a:tailEnd/>
          </a:ln>
          <a:effectLst/>
        </p:spPr>
        <p:txBody>
          <a:bodyPr wrap="none" anchor="ctr"/>
          <a:lstStyle/>
          <a:p>
            <a:endParaRPr lang="en-US"/>
          </a:p>
        </p:txBody>
      </p:sp>
      <p:sp>
        <p:nvSpPr>
          <p:cNvPr id="323653" name="Rectangle 69"/>
          <p:cNvSpPr>
            <a:spLocks noChangeArrowheads="1"/>
          </p:cNvSpPr>
          <p:nvPr/>
        </p:nvSpPr>
        <p:spPr bwMode="auto">
          <a:xfrm>
            <a:off x="4136970" y="4569348"/>
            <a:ext cx="5228094" cy="1419225"/>
          </a:xfrm>
          <a:prstGeom prst="rect">
            <a:avLst/>
          </a:prstGeom>
          <a:solidFill>
            <a:srgbClr val="EBF2F5"/>
          </a:solidFill>
          <a:ln w="9525">
            <a:noFill/>
            <a:miter lim="800000"/>
            <a:headEnd/>
            <a:tailEnd/>
          </a:ln>
          <a:effectLst/>
        </p:spPr>
        <p:txBody>
          <a:bodyPr wrap="none" anchor="ctr"/>
          <a:lstStyle/>
          <a:p>
            <a:endParaRPr lang="en-US"/>
          </a:p>
        </p:txBody>
      </p:sp>
      <p:sp>
        <p:nvSpPr>
          <p:cNvPr id="323640" name="Text Box 56"/>
          <p:cNvSpPr txBox="1">
            <a:spLocks noChangeArrowheads="1"/>
          </p:cNvSpPr>
          <p:nvPr/>
        </p:nvSpPr>
        <p:spPr bwMode="auto">
          <a:xfrm>
            <a:off x="1327150" y="4773705"/>
            <a:ext cx="2471738" cy="830997"/>
          </a:xfrm>
          <a:prstGeom prst="rect">
            <a:avLst/>
          </a:prstGeom>
          <a:noFill/>
          <a:ln w="9525">
            <a:noFill/>
            <a:miter lim="800000"/>
            <a:headEnd/>
            <a:tailEnd/>
          </a:ln>
          <a:effectLst/>
        </p:spPr>
        <p:txBody>
          <a:bodyPr lIns="91429" tIns="0" rIns="0" bIns="0">
            <a:spAutoFit/>
          </a:bodyPr>
          <a:lstStyle/>
          <a:p>
            <a:pPr algn="l">
              <a:spcBef>
                <a:spcPct val="25000"/>
              </a:spcBef>
              <a:tabLst>
                <a:tab pos="1828800" algn="l"/>
              </a:tabLst>
            </a:pPr>
            <a:r>
              <a:rPr lang="en-US" sz="900" dirty="0" smtClean="0"/>
              <a:t>Target commitment (in millions)</a:t>
            </a:r>
            <a:r>
              <a:rPr lang="en-US" sz="900" dirty="0"/>
              <a:t>	</a:t>
            </a:r>
            <a:r>
              <a:rPr lang="en-US" sz="900" dirty="0" smtClean="0"/>
              <a:t>$100</a:t>
            </a:r>
            <a:endParaRPr lang="en-US" sz="900" dirty="0"/>
          </a:p>
          <a:p>
            <a:pPr algn="l">
              <a:spcBef>
                <a:spcPct val="25000"/>
              </a:spcBef>
              <a:tabLst>
                <a:tab pos="1828800" algn="l"/>
              </a:tabLst>
            </a:pPr>
            <a:r>
              <a:rPr lang="en-US" sz="900" dirty="0" smtClean="0"/>
              <a:t>First close</a:t>
            </a:r>
            <a:r>
              <a:rPr lang="en-US" sz="900" dirty="0"/>
              <a:t>	</a:t>
            </a:r>
            <a:r>
              <a:rPr lang="en-US" sz="900" dirty="0" smtClean="0"/>
              <a:t>12/2010</a:t>
            </a:r>
            <a:endParaRPr lang="en-US" sz="900" dirty="0"/>
          </a:p>
          <a:p>
            <a:pPr algn="l">
              <a:spcBef>
                <a:spcPct val="25000"/>
              </a:spcBef>
              <a:tabLst>
                <a:tab pos="1828800" algn="l"/>
              </a:tabLst>
            </a:pPr>
            <a:r>
              <a:rPr lang="en-US" sz="900" dirty="0" smtClean="0"/>
              <a:t>Final close</a:t>
            </a:r>
            <a:r>
              <a:rPr lang="en-US" sz="900" dirty="0"/>
              <a:t>	</a:t>
            </a:r>
            <a:r>
              <a:rPr lang="en-US" sz="900" dirty="0" smtClean="0"/>
              <a:t>TBD</a:t>
            </a:r>
            <a:endParaRPr lang="en-US" sz="900" dirty="0"/>
          </a:p>
          <a:p>
            <a:pPr algn="l">
              <a:spcBef>
                <a:spcPct val="25000"/>
              </a:spcBef>
              <a:tabLst>
                <a:tab pos="1828800" algn="l"/>
              </a:tabLst>
            </a:pPr>
            <a:r>
              <a:rPr lang="en-US" sz="900" dirty="0" smtClean="0"/>
              <a:t>Term</a:t>
            </a:r>
            <a:r>
              <a:rPr lang="en-US" sz="900" dirty="0"/>
              <a:t>	</a:t>
            </a:r>
            <a:r>
              <a:rPr lang="en-US" sz="900" dirty="0" smtClean="0"/>
              <a:t>10 years</a:t>
            </a:r>
            <a:endParaRPr lang="en-US" sz="900" dirty="0"/>
          </a:p>
          <a:p>
            <a:pPr algn="l">
              <a:spcBef>
                <a:spcPct val="25000"/>
              </a:spcBef>
              <a:tabLst>
                <a:tab pos="1828800" algn="l"/>
              </a:tabLst>
            </a:pPr>
            <a:r>
              <a:rPr lang="en-US" sz="900" dirty="0" smtClean="0"/>
              <a:t>Target IRR</a:t>
            </a:r>
            <a:r>
              <a:rPr lang="en-US" sz="900" dirty="0"/>
              <a:t>	</a:t>
            </a:r>
            <a:r>
              <a:rPr lang="en-US" sz="900" dirty="0" smtClean="0"/>
              <a:t>20%</a:t>
            </a:r>
          </a:p>
        </p:txBody>
      </p:sp>
      <p:sp>
        <p:nvSpPr>
          <p:cNvPr id="323608" name="Rectangle 24"/>
          <p:cNvSpPr>
            <a:spLocks noChangeArrowheads="1"/>
          </p:cNvSpPr>
          <p:nvPr/>
        </p:nvSpPr>
        <p:spPr bwMode="auto">
          <a:xfrm>
            <a:off x="1389063" y="2005013"/>
            <a:ext cx="2427287" cy="528596"/>
          </a:xfrm>
          <a:prstGeom prst="rect">
            <a:avLst/>
          </a:prstGeom>
          <a:noFill/>
          <a:ln w="6350">
            <a:noFill/>
            <a:miter lim="800000"/>
            <a:headEnd/>
            <a:tailEnd/>
          </a:ln>
          <a:effectLst/>
        </p:spPr>
        <p:txBody>
          <a:bodyPr lIns="0" tIns="45715" rIns="0" bIns="45715">
            <a:spAutoFit/>
          </a:bodyPr>
          <a:lstStyle/>
          <a:p>
            <a:pPr marL="114300" indent="-114300">
              <a:lnSpc>
                <a:spcPct val="105000"/>
              </a:lnSpc>
              <a:buClr>
                <a:schemeClr val="tx1"/>
              </a:buClr>
              <a:buFontTx/>
              <a:buChar char="•"/>
            </a:pPr>
            <a:r>
              <a:rPr lang="en-US" sz="900" dirty="0" smtClean="0"/>
              <a:t>The Fund seeks private equity investments in water projects in China and Southeast Asia</a:t>
            </a:r>
            <a:endParaRPr lang="en-US" sz="900" dirty="0"/>
          </a:p>
        </p:txBody>
      </p:sp>
      <p:sp>
        <p:nvSpPr>
          <p:cNvPr id="323616" name="Text Box 32"/>
          <p:cNvSpPr txBox="1">
            <a:spLocks noChangeArrowheads="1"/>
          </p:cNvSpPr>
          <p:nvPr/>
        </p:nvSpPr>
        <p:spPr bwMode="auto">
          <a:xfrm>
            <a:off x="1327150" y="1689100"/>
            <a:ext cx="2489200" cy="273050"/>
          </a:xfrm>
          <a:prstGeom prst="rect">
            <a:avLst/>
          </a:prstGeom>
          <a:solidFill>
            <a:schemeClr val="accent1">
              <a:lumMod val="75000"/>
            </a:schemeClr>
          </a:solidFill>
          <a:ln w="9525">
            <a:noFill/>
            <a:miter lim="800000"/>
            <a:headEnd/>
            <a:tailEnd/>
          </a:ln>
          <a:effectLst/>
        </p:spPr>
        <p:txBody>
          <a:bodyPr lIns="91429" tIns="0" rIns="0" bIns="0" anchor="ctr"/>
          <a:lstStyle/>
          <a:p>
            <a:pPr algn="l"/>
            <a:r>
              <a:rPr lang="en-US" sz="1000" b="1">
                <a:solidFill>
                  <a:srgbClr val="FFFFFF"/>
                </a:solidFill>
              </a:rPr>
              <a:t>Objective </a:t>
            </a:r>
          </a:p>
        </p:txBody>
      </p:sp>
      <p:sp>
        <p:nvSpPr>
          <p:cNvPr id="323607" name="Rectangle 23"/>
          <p:cNvSpPr>
            <a:spLocks noChangeArrowheads="1"/>
          </p:cNvSpPr>
          <p:nvPr/>
        </p:nvSpPr>
        <p:spPr bwMode="auto">
          <a:xfrm>
            <a:off x="1389063" y="2819400"/>
            <a:ext cx="2427287" cy="1500406"/>
          </a:xfrm>
          <a:prstGeom prst="rect">
            <a:avLst/>
          </a:prstGeom>
          <a:noFill/>
          <a:ln w="6350">
            <a:noFill/>
            <a:miter lim="800000"/>
            <a:headEnd/>
            <a:tailEnd/>
          </a:ln>
          <a:effectLst/>
        </p:spPr>
        <p:txBody>
          <a:bodyPr lIns="0" tIns="45715" rIns="0" bIns="0">
            <a:spAutoFit/>
          </a:bodyPr>
          <a:lstStyle/>
          <a:p>
            <a:pPr marL="114300" indent="-114300" algn="l">
              <a:lnSpc>
                <a:spcPct val="105000"/>
              </a:lnSpc>
              <a:buClr>
                <a:schemeClr val="tx1"/>
              </a:buClr>
              <a:buFontTx/>
              <a:buChar char="•"/>
            </a:pPr>
            <a:r>
              <a:rPr lang="en-US" sz="900" dirty="0" smtClean="0"/>
              <a:t>10-year closed end fund with target of $100 million</a:t>
            </a:r>
            <a:endParaRPr lang="en-US" sz="900" dirty="0"/>
          </a:p>
          <a:p>
            <a:pPr marL="114300" indent="-114300" algn="l">
              <a:lnSpc>
                <a:spcPct val="105000"/>
              </a:lnSpc>
              <a:buClr>
                <a:schemeClr val="tx1"/>
              </a:buClr>
              <a:buFontTx/>
              <a:buChar char="•"/>
            </a:pPr>
            <a:r>
              <a:rPr lang="en-US" sz="900" dirty="0" smtClean="0">
                <a:solidFill>
                  <a:schemeClr val="tx2"/>
                </a:solidFill>
              </a:rPr>
              <a:t>Intends to deploy 70% of assets in China and 30% of assets in Southeast Asia</a:t>
            </a:r>
          </a:p>
          <a:p>
            <a:pPr marL="114300" indent="-114300" algn="l">
              <a:lnSpc>
                <a:spcPct val="105000"/>
              </a:lnSpc>
              <a:buClr>
                <a:schemeClr val="tx1"/>
              </a:buClr>
              <a:buFontTx/>
              <a:buChar char="•"/>
            </a:pPr>
            <a:r>
              <a:rPr lang="en-US" sz="900" dirty="0" smtClean="0">
                <a:solidFill>
                  <a:schemeClr val="tx2"/>
                </a:solidFill>
              </a:rPr>
              <a:t>Will invest in municipal, industrial, rural and agricultural water and wastewater treatment plants</a:t>
            </a:r>
          </a:p>
          <a:p>
            <a:pPr marL="114300" indent="-114300" algn="l">
              <a:lnSpc>
                <a:spcPct val="105000"/>
              </a:lnSpc>
              <a:buClr>
                <a:schemeClr val="tx1"/>
              </a:buClr>
              <a:buFontTx/>
              <a:buChar char="•"/>
            </a:pPr>
            <a:r>
              <a:rPr lang="en-US" sz="900" dirty="0" smtClean="0">
                <a:solidFill>
                  <a:schemeClr val="tx2"/>
                </a:solidFill>
              </a:rPr>
              <a:t>Managed by a subsidiary of </a:t>
            </a:r>
            <a:r>
              <a:rPr lang="en-US" sz="900" dirty="0" err="1" smtClean="0">
                <a:solidFill>
                  <a:schemeClr val="tx2"/>
                </a:solidFill>
              </a:rPr>
              <a:t>AmInvestment</a:t>
            </a:r>
            <a:r>
              <a:rPr lang="en-US" sz="900" dirty="0" smtClean="0">
                <a:solidFill>
                  <a:schemeClr val="tx2"/>
                </a:solidFill>
              </a:rPr>
              <a:t> Group, one of Malaysia’s leading investment banks</a:t>
            </a:r>
            <a:endParaRPr lang="en-US" sz="900" dirty="0">
              <a:solidFill>
                <a:schemeClr val="tx2"/>
              </a:solidFill>
            </a:endParaRPr>
          </a:p>
        </p:txBody>
      </p:sp>
      <p:sp>
        <p:nvSpPr>
          <p:cNvPr id="323620" name="Text Box 36"/>
          <p:cNvSpPr txBox="1">
            <a:spLocks noChangeArrowheads="1"/>
          </p:cNvSpPr>
          <p:nvPr/>
        </p:nvSpPr>
        <p:spPr bwMode="auto">
          <a:xfrm>
            <a:off x="1327150" y="2528888"/>
            <a:ext cx="2489200" cy="276225"/>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a:solidFill>
                  <a:srgbClr val="FFFFFF"/>
                </a:solidFill>
              </a:rPr>
              <a:t>Strategy </a:t>
            </a:r>
          </a:p>
        </p:txBody>
      </p:sp>
      <p:sp>
        <p:nvSpPr>
          <p:cNvPr id="323617" name="Text Box 33"/>
          <p:cNvSpPr txBox="1">
            <a:spLocks noChangeArrowheads="1"/>
          </p:cNvSpPr>
          <p:nvPr/>
        </p:nvSpPr>
        <p:spPr bwMode="auto">
          <a:xfrm>
            <a:off x="1327150" y="4411755"/>
            <a:ext cx="2482850" cy="276225"/>
          </a:xfrm>
          <a:prstGeom prst="rect">
            <a:avLst/>
          </a:prstGeom>
          <a:solidFill>
            <a:schemeClr val="accent1">
              <a:lumMod val="75000"/>
            </a:schemeClr>
          </a:solidFill>
          <a:ln w="9525">
            <a:noFill/>
            <a:miter lim="800000"/>
            <a:headEnd/>
            <a:tailEnd/>
          </a:ln>
          <a:effectLst/>
        </p:spPr>
        <p:txBody>
          <a:bodyPr lIns="91429" tIns="0" rIns="0" bIns="0" anchor="ctr"/>
          <a:lstStyle/>
          <a:p>
            <a:pPr algn="l"/>
            <a:r>
              <a:rPr lang="en-US" sz="1000" b="1">
                <a:solidFill>
                  <a:srgbClr val="FFFFFF"/>
                </a:solidFill>
              </a:rPr>
              <a:t>Characteristics </a:t>
            </a:r>
          </a:p>
        </p:txBody>
      </p:sp>
      <p:sp>
        <p:nvSpPr>
          <p:cNvPr id="323631" name="Rectangle 47"/>
          <p:cNvSpPr>
            <a:spLocks noGrp="1" noChangeArrowheads="1"/>
          </p:cNvSpPr>
          <p:nvPr>
            <p:ph type="title"/>
          </p:nvPr>
        </p:nvSpPr>
        <p:spPr/>
        <p:txBody>
          <a:bodyPr/>
          <a:lstStyle/>
          <a:p>
            <a:r>
              <a:rPr lang="en-US" dirty="0" err="1" smtClean="0"/>
              <a:t>AmWater</a:t>
            </a:r>
            <a:r>
              <a:rPr lang="en-US" dirty="0" smtClean="0"/>
              <a:t> Asia Water Fund</a:t>
            </a:r>
            <a:endParaRPr lang="en-US" dirty="0"/>
          </a:p>
        </p:txBody>
      </p:sp>
      <p:sp>
        <p:nvSpPr>
          <p:cNvPr id="323637" name="Rectangle 53"/>
          <p:cNvSpPr>
            <a:spLocks noChangeArrowheads="1"/>
          </p:cNvSpPr>
          <p:nvPr/>
        </p:nvSpPr>
        <p:spPr bwMode="auto">
          <a:xfrm>
            <a:off x="4049713" y="1689100"/>
            <a:ext cx="5359400" cy="273050"/>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dirty="0" smtClean="0">
                <a:solidFill>
                  <a:srgbClr val="FFFFFF"/>
                </a:solidFill>
              </a:rPr>
              <a:t>Projected annual cash flows</a:t>
            </a:r>
            <a:endParaRPr lang="en-US" sz="1000" b="1" dirty="0">
              <a:solidFill>
                <a:srgbClr val="FFFFFF"/>
              </a:solidFill>
            </a:endParaRPr>
          </a:p>
        </p:txBody>
      </p:sp>
      <p:graphicFrame>
        <p:nvGraphicFramePr>
          <p:cNvPr id="22" name="Object 5"/>
          <p:cNvGraphicFramePr>
            <a:graphicFrameLocks/>
          </p:cNvGraphicFramePr>
          <p:nvPr/>
        </p:nvGraphicFramePr>
        <p:xfrm>
          <a:off x="4071938" y="2070100"/>
          <a:ext cx="5329237" cy="2244725"/>
        </p:xfrm>
        <a:graphic>
          <a:graphicData uri="http://schemas.openxmlformats.org/drawingml/2006/chart">
            <c:chart xmlns:c="http://schemas.openxmlformats.org/drawingml/2006/chart" xmlns:r="http://schemas.openxmlformats.org/officeDocument/2006/relationships" r:id="rId3"/>
          </a:graphicData>
        </a:graphic>
      </p:graphicFrame>
      <p:sp>
        <p:nvSpPr>
          <p:cNvPr id="20" name="Rectangle 23"/>
          <p:cNvSpPr>
            <a:spLocks noChangeArrowheads="1"/>
          </p:cNvSpPr>
          <p:nvPr/>
        </p:nvSpPr>
        <p:spPr bwMode="auto">
          <a:xfrm>
            <a:off x="4214325" y="4740309"/>
            <a:ext cx="5100497" cy="918708"/>
          </a:xfrm>
          <a:prstGeom prst="rect">
            <a:avLst/>
          </a:prstGeom>
          <a:noFill/>
          <a:ln w="6350">
            <a:noFill/>
            <a:miter lim="800000"/>
            <a:headEnd/>
            <a:tailEnd/>
          </a:ln>
          <a:effectLst/>
        </p:spPr>
        <p:txBody>
          <a:bodyPr wrap="square" lIns="0" tIns="45715" rIns="0" bIns="0">
            <a:spAutoFit/>
          </a:bodyPr>
          <a:lstStyle/>
          <a:p>
            <a:pPr marL="114300" indent="-114300" algn="l">
              <a:lnSpc>
                <a:spcPct val="105000"/>
              </a:lnSpc>
              <a:buClr>
                <a:schemeClr val="tx1"/>
              </a:buClr>
              <a:buFontTx/>
              <a:buChar char="•"/>
            </a:pPr>
            <a:r>
              <a:rPr lang="en-US" sz="900" dirty="0" smtClean="0"/>
              <a:t>Address increasing issues on water pollution from domestic, industrial and agricultural activities in the water sector in Asia</a:t>
            </a:r>
          </a:p>
          <a:p>
            <a:pPr marL="114300" indent="-114300" algn="l">
              <a:lnSpc>
                <a:spcPct val="105000"/>
              </a:lnSpc>
              <a:buClr>
                <a:schemeClr val="tx1"/>
              </a:buClr>
              <a:buFontTx/>
              <a:buChar char="•"/>
            </a:pPr>
            <a:r>
              <a:rPr lang="en-US" sz="900" dirty="0" smtClean="0">
                <a:solidFill>
                  <a:schemeClr val="tx2"/>
                </a:solidFill>
              </a:rPr>
              <a:t>Help achieve effective water resource management that has inherent linkages to other sectors such as food, energy and the environment</a:t>
            </a:r>
          </a:p>
          <a:p>
            <a:pPr marL="114300" indent="-114300" algn="l">
              <a:lnSpc>
                <a:spcPct val="105000"/>
              </a:lnSpc>
              <a:buClr>
                <a:schemeClr val="tx1"/>
              </a:buClr>
              <a:buFontTx/>
              <a:buChar char="•"/>
            </a:pPr>
            <a:r>
              <a:rPr lang="en-US" sz="900" dirty="0" smtClean="0">
                <a:solidFill>
                  <a:schemeClr val="tx2"/>
                </a:solidFill>
              </a:rPr>
              <a:t>Lead to developing individual companies in the private sector, creating jobs and contributing to sustainable employment in the region</a:t>
            </a:r>
            <a:endParaRPr lang="en-US" sz="900" dirty="0">
              <a:solidFill>
                <a:schemeClr val="tx2"/>
              </a:solidFill>
            </a:endParaRPr>
          </a:p>
        </p:txBody>
      </p:sp>
      <p:sp>
        <p:nvSpPr>
          <p:cNvPr id="21" name="Text Box 36"/>
          <p:cNvSpPr txBox="1">
            <a:spLocks noChangeArrowheads="1"/>
          </p:cNvSpPr>
          <p:nvPr/>
        </p:nvSpPr>
        <p:spPr bwMode="auto">
          <a:xfrm>
            <a:off x="4152412" y="4449797"/>
            <a:ext cx="5230596" cy="276225"/>
          </a:xfrm>
          <a:prstGeom prst="rect">
            <a:avLst/>
          </a:prstGeom>
          <a:solidFill>
            <a:schemeClr val="accent1">
              <a:lumMod val="75000"/>
            </a:schemeClr>
          </a:solidFill>
          <a:ln w="9525" algn="ctr">
            <a:noFill/>
            <a:miter lim="800000"/>
            <a:headEnd/>
            <a:tailEnd/>
          </a:ln>
          <a:effectLst/>
        </p:spPr>
        <p:txBody>
          <a:bodyPr lIns="91429" tIns="0" rIns="0" bIns="0" anchor="ctr"/>
          <a:lstStyle/>
          <a:p>
            <a:pPr algn="l"/>
            <a:r>
              <a:rPr lang="en-US" sz="1000" b="1" dirty="0" smtClean="0">
                <a:solidFill>
                  <a:srgbClr val="FFFFFF"/>
                </a:solidFill>
              </a:rPr>
              <a:t>Social Impact</a:t>
            </a:r>
            <a:endParaRPr lang="en-US" sz="1000" b="1" dirty="0">
              <a:solidFill>
                <a:srgbClr val="FFFF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063625" y="1157848"/>
            <a:ext cx="8539163" cy="361950"/>
          </a:xfrm>
          <a:prstGeom prst="rect">
            <a:avLst/>
          </a:prstGeom>
          <a:solidFill>
            <a:srgbClr val="E0E6F4"/>
          </a:solidFill>
          <a:ln w="38100" algn="ctr">
            <a:noFill/>
            <a:miter lim="800000"/>
            <a:headEnd/>
            <a:tailEnd/>
          </a:ln>
        </p:spPr>
        <p:txBody>
          <a:bodyPr wrap="none" lIns="101871" tIns="50936" rIns="101871" bIns="50936" anchor="ctr"/>
          <a:lstStyle/>
          <a:p>
            <a:pPr algn="ctr" eaLnBrk="0" hangingPunct="0">
              <a:spcBef>
                <a:spcPct val="50000"/>
              </a:spcBef>
            </a:pPr>
            <a:endParaRPr lang="en-US"/>
          </a:p>
        </p:txBody>
      </p:sp>
      <p:sp>
        <p:nvSpPr>
          <p:cNvPr id="10243" name="Rectangle 3"/>
          <p:cNvSpPr>
            <a:spLocks noGrp="1" noChangeArrowheads="1"/>
          </p:cNvSpPr>
          <p:nvPr>
            <p:ph type="title"/>
          </p:nvPr>
        </p:nvSpPr>
        <p:spPr>
          <a:xfrm>
            <a:off x="1082675" y="314325"/>
            <a:ext cx="8331200" cy="684213"/>
          </a:xfrm>
        </p:spPr>
        <p:txBody>
          <a:bodyPr/>
          <a:lstStyle/>
          <a:p>
            <a:pPr eaLnBrk="1" hangingPunct="1"/>
            <a:r>
              <a:rPr lang="en-US" dirty="0" smtClean="0"/>
              <a:t>Agenda</a:t>
            </a:r>
          </a:p>
        </p:txBody>
      </p:sp>
      <p:sp>
        <p:nvSpPr>
          <p:cNvPr id="10244" name="Rectangle 4"/>
          <p:cNvSpPr>
            <a:spLocks noGrp="1" noChangeArrowheads="1"/>
          </p:cNvSpPr>
          <p:nvPr>
            <p:ph type="body" idx="1"/>
          </p:nvPr>
        </p:nvSpPr>
        <p:spPr>
          <a:xfrm>
            <a:off x="1290638" y="1219200"/>
            <a:ext cx="8393112" cy="4292600"/>
          </a:xfrm>
        </p:spPr>
        <p:txBody>
          <a:bodyPr/>
          <a:lstStyle/>
          <a:p>
            <a:pPr eaLnBrk="1" hangingPunct="1"/>
            <a:r>
              <a:rPr lang="en-US" sz="1600" b="1" dirty="0" smtClean="0"/>
              <a:t>Overview</a:t>
            </a:r>
          </a:p>
          <a:p>
            <a:pPr eaLnBrk="1" hangingPunct="1"/>
            <a:r>
              <a:rPr lang="en-US" sz="1600" dirty="0" smtClean="0"/>
              <a:t>Market Opportunity</a:t>
            </a:r>
          </a:p>
          <a:p>
            <a:pPr eaLnBrk="1" hangingPunct="1"/>
            <a:r>
              <a:rPr lang="en-US" sz="1600" dirty="0" smtClean="0"/>
              <a:t>Investment Strategy</a:t>
            </a:r>
          </a:p>
          <a:p>
            <a:pPr eaLnBrk="1" hangingPunct="1"/>
            <a:r>
              <a:rPr lang="en-US" sz="1600" dirty="0" smtClean="0"/>
              <a:t>Case Studies</a:t>
            </a:r>
          </a:p>
          <a:p>
            <a:pPr eaLnBrk="1" hangingPunct="1"/>
            <a:r>
              <a:rPr lang="en-US" sz="1600" dirty="0" smtClean="0"/>
              <a:t>Social Benefits</a:t>
            </a:r>
          </a:p>
          <a:p>
            <a:pPr eaLnBrk="1" hangingPunct="1"/>
            <a:r>
              <a:rPr lang="en-US" sz="1600" dirty="0" smtClean="0"/>
              <a:t>Risks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63625" y="3200678"/>
            <a:ext cx="8539163" cy="361950"/>
          </a:xfrm>
          <a:prstGeom prst="rect">
            <a:avLst/>
          </a:prstGeom>
          <a:solidFill>
            <a:srgbClr val="E0E6F4"/>
          </a:solidFill>
          <a:ln w="38100" algn="ctr">
            <a:noFill/>
            <a:miter lim="800000"/>
            <a:headEnd/>
            <a:tailEnd/>
          </a:ln>
        </p:spPr>
        <p:txBody>
          <a:bodyPr wrap="none" lIns="101871" tIns="50936" rIns="101871" bIns="50936" anchor="ctr"/>
          <a:lstStyle/>
          <a:p>
            <a:pPr algn="ctr" eaLnBrk="0" hangingPunct="0">
              <a:spcBef>
                <a:spcPct val="50000"/>
              </a:spcBef>
            </a:pPr>
            <a:endParaRPr lang="en-US"/>
          </a:p>
        </p:txBody>
      </p:sp>
      <p:sp>
        <p:nvSpPr>
          <p:cNvPr id="27651" name="Rectangle 3"/>
          <p:cNvSpPr>
            <a:spLocks noGrp="1" noChangeArrowheads="1"/>
          </p:cNvSpPr>
          <p:nvPr>
            <p:ph type="title"/>
          </p:nvPr>
        </p:nvSpPr>
        <p:spPr>
          <a:xfrm>
            <a:off x="1082675" y="314325"/>
            <a:ext cx="8331200" cy="684213"/>
          </a:xfrm>
        </p:spPr>
        <p:txBody>
          <a:bodyPr/>
          <a:lstStyle/>
          <a:p>
            <a:pPr eaLnBrk="1" hangingPunct="1"/>
            <a:r>
              <a:rPr lang="en-US" dirty="0" smtClean="0"/>
              <a:t>Agenda</a:t>
            </a:r>
          </a:p>
        </p:txBody>
      </p:sp>
      <p:sp>
        <p:nvSpPr>
          <p:cNvPr id="27652" name="Rectangle 4"/>
          <p:cNvSpPr>
            <a:spLocks noGrp="1" noChangeArrowheads="1"/>
          </p:cNvSpPr>
          <p:nvPr>
            <p:ph type="body" idx="1"/>
          </p:nvPr>
        </p:nvSpPr>
        <p:spPr>
          <a:xfrm>
            <a:off x="1290638" y="1219200"/>
            <a:ext cx="8393112" cy="4292600"/>
          </a:xfrm>
        </p:spPr>
        <p:txBody>
          <a:bodyPr/>
          <a:lstStyle/>
          <a:p>
            <a:pPr eaLnBrk="1" hangingPunct="1"/>
            <a:r>
              <a:rPr lang="en-US" sz="1600" dirty="0" smtClean="0"/>
              <a:t>Overview</a:t>
            </a:r>
          </a:p>
          <a:p>
            <a:pPr eaLnBrk="1" hangingPunct="1"/>
            <a:r>
              <a:rPr lang="en-US" sz="1600" dirty="0" smtClean="0"/>
              <a:t>Market Opportunity</a:t>
            </a:r>
          </a:p>
          <a:p>
            <a:pPr eaLnBrk="1" hangingPunct="1"/>
            <a:r>
              <a:rPr lang="en-US" sz="1600" dirty="0" smtClean="0"/>
              <a:t>Investment Strategy</a:t>
            </a:r>
          </a:p>
          <a:p>
            <a:pPr eaLnBrk="1" hangingPunct="1"/>
            <a:r>
              <a:rPr lang="en-US" sz="1600" dirty="0" smtClean="0"/>
              <a:t>Case Studies</a:t>
            </a:r>
          </a:p>
          <a:p>
            <a:pPr eaLnBrk="1" hangingPunct="1"/>
            <a:r>
              <a:rPr lang="en-US" sz="1600" b="1" dirty="0" smtClean="0"/>
              <a:t>Social Benefits</a:t>
            </a:r>
          </a:p>
          <a:p>
            <a:pPr eaLnBrk="1" hangingPunct="1"/>
            <a:r>
              <a:rPr lang="en-US" sz="1600" dirty="0" smtClean="0"/>
              <a:t>Risks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82675" y="314325"/>
            <a:ext cx="8331200" cy="684213"/>
          </a:xfrm>
        </p:spPr>
        <p:txBody>
          <a:bodyPr/>
          <a:lstStyle/>
          <a:p>
            <a:r>
              <a:rPr lang="en-US" dirty="0" smtClean="0"/>
              <a:t>The Fund intends to create social and financial benefits</a:t>
            </a:r>
          </a:p>
        </p:txBody>
      </p:sp>
      <p:graphicFrame>
        <p:nvGraphicFramePr>
          <p:cNvPr id="5" name="Table 4"/>
          <p:cNvGraphicFramePr>
            <a:graphicFrameLocks noGrp="1"/>
          </p:cNvGraphicFramePr>
          <p:nvPr/>
        </p:nvGraphicFramePr>
        <p:xfrm>
          <a:off x="1456442" y="1262629"/>
          <a:ext cx="7757896" cy="5056666"/>
        </p:xfrm>
        <a:graphic>
          <a:graphicData uri="http://schemas.openxmlformats.org/drawingml/2006/table">
            <a:tbl>
              <a:tblPr firstRow="1" bandRow="1">
                <a:tableStyleId>{5C22544A-7EE6-4342-B048-85BDC9FD1C3A}</a:tableStyleId>
              </a:tblPr>
              <a:tblGrid>
                <a:gridCol w="2191110"/>
                <a:gridCol w="5566786"/>
              </a:tblGrid>
              <a:tr h="355156">
                <a:tc>
                  <a:txBody>
                    <a:bodyPr/>
                    <a:lstStyle/>
                    <a:p>
                      <a:r>
                        <a:rPr lang="en-US" sz="1300" dirty="0" smtClean="0"/>
                        <a:t>Stakeholder</a:t>
                      </a:r>
                      <a:endParaRPr lang="en-US" sz="1300" dirty="0"/>
                    </a:p>
                  </a:txBody>
                  <a:tcPr>
                    <a:solidFill>
                      <a:schemeClr val="accent1">
                        <a:lumMod val="75000"/>
                      </a:schemeClr>
                    </a:solidFill>
                  </a:tcPr>
                </a:tc>
                <a:tc>
                  <a:txBody>
                    <a:bodyPr/>
                    <a:lstStyle/>
                    <a:p>
                      <a:r>
                        <a:rPr lang="en-US" sz="1300" dirty="0" smtClean="0"/>
                        <a:t>Benefit</a:t>
                      </a:r>
                      <a:endParaRPr lang="en-US" sz="1300" dirty="0"/>
                    </a:p>
                  </a:txBody>
                  <a:tcPr>
                    <a:solidFill>
                      <a:schemeClr val="accent1">
                        <a:lumMod val="75000"/>
                      </a:schemeClr>
                    </a:solidFill>
                  </a:tcPr>
                </a:tc>
              </a:tr>
              <a:tr h="526611">
                <a:tc>
                  <a:txBody>
                    <a:bodyPr/>
                    <a:lstStyle/>
                    <a:p>
                      <a:r>
                        <a:rPr lang="en-US" sz="1300" dirty="0" smtClean="0"/>
                        <a:t>Society</a:t>
                      </a:r>
                      <a:endParaRPr lang="en-US" sz="1300" dirty="0"/>
                    </a:p>
                  </a:txBody>
                  <a:tcPr/>
                </a:tc>
                <a:tc>
                  <a:txBody>
                    <a:bodyPr/>
                    <a:lstStyle/>
                    <a:p>
                      <a:pPr marL="111125" indent="-111125">
                        <a:buFont typeface="Arial"/>
                        <a:buChar char="•"/>
                      </a:pPr>
                      <a:r>
                        <a:rPr lang="en-US" sz="1300" dirty="0" smtClean="0"/>
                        <a:t>Increased access to clean water</a:t>
                      </a:r>
                    </a:p>
                    <a:p>
                      <a:pPr marL="111125" indent="-111125">
                        <a:buFont typeface="Arial"/>
                        <a:buChar char="•"/>
                      </a:pPr>
                      <a:r>
                        <a:rPr lang="en-US" sz="1300" dirty="0" smtClean="0"/>
                        <a:t>Multiplier effect</a:t>
                      </a:r>
                      <a:r>
                        <a:rPr lang="en-US" sz="1300" baseline="0" dirty="0" smtClean="0"/>
                        <a:t> through local economy from increased incomes and new enterprises</a:t>
                      </a:r>
                      <a:endParaRPr lang="en-US" sz="1300" dirty="0" smtClean="0"/>
                    </a:p>
                    <a:p>
                      <a:pPr marL="111125" indent="-111125">
                        <a:buFont typeface="Arial"/>
                        <a:buChar char="•"/>
                      </a:pPr>
                      <a:r>
                        <a:rPr lang="en-US" sz="1300" dirty="0" smtClean="0"/>
                        <a:t>Poverty alleviation</a:t>
                      </a:r>
                    </a:p>
                    <a:p>
                      <a:pPr marL="111125" indent="-111125">
                        <a:buFont typeface="Arial"/>
                        <a:buChar char="•"/>
                      </a:pPr>
                      <a:r>
                        <a:rPr lang="en-US" sz="1300" dirty="0" smtClean="0"/>
                        <a:t>Water conservation</a:t>
                      </a:r>
                    </a:p>
                    <a:p>
                      <a:pPr marL="111125" indent="-111125">
                        <a:buFont typeface="Arial"/>
                        <a:buChar char="•"/>
                      </a:pPr>
                      <a:r>
                        <a:rPr lang="en-US" sz="1300" dirty="0" smtClean="0"/>
                        <a:t>Reduction</a:t>
                      </a:r>
                      <a:r>
                        <a:rPr lang="en-US" sz="1300" baseline="0" dirty="0" smtClean="0"/>
                        <a:t> of water-borne diseases</a:t>
                      </a:r>
                    </a:p>
                    <a:p>
                      <a:pPr marL="111125" indent="-111125">
                        <a:buFont typeface="Arial"/>
                        <a:buChar char="•"/>
                      </a:pPr>
                      <a:r>
                        <a:rPr lang="en-US" sz="1300" baseline="0" dirty="0" smtClean="0"/>
                        <a:t>Reductions of costs related to morbidity and mortality</a:t>
                      </a:r>
                    </a:p>
                    <a:p>
                      <a:pPr marL="111125" indent="-111125">
                        <a:buFont typeface="Arial"/>
                        <a:buChar char="•"/>
                      </a:pPr>
                      <a:r>
                        <a:rPr lang="en-US" sz="1300" baseline="0" dirty="0" smtClean="0"/>
                        <a:t>Improvement in global food supply</a:t>
                      </a:r>
                    </a:p>
                    <a:p>
                      <a:pPr marL="111125" indent="-111125">
                        <a:buFont typeface="Arial"/>
                        <a:buChar char="•"/>
                      </a:pPr>
                      <a:r>
                        <a:rPr lang="en-US" sz="1300" baseline="0" dirty="0" smtClean="0"/>
                        <a:t>Mitigate environmental effects of water shortage </a:t>
                      </a:r>
                    </a:p>
                    <a:p>
                      <a:pPr marL="111125" indent="-111125">
                        <a:buFont typeface="Arial"/>
                        <a:buChar char="•"/>
                      </a:pPr>
                      <a:r>
                        <a:rPr lang="en-US" sz="1300" baseline="0" dirty="0" smtClean="0"/>
                        <a:t>Economic costs of time savings</a:t>
                      </a:r>
                    </a:p>
                  </a:txBody>
                  <a:tcPr/>
                </a:tc>
              </a:tr>
              <a:tr h="526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Water Industry</a:t>
                      </a:r>
                    </a:p>
                  </a:txBody>
                  <a:tcPr/>
                </a:tc>
                <a:tc>
                  <a:txBody>
                    <a:bodyPr/>
                    <a:lstStyle/>
                    <a:p>
                      <a:pPr marL="111125" indent="-111125">
                        <a:buFont typeface="Arial"/>
                        <a:buChar char="•"/>
                      </a:pPr>
                      <a:r>
                        <a:rPr lang="en-US" sz="1300" baseline="0" dirty="0" smtClean="0"/>
                        <a:t>Increased inflow of institutional capital</a:t>
                      </a:r>
                    </a:p>
                    <a:p>
                      <a:pPr marL="111125" indent="-111125">
                        <a:buFont typeface="Arial"/>
                        <a:buChar char="•"/>
                      </a:pPr>
                      <a:r>
                        <a:rPr lang="en-US" sz="1300" baseline="0" dirty="0" smtClean="0"/>
                        <a:t>Increased public awareness of water scarcity issues</a:t>
                      </a:r>
                    </a:p>
                  </a:txBody>
                  <a:tcPr/>
                </a:tc>
              </a:tr>
              <a:tr h="73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Investment</a:t>
                      </a:r>
                      <a:r>
                        <a:rPr lang="en-US" sz="1300" baseline="0" dirty="0" smtClean="0"/>
                        <a:t> funds</a:t>
                      </a:r>
                      <a:endParaRPr lang="en-US" sz="1300" dirty="0" smtClean="0"/>
                    </a:p>
                    <a:p>
                      <a:endParaRPr lang="en-US" sz="1300" dirty="0"/>
                    </a:p>
                  </a:txBody>
                  <a:tcPr/>
                </a:tc>
                <a:tc>
                  <a:txBody>
                    <a:bodyPr/>
                    <a:lstStyle/>
                    <a:p>
                      <a:pPr marL="111125" indent="-111125">
                        <a:buFont typeface="Arial"/>
                        <a:buChar char="•"/>
                      </a:pPr>
                      <a:r>
                        <a:rPr lang="en-US" sz="1300" dirty="0" smtClean="0"/>
                        <a:t>Institutional support</a:t>
                      </a:r>
                    </a:p>
                    <a:p>
                      <a:pPr marL="111125" indent="-111125">
                        <a:buFont typeface="Arial"/>
                        <a:buChar char="•"/>
                      </a:pPr>
                      <a:r>
                        <a:rPr lang="en-US" sz="1300" baseline="0" dirty="0" smtClean="0"/>
                        <a:t>Increase in sources for capital</a:t>
                      </a:r>
                      <a:endParaRPr lang="en-US" sz="1300" dirty="0" smtClean="0"/>
                    </a:p>
                    <a:p>
                      <a:pPr marL="111125" indent="-111125">
                        <a:buFont typeface="Arial"/>
                        <a:buChar char="•"/>
                      </a:pPr>
                      <a:r>
                        <a:rPr lang="en-US" sz="1300" dirty="0" smtClean="0"/>
                        <a:t>Improvement in industry standards</a:t>
                      </a:r>
                    </a:p>
                  </a:txBody>
                  <a:tcPr/>
                </a:tc>
              </a:tr>
              <a:tr h="526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t>Portfolio companies</a:t>
                      </a:r>
                      <a:endParaRPr lang="en-US" sz="1300" dirty="0" smtClean="0"/>
                    </a:p>
                    <a:p>
                      <a:endParaRPr lang="en-US" sz="1300" dirty="0" smtClean="0"/>
                    </a:p>
                  </a:txBody>
                  <a:tcPr/>
                </a:tc>
                <a:tc>
                  <a:txBody>
                    <a:bodyPr/>
                    <a:lstStyle/>
                    <a:p>
                      <a:pPr marL="111125" indent="-111125">
                        <a:buFont typeface="Arial"/>
                        <a:buChar char="•"/>
                      </a:pPr>
                      <a:r>
                        <a:rPr lang="en-US" sz="1300" dirty="0" smtClean="0"/>
                        <a:t>Increase in sources for capital</a:t>
                      </a:r>
                    </a:p>
                    <a:p>
                      <a:pPr marL="111125" indent="-111125">
                        <a:buFont typeface="Arial"/>
                        <a:buChar char="•"/>
                      </a:pPr>
                      <a:r>
                        <a:rPr lang="en-US" sz="1300" dirty="0" smtClean="0"/>
                        <a:t>Management support</a:t>
                      </a:r>
                    </a:p>
                    <a:p>
                      <a:pPr marL="111125" indent="-111125">
                        <a:buFont typeface="Arial"/>
                        <a:buChar char="•"/>
                      </a:pPr>
                      <a:r>
                        <a:rPr lang="en-US" sz="1300" dirty="0" smtClean="0"/>
                        <a:t>Access to international</a:t>
                      </a:r>
                      <a:r>
                        <a:rPr lang="en-US" sz="1300" baseline="0" dirty="0" smtClean="0"/>
                        <a:t> networks</a:t>
                      </a:r>
                      <a:endParaRPr lang="en-US" sz="1300" dirty="0"/>
                    </a:p>
                  </a:txBody>
                  <a:tcPr/>
                </a:tc>
              </a:tr>
              <a:tr h="526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Targeted Investor</a:t>
                      </a:r>
                    </a:p>
                    <a:p>
                      <a:endParaRPr lang="en-US" sz="1300" dirty="0"/>
                    </a:p>
                  </a:txBody>
                  <a:tcPr/>
                </a:tc>
                <a:tc>
                  <a:txBody>
                    <a:bodyPr/>
                    <a:lstStyle/>
                    <a:p>
                      <a:pPr marL="111125" indent="-111125">
                        <a:buFont typeface="Arial"/>
                        <a:buChar char="•"/>
                      </a:pPr>
                      <a:r>
                        <a:rPr lang="en-US" sz="1300" dirty="0" smtClean="0"/>
                        <a:t>Market-rate returns</a:t>
                      </a:r>
                    </a:p>
                    <a:p>
                      <a:pPr marL="111125" indent="-111125">
                        <a:buFont typeface="Arial"/>
                        <a:buChar char="•"/>
                      </a:pPr>
                      <a:r>
                        <a:rPr lang="en-US" sz="1300" dirty="0" smtClean="0"/>
                        <a:t>Exposure to social impact</a:t>
                      </a:r>
                    </a:p>
                    <a:p>
                      <a:pPr marL="111125" indent="-111125">
                        <a:buFont typeface="Arial"/>
                        <a:buChar char="•"/>
                      </a:pPr>
                      <a:r>
                        <a:rPr lang="en-US" sz="1300" dirty="0" smtClean="0"/>
                        <a:t>Portfolio</a:t>
                      </a:r>
                      <a:r>
                        <a:rPr lang="en-US" sz="1300" baseline="0" dirty="0" smtClean="0"/>
                        <a:t> diversification</a:t>
                      </a: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63625" y="3704104"/>
            <a:ext cx="8539163" cy="361950"/>
          </a:xfrm>
          <a:prstGeom prst="rect">
            <a:avLst/>
          </a:prstGeom>
          <a:solidFill>
            <a:srgbClr val="E0E6F4"/>
          </a:solidFill>
          <a:ln w="38100" algn="ctr">
            <a:noFill/>
            <a:miter lim="800000"/>
            <a:headEnd/>
            <a:tailEnd/>
          </a:ln>
        </p:spPr>
        <p:txBody>
          <a:bodyPr wrap="none" lIns="101871" tIns="50936" rIns="101871" bIns="50936" anchor="ctr"/>
          <a:lstStyle/>
          <a:p>
            <a:pPr algn="ctr" eaLnBrk="0" hangingPunct="0">
              <a:spcBef>
                <a:spcPct val="50000"/>
              </a:spcBef>
            </a:pPr>
            <a:endParaRPr lang="en-US"/>
          </a:p>
        </p:txBody>
      </p:sp>
      <p:sp>
        <p:nvSpPr>
          <p:cNvPr id="27651" name="Rectangle 3"/>
          <p:cNvSpPr>
            <a:spLocks noGrp="1" noChangeArrowheads="1"/>
          </p:cNvSpPr>
          <p:nvPr>
            <p:ph type="title"/>
          </p:nvPr>
        </p:nvSpPr>
        <p:spPr>
          <a:xfrm>
            <a:off x="1082675" y="314325"/>
            <a:ext cx="8331200" cy="684213"/>
          </a:xfrm>
        </p:spPr>
        <p:txBody>
          <a:bodyPr/>
          <a:lstStyle/>
          <a:p>
            <a:pPr eaLnBrk="1" hangingPunct="1"/>
            <a:r>
              <a:rPr lang="en-US" dirty="0" smtClean="0"/>
              <a:t>Agenda</a:t>
            </a:r>
          </a:p>
        </p:txBody>
      </p:sp>
      <p:sp>
        <p:nvSpPr>
          <p:cNvPr id="27652" name="Rectangle 4"/>
          <p:cNvSpPr>
            <a:spLocks noGrp="1" noChangeArrowheads="1"/>
          </p:cNvSpPr>
          <p:nvPr>
            <p:ph type="body" idx="1"/>
          </p:nvPr>
        </p:nvSpPr>
        <p:spPr>
          <a:xfrm>
            <a:off x="1290638" y="1219200"/>
            <a:ext cx="8393112" cy="4292600"/>
          </a:xfrm>
        </p:spPr>
        <p:txBody>
          <a:bodyPr/>
          <a:lstStyle/>
          <a:p>
            <a:pPr eaLnBrk="1" hangingPunct="1"/>
            <a:r>
              <a:rPr lang="en-US" sz="1600" dirty="0" smtClean="0"/>
              <a:t>Overview</a:t>
            </a:r>
          </a:p>
          <a:p>
            <a:pPr eaLnBrk="1" hangingPunct="1"/>
            <a:r>
              <a:rPr lang="en-US" sz="1600" dirty="0" smtClean="0"/>
              <a:t>Market Opportunity</a:t>
            </a:r>
          </a:p>
          <a:p>
            <a:pPr eaLnBrk="1" hangingPunct="1"/>
            <a:r>
              <a:rPr lang="en-US" sz="1600" dirty="0" smtClean="0"/>
              <a:t>Investment Strategy</a:t>
            </a:r>
          </a:p>
          <a:p>
            <a:pPr eaLnBrk="1" hangingPunct="1"/>
            <a:r>
              <a:rPr lang="en-US" sz="1600" dirty="0" smtClean="0"/>
              <a:t>Case Studies</a:t>
            </a:r>
          </a:p>
          <a:p>
            <a:pPr eaLnBrk="1" hangingPunct="1"/>
            <a:r>
              <a:rPr lang="en-US" sz="1600" dirty="0" smtClean="0"/>
              <a:t>Social Benefits</a:t>
            </a:r>
          </a:p>
          <a:p>
            <a:pPr eaLnBrk="1" hangingPunct="1"/>
            <a:r>
              <a:rPr lang="en-US" sz="1600" b="1" dirty="0" smtClean="0"/>
              <a:t>Risks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82675" y="314325"/>
            <a:ext cx="8331200" cy="684213"/>
          </a:xfrm>
        </p:spPr>
        <p:txBody>
          <a:bodyPr/>
          <a:lstStyle/>
          <a:p>
            <a:r>
              <a:rPr lang="en-US" dirty="0" smtClean="0"/>
              <a:t>Key Risks of Investing in the Fund</a:t>
            </a:r>
          </a:p>
        </p:txBody>
      </p:sp>
      <p:sp>
        <p:nvSpPr>
          <p:cNvPr id="25603" name="Rectangle 3"/>
          <p:cNvSpPr>
            <a:spLocks noGrp="1" noChangeArrowheads="1"/>
          </p:cNvSpPr>
          <p:nvPr>
            <p:ph type="body" idx="1"/>
          </p:nvPr>
        </p:nvSpPr>
        <p:spPr>
          <a:xfrm>
            <a:off x="1090613" y="1468438"/>
            <a:ext cx="8076833" cy="4289425"/>
          </a:xfrm>
        </p:spPr>
        <p:txBody>
          <a:bodyPr/>
          <a:lstStyle/>
          <a:p>
            <a:pPr defTabSz="874713">
              <a:spcBef>
                <a:spcPct val="50000"/>
              </a:spcBef>
              <a:defRPr/>
            </a:pPr>
            <a:r>
              <a:rPr lang="en-US" b="1" dirty="0" smtClean="0"/>
              <a:t>Lack of diversification.</a:t>
            </a:r>
            <a:r>
              <a:rPr lang="en-US" dirty="0" smtClean="0"/>
              <a:t>  While the Fund’s portfolio will be diversified across multiple asset classes and geographies, the focus on one specific sector may have a material affect on the Fund’s performance if adverse conditions arise in the industry.</a:t>
            </a:r>
          </a:p>
          <a:p>
            <a:pPr defTabSz="874713">
              <a:spcBef>
                <a:spcPct val="50000"/>
              </a:spcBef>
              <a:defRPr/>
            </a:pPr>
            <a:r>
              <a:rPr lang="en-US" b="1" dirty="0" smtClean="0"/>
              <a:t>Limitations of historical data. </a:t>
            </a:r>
            <a:r>
              <a:rPr lang="en-US" dirty="0" smtClean="0"/>
              <a:t>Investment vehicles with a focused water theme emerged within the past decade, limiting the Fund’s ability to comprehensively backtest prospective investments.</a:t>
            </a:r>
          </a:p>
          <a:p>
            <a:pPr defTabSz="874713">
              <a:spcBef>
                <a:spcPct val="50000"/>
              </a:spcBef>
              <a:defRPr/>
            </a:pPr>
            <a:r>
              <a:rPr lang="en-US" b="1" dirty="0" smtClean="0"/>
              <a:t>Limited liquidity.</a:t>
            </a:r>
            <a:r>
              <a:rPr lang="en-US" dirty="0" smtClean="0"/>
              <a:t>  Interests are not publicly listed or traded on an exchange or automated quotation system. There is not a secondary market for interests, and as a result, invested capital is less accessible than that of traditional asset classes. Also, withdrawals and transfers are generally restricted.</a:t>
            </a:r>
          </a:p>
          <a:p>
            <a:pPr defTabSz="874713">
              <a:spcBef>
                <a:spcPct val="50000"/>
              </a:spcBef>
              <a:defRPr/>
            </a:pPr>
            <a:r>
              <a:rPr lang="en-US" b="1" dirty="0" smtClean="0"/>
              <a:t>Risks of private equity investments.</a:t>
            </a:r>
            <a:r>
              <a:rPr lang="en-US" dirty="0" smtClean="0"/>
              <a:t>  While private equity funds may offer the most direct social impact for investors, these vehicles are long-term, illiquid investments and may have a limited track record.</a:t>
            </a:r>
          </a:p>
          <a:p>
            <a:pPr defTabSz="874713">
              <a:spcBef>
                <a:spcPct val="50000"/>
              </a:spcBef>
              <a:defRPr/>
            </a:pPr>
            <a:r>
              <a:rPr lang="en-US" b="1" dirty="0" smtClean="0"/>
              <a:t>Limited direct social impact. </a:t>
            </a:r>
            <a:r>
              <a:rPr lang="en-US" dirty="0" smtClean="0"/>
              <a:t>Contrary to the primary and private equity market, investments in marketable equity securities are secondary transactions, the proceeds of which may not directly benefit the original issuer. As such, the intended social impact of such investments may be diluted and difficult to measure.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82675" y="314325"/>
            <a:ext cx="8331200" cy="684213"/>
          </a:xfrm>
        </p:spPr>
        <p:txBody>
          <a:bodyPr/>
          <a:lstStyle/>
          <a:p>
            <a:r>
              <a:rPr lang="en-US" dirty="0" smtClean="0"/>
              <a:t>Questions &amp; Answers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82675" y="314325"/>
            <a:ext cx="8331200" cy="684213"/>
          </a:xfrm>
        </p:spPr>
        <p:txBody>
          <a:bodyPr/>
          <a:lstStyle/>
          <a:p>
            <a:r>
              <a:rPr lang="en-US" dirty="0" smtClean="0"/>
              <a:t>Appendix - Views on GIIRS</a:t>
            </a:r>
          </a:p>
        </p:txBody>
      </p:sp>
      <p:sp>
        <p:nvSpPr>
          <p:cNvPr id="25603" name="Rectangle 3"/>
          <p:cNvSpPr>
            <a:spLocks noGrp="1" noChangeArrowheads="1"/>
          </p:cNvSpPr>
          <p:nvPr>
            <p:ph type="body" idx="1"/>
          </p:nvPr>
        </p:nvSpPr>
        <p:spPr>
          <a:xfrm>
            <a:off x="1090613" y="1468438"/>
            <a:ext cx="8076833" cy="4289425"/>
          </a:xfrm>
        </p:spPr>
        <p:txBody>
          <a:bodyPr/>
          <a:lstStyle/>
          <a:p>
            <a:pPr defTabSz="874713">
              <a:spcBef>
                <a:spcPct val="50000"/>
              </a:spcBef>
              <a:defRPr/>
            </a:pPr>
            <a:r>
              <a:rPr lang="en-US" dirty="0" smtClean="0"/>
              <a:t>Our fund does not make direct investments in private socially oriented companies, it invests in marketable equity securities and private equity funds and hence GIIRS ratings do not apply to our fund.</a:t>
            </a:r>
          </a:p>
          <a:p>
            <a:pPr defTabSz="874713">
              <a:spcBef>
                <a:spcPct val="50000"/>
              </a:spcBef>
              <a:defRPr/>
            </a:pPr>
            <a:r>
              <a:rPr lang="en-US" dirty="0" smtClean="0"/>
              <a:t>Should it be the case that GIIRS developed ratings for funds of funds, our application to GIIRS rating will certainly considered</a:t>
            </a:r>
          </a:p>
          <a:p>
            <a:pPr defTabSz="874713">
              <a:spcBef>
                <a:spcPct val="50000"/>
              </a:spcBef>
              <a:defRPr/>
            </a:pPr>
            <a:r>
              <a:rPr lang="en-US" dirty="0" smtClean="0"/>
              <a:t>Three GIIRS rated funds specify that water is one of their target sectors: Acumen Fund, New Ventures and Equilibrium Capital</a:t>
            </a:r>
          </a:p>
          <a:p>
            <a:pPr lvl="1" defTabSz="874713">
              <a:spcBef>
                <a:spcPct val="50000"/>
              </a:spcBef>
              <a:defRPr/>
            </a:pPr>
            <a:r>
              <a:rPr lang="en-US" dirty="0" smtClean="0"/>
              <a:t>we foresee that more private equity funds focused on water will become GIIRS rated in the future</a:t>
            </a:r>
          </a:p>
          <a:p>
            <a:pPr lvl="2" defTabSz="874713">
              <a:spcBef>
                <a:spcPct val="50000"/>
              </a:spcBef>
              <a:defRPr/>
            </a:pPr>
            <a:r>
              <a:rPr lang="en-US" dirty="0" smtClean="0"/>
              <a:t>GIIRS will be a very useful tool when selecting our investments in private equity funds</a:t>
            </a:r>
          </a:p>
          <a:p>
            <a:pPr defTabSz="874713">
              <a:spcBef>
                <a:spcPct val="50000"/>
              </a:spcBef>
              <a:defRPr/>
            </a:pPr>
            <a:r>
              <a:rPr lang="en-US" dirty="0" smtClean="0"/>
              <a:t>Our target investors are pension funds and endowments willing to increase their exposure to impact investing products, and would certainly appreciate a GIIRS rating, or some other type of social certification</a:t>
            </a:r>
          </a:p>
          <a:p>
            <a:pPr defTabSz="874713">
              <a:spcBef>
                <a:spcPct val="50000"/>
              </a:spcBef>
              <a:defRPr/>
            </a:pPr>
            <a:endParaRPr lang="en-US" dirty="0" smtClean="0"/>
          </a:p>
          <a:p>
            <a:pPr defTabSz="874713">
              <a:spcBef>
                <a:spcPct val="50000"/>
              </a:spcBef>
              <a:defRPr/>
            </a:pPr>
            <a:endParaRPr lang="en-US" dirty="0" smtClean="0"/>
          </a:p>
          <a:p>
            <a:pPr defTabSz="874713">
              <a:spcBef>
                <a:spcPct val="50000"/>
              </a:spcBef>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2025, 67% of the global population will live in areas of severe water stress</a:t>
            </a:r>
            <a:endParaRPr lang="en-US" dirty="0"/>
          </a:p>
        </p:txBody>
      </p:sp>
      <p:pic>
        <p:nvPicPr>
          <p:cNvPr id="8" name="Content Placeholder 7" descr="water_scarcity.jpg"/>
          <p:cNvPicPr>
            <a:picLocks noGrp="1" noChangeAspect="1"/>
          </p:cNvPicPr>
          <p:nvPr>
            <p:ph idx="1"/>
          </p:nvPr>
        </p:nvPicPr>
        <p:blipFill>
          <a:blip r:embed="rId3" cstate="print"/>
          <a:stretch>
            <a:fillRect/>
          </a:stretch>
        </p:blipFill>
        <p:spPr>
          <a:xfrm>
            <a:off x="1318889" y="1793020"/>
            <a:ext cx="7907784" cy="4045072"/>
          </a:xfrm>
        </p:spPr>
      </p:pic>
      <p:sp>
        <p:nvSpPr>
          <p:cNvPr id="9" name="TextBox 8"/>
          <p:cNvSpPr txBox="1"/>
          <p:nvPr/>
        </p:nvSpPr>
        <p:spPr>
          <a:xfrm>
            <a:off x="1289537" y="7233136"/>
            <a:ext cx="2661139" cy="215444"/>
          </a:xfrm>
          <a:prstGeom prst="rect">
            <a:avLst/>
          </a:prstGeom>
          <a:noFill/>
        </p:spPr>
        <p:txBody>
          <a:bodyPr wrap="square" rtlCol="0">
            <a:spAutoFit/>
          </a:bodyPr>
          <a:lstStyle/>
          <a:p>
            <a:r>
              <a:rPr lang="en-US" sz="800" dirty="0" smtClean="0"/>
              <a:t>Source: International Water Management Institute</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is the world’s most urgent sustainability challenge</a:t>
            </a:r>
            <a:endParaRPr lang="en-US" dirty="0"/>
          </a:p>
        </p:txBody>
      </p:sp>
      <p:sp>
        <p:nvSpPr>
          <p:cNvPr id="3" name="Content Placeholder 2"/>
          <p:cNvSpPr>
            <a:spLocks noGrp="1"/>
          </p:cNvSpPr>
          <p:nvPr>
            <p:ph idx="1"/>
          </p:nvPr>
        </p:nvSpPr>
        <p:spPr>
          <a:xfrm>
            <a:off x="1290638" y="1545336"/>
            <a:ext cx="8102600" cy="4292600"/>
          </a:xfrm>
        </p:spPr>
        <p:txBody>
          <a:bodyPr/>
          <a:lstStyle/>
          <a:p>
            <a:r>
              <a:rPr lang="en-US" dirty="0" smtClean="0"/>
              <a:t>Ranked #1 by 87% of experts in a 2010 </a:t>
            </a:r>
            <a:r>
              <a:rPr lang="en-US" dirty="0" err="1" smtClean="0"/>
              <a:t>SustainAbility</a:t>
            </a:r>
            <a:r>
              <a:rPr lang="en-US" dirty="0" smtClean="0"/>
              <a:t> and </a:t>
            </a:r>
            <a:r>
              <a:rPr lang="en-US" dirty="0" err="1" smtClean="0"/>
              <a:t>GlobeScan</a:t>
            </a:r>
            <a:r>
              <a:rPr lang="en-US" dirty="0" smtClean="0"/>
              <a:t> survey</a:t>
            </a:r>
          </a:p>
          <a:p>
            <a:r>
              <a:rPr lang="en-US" b="1" dirty="0" smtClean="0"/>
              <a:t>25% of the world’s population currently lives without clean drinking water</a:t>
            </a:r>
          </a:p>
          <a:p>
            <a:r>
              <a:rPr lang="en-US" dirty="0" smtClean="0"/>
              <a:t>2 million children die each year from waterborne diseases—roughly 1 child every 15 seconds</a:t>
            </a:r>
          </a:p>
          <a:p>
            <a:r>
              <a:rPr lang="en-US" dirty="0" smtClean="0"/>
              <a:t>60 million children per year suffer from stunted growth and development due to waterborne diseases</a:t>
            </a:r>
          </a:p>
          <a:p>
            <a:r>
              <a:rPr lang="en-US" dirty="0" smtClean="0"/>
              <a:t>Up to 80% of hospital patients in developing countries suffer from waterborne diseases</a:t>
            </a:r>
          </a:p>
          <a:p>
            <a:r>
              <a:rPr lang="en-US" dirty="0" smtClean="0"/>
              <a:t>More than 75% of China’s urban drinking water supply is unsuitable for drinking</a:t>
            </a:r>
          </a:p>
          <a:p>
            <a:r>
              <a:rPr lang="en-US" dirty="0" smtClean="0"/>
              <a:t>By 2030, global demand for water will surpass supply by 40%, leaving not enough water to grow the food needed to sustain population growth </a:t>
            </a:r>
            <a:endParaRPr lang="en-US" dirty="0" smtClean="0"/>
          </a:p>
          <a:p>
            <a:r>
              <a:rPr lang="en-US" b="1" dirty="0" smtClean="0"/>
              <a:t>By </a:t>
            </a:r>
            <a:r>
              <a:rPr lang="en-US" b="1" dirty="0" smtClean="0"/>
              <a:t>2050, India will have </a:t>
            </a:r>
            <a:r>
              <a:rPr lang="en-US" b="1" dirty="0" smtClean="0"/>
              <a:t>no fresh </a:t>
            </a:r>
            <a:r>
              <a:rPr lang="en-US" b="1" dirty="0" smtClean="0"/>
              <a:t>water supplies</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needs to take action now</a:t>
            </a:r>
            <a:endParaRPr lang="en-US" dirty="0"/>
          </a:p>
        </p:txBody>
      </p:sp>
      <p:graphicFrame>
        <p:nvGraphicFramePr>
          <p:cNvPr id="16" name="Table 15"/>
          <p:cNvGraphicFramePr>
            <a:graphicFrameLocks noGrp="1"/>
          </p:cNvGraphicFramePr>
          <p:nvPr/>
        </p:nvGraphicFramePr>
        <p:xfrm>
          <a:off x="1445289" y="1640951"/>
          <a:ext cx="7849438" cy="3845560"/>
        </p:xfrm>
        <a:graphic>
          <a:graphicData uri="http://schemas.openxmlformats.org/drawingml/2006/table">
            <a:tbl>
              <a:tblPr firstRow="1" bandRow="1">
                <a:tableStyleId>{5C22544A-7EE6-4342-B048-85BDC9FD1C3A}</a:tableStyleId>
              </a:tblPr>
              <a:tblGrid>
                <a:gridCol w="1358203"/>
                <a:gridCol w="3255666"/>
                <a:gridCol w="3235569"/>
              </a:tblGrid>
              <a:tr h="370840">
                <a:tc>
                  <a:txBody>
                    <a:bodyPr/>
                    <a:lstStyle/>
                    <a:p>
                      <a:r>
                        <a:rPr lang="en-US" sz="1300" dirty="0" smtClean="0"/>
                        <a:t>Cause</a:t>
                      </a:r>
                      <a:endParaRPr lang="en-US" sz="1300" dirty="0"/>
                    </a:p>
                  </a:txBody>
                  <a:tcPr>
                    <a:solidFill>
                      <a:schemeClr val="accent1">
                        <a:lumMod val="75000"/>
                      </a:schemeClr>
                    </a:solidFill>
                  </a:tcPr>
                </a:tc>
                <a:tc>
                  <a:txBody>
                    <a:bodyPr/>
                    <a:lstStyle/>
                    <a:p>
                      <a:r>
                        <a:rPr lang="en-US" sz="1300" dirty="0" smtClean="0"/>
                        <a:t>Required Action</a:t>
                      </a:r>
                      <a:endParaRPr lang="en-US" sz="1300" dirty="0"/>
                    </a:p>
                  </a:txBody>
                  <a:tcPr>
                    <a:solidFill>
                      <a:schemeClr val="accent1">
                        <a:lumMod val="75000"/>
                      </a:schemeClr>
                    </a:solidFill>
                  </a:tcPr>
                </a:tc>
                <a:tc>
                  <a:txBody>
                    <a:bodyPr/>
                    <a:lstStyle/>
                    <a:p>
                      <a:r>
                        <a:rPr lang="en-US" sz="1300" dirty="0" smtClean="0"/>
                        <a:t>Social</a:t>
                      </a:r>
                      <a:r>
                        <a:rPr lang="en-US" sz="1300" baseline="0" dirty="0" smtClean="0"/>
                        <a:t> Impact</a:t>
                      </a:r>
                      <a:endParaRPr lang="en-US" sz="1300" dirty="0"/>
                    </a:p>
                  </a:txBody>
                  <a:tcPr>
                    <a:solidFill>
                      <a:schemeClr val="accent1">
                        <a:lumMod val="75000"/>
                      </a:schemeClr>
                    </a:solidFill>
                  </a:tcPr>
                </a:tc>
              </a:tr>
              <a:tr h="370840">
                <a:tc>
                  <a:txBody>
                    <a:bodyPr/>
                    <a:lstStyle/>
                    <a:p>
                      <a:r>
                        <a:rPr lang="en-US" sz="1200" dirty="0" smtClean="0"/>
                        <a:t>Increase supply and availability </a:t>
                      </a:r>
                      <a:r>
                        <a:rPr lang="en-US" sz="1200" baseline="0" dirty="0" smtClean="0"/>
                        <a:t>of potable water</a:t>
                      </a:r>
                      <a:endParaRPr lang="en-US" sz="1200" dirty="0"/>
                    </a:p>
                  </a:txBody>
                  <a:tcPr/>
                </a:tc>
                <a:tc>
                  <a:txBody>
                    <a:bodyPr/>
                    <a:lstStyle/>
                    <a:p>
                      <a:pPr marL="111125" indent="-111125">
                        <a:buFont typeface="Arial" pitchFamily="34" charset="0"/>
                        <a:buChar char="•"/>
                      </a:pPr>
                      <a:r>
                        <a:rPr lang="en-US" sz="1200" baseline="0" dirty="0" smtClean="0"/>
                        <a:t>Establish or rebuild water infrastructure, especially in developing nations</a:t>
                      </a:r>
                    </a:p>
                    <a:p>
                      <a:pPr marL="111125" indent="-111125">
                        <a:buFont typeface="Arial" pitchFamily="34" charset="0"/>
                        <a:buChar char="•"/>
                      </a:pPr>
                      <a:r>
                        <a:rPr lang="en-US" sz="1200" baseline="0" dirty="0" smtClean="0"/>
                        <a:t>Develop improved water and wastewater treatment plants</a:t>
                      </a:r>
                    </a:p>
                    <a:p>
                      <a:pPr marL="111125" indent="-111125">
                        <a:buFont typeface="Arial" pitchFamily="34" charset="0"/>
                        <a:buChar char="•"/>
                      </a:pPr>
                      <a:r>
                        <a:rPr lang="en-US" sz="1200" baseline="0" dirty="0" smtClean="0"/>
                        <a:t>Provide more financial support for water utility companies</a:t>
                      </a:r>
                    </a:p>
                    <a:p>
                      <a:pPr marL="111125" indent="-111125">
                        <a:buFont typeface="Arial" pitchFamily="34" charset="0"/>
                        <a:buChar char="•"/>
                      </a:pPr>
                      <a:r>
                        <a:rPr lang="en-US" sz="1200" baseline="0" dirty="0" smtClean="0"/>
                        <a:t>Develop new water-related technologies</a:t>
                      </a:r>
                    </a:p>
                    <a:p>
                      <a:pPr marL="111125" indent="-111125">
                        <a:buFont typeface="Arial" pitchFamily="34" charset="0"/>
                        <a:buChar char="•"/>
                      </a:pPr>
                      <a:endParaRPr lang="en-US" sz="1200" dirty="0"/>
                    </a:p>
                  </a:txBody>
                  <a:tcPr/>
                </a:tc>
                <a:tc>
                  <a:txBody>
                    <a:bodyPr/>
                    <a:lstStyle/>
                    <a:p>
                      <a:pPr marL="111125" indent="-111125">
                        <a:buFont typeface="Arial" pitchFamily="34" charset="0"/>
                        <a:buChar char="•"/>
                      </a:pPr>
                      <a:r>
                        <a:rPr lang="en-US" sz="1200" baseline="0" dirty="0" smtClean="0"/>
                        <a:t>Increase </a:t>
                      </a:r>
                      <a:r>
                        <a:rPr lang="en-US" sz="1200" baseline="0" dirty="0" err="1" smtClean="0"/>
                        <a:t>BoP</a:t>
                      </a:r>
                      <a:r>
                        <a:rPr lang="en-US" sz="1200" baseline="0" dirty="0" smtClean="0"/>
                        <a:t> access to clean water</a:t>
                      </a:r>
                    </a:p>
                    <a:p>
                      <a:pPr marL="111125" indent="-111125">
                        <a:buFont typeface="Arial" pitchFamily="34" charset="0"/>
                        <a:buChar char="•"/>
                      </a:pPr>
                      <a:r>
                        <a:rPr lang="en-US" sz="1200" baseline="0" dirty="0" smtClean="0"/>
                        <a:t>Reduce water-related morbidity and mortality in developing countries</a:t>
                      </a:r>
                    </a:p>
                    <a:p>
                      <a:pPr marL="111125" indent="-111125">
                        <a:buFont typeface="Arial" pitchFamily="34" charset="0"/>
                        <a:buChar char="•"/>
                      </a:pPr>
                      <a:r>
                        <a:rPr lang="en-US" sz="1200" baseline="0" dirty="0" smtClean="0"/>
                        <a:t>Reduce water-related environmental issues</a:t>
                      </a:r>
                    </a:p>
                    <a:p>
                      <a:pPr marL="111125" indent="-111125">
                        <a:buFont typeface="Arial" pitchFamily="34" charset="0"/>
                        <a:buChar char="•"/>
                      </a:pPr>
                      <a:r>
                        <a:rPr lang="en-US" sz="1200" baseline="0" dirty="0" smtClean="0"/>
                        <a:t>Time saved translating into increase in productive activities</a:t>
                      </a:r>
                    </a:p>
                    <a:p>
                      <a:pPr marL="111125" indent="-111125">
                        <a:buFont typeface="Arial" pitchFamily="34" charset="0"/>
                        <a:buChar char="•"/>
                      </a:pPr>
                      <a:r>
                        <a:rPr lang="en-US" sz="1200" baseline="0" dirty="0" smtClean="0"/>
                        <a:t>Improved income opportunities</a:t>
                      </a:r>
                    </a:p>
                    <a:p>
                      <a:pPr marL="111125" indent="-111125">
                        <a:buFont typeface="Arial" pitchFamily="34" charset="0"/>
                        <a:buChar char="•"/>
                      </a:pPr>
                      <a:r>
                        <a:rPr lang="en-US" sz="1200" baseline="0" dirty="0" smtClean="0"/>
                        <a:t>Multiplier effects through the local economy</a:t>
                      </a:r>
                    </a:p>
                    <a:p>
                      <a:pPr marL="111125" indent="-111125">
                        <a:buFont typeface="Arial" pitchFamily="34" charset="0"/>
                        <a:buChar char="•"/>
                      </a:pPr>
                      <a:endParaRPr lang="en-US" sz="1200" dirty="0"/>
                    </a:p>
                  </a:txBody>
                  <a:tcPr/>
                </a:tc>
              </a:tr>
              <a:tr h="370840">
                <a:tc>
                  <a:txBody>
                    <a:bodyPr/>
                    <a:lstStyle/>
                    <a:p>
                      <a:r>
                        <a:rPr lang="en-US" sz="1200" dirty="0" smtClean="0"/>
                        <a:t>Reduce excess</a:t>
                      </a:r>
                      <a:r>
                        <a:rPr lang="en-US" sz="1200" baseline="0" dirty="0" smtClean="0"/>
                        <a:t> demand for water</a:t>
                      </a:r>
                      <a:endParaRPr lang="en-US" sz="1200" dirty="0"/>
                    </a:p>
                  </a:txBody>
                  <a:tcPr/>
                </a:tc>
                <a:tc>
                  <a:txBody>
                    <a:bodyPr/>
                    <a:lstStyle/>
                    <a:p>
                      <a:pPr marL="111125" indent="-111125">
                        <a:buFont typeface="Arial" pitchFamily="34" charset="0"/>
                        <a:buChar char="•"/>
                      </a:pPr>
                      <a:r>
                        <a:rPr lang="en-US" sz="1200" baseline="0" dirty="0" smtClean="0"/>
                        <a:t>Support water-efficient agricultural techniques</a:t>
                      </a:r>
                    </a:p>
                    <a:p>
                      <a:pPr marL="111125" indent="-111125">
                        <a:buFont typeface="Arial" pitchFamily="34" charset="0"/>
                        <a:buChar char="•"/>
                      </a:pPr>
                      <a:r>
                        <a:rPr lang="en-US" sz="1200" baseline="0" dirty="0" smtClean="0"/>
                        <a:t>Mitigate growing dietary demands for meat</a:t>
                      </a:r>
                    </a:p>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Develop new water-related technologies</a:t>
                      </a:r>
                    </a:p>
                    <a:p>
                      <a:pPr marL="111125" indent="-111125">
                        <a:buFont typeface="Arial" pitchFamily="34" charset="0"/>
                        <a:buChar char="•"/>
                      </a:pPr>
                      <a:endParaRPr lang="en-US" sz="1200" dirty="0"/>
                    </a:p>
                  </a:txBody>
                  <a:tcPr/>
                </a:tc>
                <a:tc>
                  <a:txBody>
                    <a:bodyPr/>
                    <a:lstStyle/>
                    <a:p>
                      <a:pPr marL="111125" indent="-111125">
                        <a:buFont typeface="Arial" pitchFamily="34" charset="0"/>
                        <a:buChar char="•"/>
                      </a:pPr>
                      <a:r>
                        <a:rPr lang="en-US" sz="1200" baseline="0" dirty="0" smtClean="0"/>
                        <a:t>Increase global food supply to maintain population growth</a:t>
                      </a:r>
                    </a:p>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Reduce water-related environmental issues</a:t>
                      </a:r>
                    </a:p>
                    <a:p>
                      <a:pPr marL="111125" indent="-111125">
                        <a:buFont typeface="Arial" pitchFamily="34" charset="0"/>
                        <a:buChar char="•"/>
                      </a:pPr>
                      <a:r>
                        <a:rPr lang="en-US" sz="1200" baseline="0" dirty="0" smtClean="0"/>
                        <a:t>Multiplier effects through the local economy</a:t>
                      </a:r>
                    </a:p>
                    <a:p>
                      <a:pPr marL="111125" indent="-111125">
                        <a:buFont typeface="Arial" pitchFamily="34" charset="0"/>
                        <a:buChar char="•"/>
                      </a:pPr>
                      <a:endParaRPr lang="en-US" sz="12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465" name="Rectangle 2129"/>
          <p:cNvSpPr>
            <a:spLocks noGrp="1" noChangeArrowheads="1"/>
          </p:cNvSpPr>
          <p:nvPr>
            <p:ph type="title"/>
          </p:nvPr>
        </p:nvSpPr>
        <p:spPr/>
        <p:txBody>
          <a:bodyPr/>
          <a:lstStyle/>
          <a:p>
            <a:r>
              <a:rPr lang="en-US" dirty="0" smtClean="0"/>
              <a:t>The Fund seeks to capture the opportunity set presented by the global water crisis</a:t>
            </a:r>
            <a:endParaRPr lang="en-US" dirty="0"/>
          </a:p>
        </p:txBody>
      </p:sp>
      <p:sp>
        <p:nvSpPr>
          <p:cNvPr id="27" name="Content Placeholder 2"/>
          <p:cNvSpPr txBox="1">
            <a:spLocks/>
          </p:cNvSpPr>
          <p:nvPr/>
        </p:nvSpPr>
        <p:spPr>
          <a:xfrm>
            <a:off x="1166707" y="1545336"/>
            <a:ext cx="8238549" cy="5997191"/>
          </a:xfrm>
          <a:prstGeom prst="rect">
            <a:avLst/>
          </a:prstGeom>
        </p:spPr>
        <p:txBody>
          <a:bodyPr/>
          <a:lstStyle/>
          <a:p>
            <a:pPr marL="204788" lvl="0" indent="-204788" defTabSz="647700" eaLnBrk="0" hangingPunct="0">
              <a:lnSpc>
                <a:spcPct val="102000"/>
              </a:lnSpc>
              <a:spcBef>
                <a:spcPct val="100000"/>
              </a:spcBef>
              <a:spcAft>
                <a:spcPct val="8000"/>
              </a:spcAft>
              <a:buClr>
                <a:srgbClr val="54301A"/>
              </a:buClr>
              <a:buFontTx/>
              <a:buChar char="•"/>
              <a:defRPr/>
            </a:pPr>
            <a:r>
              <a:rPr lang="en-US" sz="1300" b="1" kern="0" dirty="0" smtClean="0">
                <a:solidFill>
                  <a:srgbClr val="54301A"/>
                </a:solidFill>
              </a:rPr>
              <a:t>Blended Value International Water Fund</a:t>
            </a:r>
            <a:r>
              <a:rPr lang="en-US" sz="1300" kern="0" dirty="0" smtClean="0">
                <a:solidFill>
                  <a:srgbClr val="54301A"/>
                </a:solidFill>
              </a:rPr>
              <a:t> (the “Fund”) is a sustainable investment vehicle that seeks to create value to its investors and society by:</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Achieving financial returns exceeding the broad equity market</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Achieving social returns by increasing sustainable water sector development</a:t>
            </a:r>
          </a:p>
          <a:p>
            <a:pPr marL="204788" lvl="0" indent="-204788" defTabSz="647700" eaLnBrk="0" hangingPunct="0">
              <a:lnSpc>
                <a:spcPct val="102000"/>
              </a:lnSpc>
              <a:spcBef>
                <a:spcPct val="100000"/>
              </a:spcBef>
              <a:spcAft>
                <a:spcPct val="8000"/>
              </a:spcAft>
              <a:buClr>
                <a:srgbClr val="54301A"/>
              </a:buClr>
              <a:buFontTx/>
              <a:buChar char="•"/>
              <a:defRPr/>
            </a:pPr>
            <a:r>
              <a:rPr lang="en-US" sz="1300" kern="0" dirty="0" smtClean="0">
                <a:solidFill>
                  <a:srgbClr val="54301A"/>
                </a:solidFill>
              </a:rPr>
              <a:t>The Fund will primarily invest in global fund managers and securities that focus on:</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Provision of potable water</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Treatment of water and wastewater</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Water-related technologies and services</a:t>
            </a:r>
          </a:p>
          <a:p>
            <a:pPr marL="204788" lvl="0" indent="-204788" defTabSz="647700" eaLnBrk="0" hangingPunct="0">
              <a:lnSpc>
                <a:spcPct val="102000"/>
              </a:lnSpc>
              <a:spcBef>
                <a:spcPct val="100000"/>
              </a:spcBef>
              <a:spcAft>
                <a:spcPct val="8000"/>
              </a:spcAft>
              <a:buClr>
                <a:srgbClr val="54301A"/>
              </a:buClr>
              <a:buFontTx/>
              <a:buChar char="•"/>
              <a:defRPr/>
            </a:pPr>
            <a:r>
              <a:rPr lang="en-US" sz="1300" kern="0" dirty="0" smtClean="0">
                <a:solidFill>
                  <a:srgbClr val="54301A"/>
                </a:solidFill>
              </a:rPr>
              <a:t>The Fund is structured as a hybrid that combines liquid public investments (75% of NAV) and longer-term, illiquid private investments (25% of NAV) </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Capitalize on public and private markets</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Maintain portfolio liquidity </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Increase portfolio diversification</a:t>
            </a:r>
          </a:p>
          <a:p>
            <a:pPr marL="409575" lvl="1" indent="-203200" defTabSz="647700" eaLnBrk="0" hangingPunct="0">
              <a:lnSpc>
                <a:spcPct val="102000"/>
              </a:lnSpc>
              <a:spcAft>
                <a:spcPct val="8000"/>
              </a:spcAft>
              <a:buClr>
                <a:srgbClr val="54301A"/>
              </a:buClr>
              <a:buFontTx/>
              <a:buChar char="–"/>
              <a:defRPr/>
            </a:pPr>
            <a:r>
              <a:rPr lang="en-US" sz="1300" kern="0" dirty="0" smtClean="0">
                <a:solidFill>
                  <a:srgbClr val="54301A"/>
                </a:solidFill>
              </a:rPr>
              <a:t>Maximize level of social impact</a:t>
            </a:r>
          </a:p>
          <a:p>
            <a:pPr marL="409575" lvl="1" indent="-203200" defTabSz="647700" eaLnBrk="0" hangingPunct="0">
              <a:lnSpc>
                <a:spcPct val="102000"/>
              </a:lnSpc>
              <a:spcAft>
                <a:spcPct val="8000"/>
              </a:spcAft>
              <a:buClr>
                <a:srgbClr val="54301A"/>
              </a:buClr>
              <a:defRPr/>
            </a:pPr>
            <a:endParaRPr lang="en-US" sz="1300" kern="0" dirty="0" smtClean="0">
              <a:solidFill>
                <a:srgbClr val="54301A"/>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063625" y="1651000"/>
            <a:ext cx="8539163" cy="361950"/>
          </a:xfrm>
          <a:prstGeom prst="rect">
            <a:avLst/>
          </a:prstGeom>
          <a:solidFill>
            <a:srgbClr val="E0E6F4"/>
          </a:solidFill>
          <a:ln w="38100" algn="ctr">
            <a:noFill/>
            <a:miter lim="800000"/>
            <a:headEnd/>
            <a:tailEnd/>
          </a:ln>
        </p:spPr>
        <p:txBody>
          <a:bodyPr wrap="none" lIns="101871" tIns="50936" rIns="101871" bIns="50936" anchor="ctr"/>
          <a:lstStyle/>
          <a:p>
            <a:pPr algn="ctr" eaLnBrk="0" hangingPunct="0">
              <a:spcBef>
                <a:spcPct val="50000"/>
              </a:spcBef>
            </a:pPr>
            <a:endParaRPr lang="en-US"/>
          </a:p>
        </p:txBody>
      </p:sp>
      <p:sp>
        <p:nvSpPr>
          <p:cNvPr id="10243" name="Rectangle 3"/>
          <p:cNvSpPr>
            <a:spLocks noGrp="1" noChangeArrowheads="1"/>
          </p:cNvSpPr>
          <p:nvPr>
            <p:ph type="title"/>
          </p:nvPr>
        </p:nvSpPr>
        <p:spPr>
          <a:xfrm>
            <a:off x="1082675" y="314325"/>
            <a:ext cx="8331200" cy="684213"/>
          </a:xfrm>
        </p:spPr>
        <p:txBody>
          <a:bodyPr/>
          <a:lstStyle/>
          <a:p>
            <a:pPr eaLnBrk="1" hangingPunct="1"/>
            <a:r>
              <a:rPr lang="en-US" dirty="0" smtClean="0"/>
              <a:t>Agenda</a:t>
            </a:r>
          </a:p>
        </p:txBody>
      </p:sp>
      <p:sp>
        <p:nvSpPr>
          <p:cNvPr id="10244" name="Rectangle 4"/>
          <p:cNvSpPr>
            <a:spLocks noGrp="1" noChangeArrowheads="1"/>
          </p:cNvSpPr>
          <p:nvPr>
            <p:ph type="body" idx="1"/>
          </p:nvPr>
        </p:nvSpPr>
        <p:spPr>
          <a:xfrm>
            <a:off x="1290638" y="1219200"/>
            <a:ext cx="8393112" cy="4292600"/>
          </a:xfrm>
        </p:spPr>
        <p:txBody>
          <a:bodyPr/>
          <a:lstStyle/>
          <a:p>
            <a:pPr eaLnBrk="1" hangingPunct="1"/>
            <a:r>
              <a:rPr lang="en-US" sz="1600" dirty="0" smtClean="0"/>
              <a:t>Overview</a:t>
            </a:r>
          </a:p>
          <a:p>
            <a:pPr eaLnBrk="1" hangingPunct="1"/>
            <a:r>
              <a:rPr lang="en-US" sz="1600" b="1" dirty="0" smtClean="0"/>
              <a:t>Market Opportunity</a:t>
            </a:r>
          </a:p>
          <a:p>
            <a:pPr eaLnBrk="1" hangingPunct="1"/>
            <a:r>
              <a:rPr lang="en-US" sz="1600" dirty="0" smtClean="0"/>
              <a:t>Investment Strategy</a:t>
            </a:r>
          </a:p>
          <a:p>
            <a:pPr eaLnBrk="1" hangingPunct="1"/>
            <a:r>
              <a:rPr lang="en-US" sz="1600" dirty="0" smtClean="0"/>
              <a:t>Case Studies</a:t>
            </a:r>
          </a:p>
          <a:p>
            <a:pPr eaLnBrk="1" hangingPunct="1"/>
            <a:r>
              <a:rPr lang="en-US" sz="1600" dirty="0" smtClean="0"/>
              <a:t>Social Benefits</a:t>
            </a:r>
          </a:p>
          <a:p>
            <a:pPr eaLnBrk="1" hangingPunct="1"/>
            <a:r>
              <a:rPr lang="en-US" sz="1600" dirty="0" smtClean="0"/>
              <a:t>Risks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Fund will capitalize on four primary drivers of the water opportunity set</a:t>
            </a:r>
            <a:endParaRPr lang="en-US" dirty="0"/>
          </a:p>
        </p:txBody>
      </p:sp>
      <p:sp>
        <p:nvSpPr>
          <p:cNvPr id="3" name="Content Placeholder 2"/>
          <p:cNvSpPr>
            <a:spLocks noGrp="1"/>
          </p:cNvSpPr>
          <p:nvPr>
            <p:ph idx="1"/>
          </p:nvPr>
        </p:nvSpPr>
        <p:spPr>
          <a:xfrm>
            <a:off x="1232023" y="1524367"/>
            <a:ext cx="8102600" cy="1687756"/>
          </a:xfrm>
        </p:spPr>
        <p:txBody>
          <a:bodyPr/>
          <a:lstStyle/>
          <a:p>
            <a:pPr marL="342900" indent="-342900">
              <a:buFont typeface="+mj-lt"/>
              <a:buAutoNum type="arabicPeriod"/>
            </a:pPr>
            <a:r>
              <a:rPr lang="en-US" dirty="0" smtClean="0"/>
              <a:t>Global supply and demand imbalance will create new investment opportunities</a:t>
            </a:r>
          </a:p>
          <a:p>
            <a:pPr marL="342900" indent="-342900">
              <a:buFont typeface="+mj-lt"/>
              <a:buAutoNum type="arabicPeriod"/>
            </a:pPr>
            <a:r>
              <a:rPr lang="en-US" dirty="0" smtClean="0"/>
              <a:t>Continued growth of emerging markets is dependent on improving water conditions</a:t>
            </a:r>
          </a:p>
          <a:p>
            <a:pPr marL="342900" indent="-342900">
              <a:buFont typeface="+mj-lt"/>
              <a:buAutoNum type="arabicPeriod"/>
            </a:pPr>
            <a:r>
              <a:rPr lang="en-US" dirty="0" smtClean="0"/>
              <a:t>Aging infrastructure will require significant investments by public and private institutions</a:t>
            </a:r>
          </a:p>
          <a:p>
            <a:pPr marL="342900" indent="-342900">
              <a:buFont typeface="+mj-lt"/>
              <a:buAutoNum type="arabicPeriod"/>
            </a:pPr>
            <a:r>
              <a:rPr lang="en-US" dirty="0" smtClean="0"/>
              <a:t>Industry fundamentals will experience significant growth due to increasing demand</a:t>
            </a:r>
          </a:p>
          <a:p>
            <a:pPr marL="342900" indent="-342900">
              <a:buFont typeface="+mj-lt"/>
              <a:buAutoNum type="arabicPeriod"/>
            </a:pPr>
            <a:endParaRPr lang="en-US" dirty="0" smtClean="0"/>
          </a:p>
          <a:p>
            <a:endParaRPr lang="en-US" dirty="0" smtClean="0"/>
          </a:p>
          <a:p>
            <a:endParaRPr lang="en-US" dirty="0" smtClean="0"/>
          </a:p>
          <a:p>
            <a:endParaRPr lang="en-US" dirty="0" smtClean="0"/>
          </a:p>
        </p:txBody>
      </p:sp>
      <p:grpSp>
        <p:nvGrpSpPr>
          <p:cNvPr id="4" name="Group 89"/>
          <p:cNvGrpSpPr>
            <a:grpSpLocks/>
          </p:cNvGrpSpPr>
          <p:nvPr/>
        </p:nvGrpSpPr>
        <p:grpSpPr bwMode="auto">
          <a:xfrm>
            <a:off x="3670057" y="3422770"/>
            <a:ext cx="3938430" cy="3599354"/>
            <a:chOff x="990" y="1241"/>
            <a:chExt cx="2165" cy="1962"/>
          </a:xfrm>
        </p:grpSpPr>
        <p:sp>
          <p:nvSpPr>
            <p:cNvPr id="5" name="Arc 6"/>
            <p:cNvSpPr>
              <a:spLocks/>
            </p:cNvSpPr>
            <p:nvPr/>
          </p:nvSpPr>
          <p:spPr bwMode="auto">
            <a:xfrm>
              <a:off x="1973" y="1241"/>
              <a:ext cx="981" cy="98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799ECB"/>
            </a:solidFill>
            <a:ln w="9525">
              <a:noFill/>
              <a:round/>
              <a:headEnd/>
              <a:tailEnd/>
            </a:ln>
            <a:effectLst/>
          </p:spPr>
          <p:txBody>
            <a:bodyPr lIns="45710" tIns="0" rIns="45710" bIns="0" anchor="ctr" anchorCtr="1"/>
            <a:lstStyle/>
            <a:p>
              <a:endParaRPr lang="en-US"/>
            </a:p>
          </p:txBody>
        </p:sp>
        <p:sp>
          <p:nvSpPr>
            <p:cNvPr id="6" name="Arc 7"/>
            <p:cNvSpPr>
              <a:spLocks/>
            </p:cNvSpPr>
            <p:nvPr/>
          </p:nvSpPr>
          <p:spPr bwMode="auto">
            <a:xfrm>
              <a:off x="1971" y="2220"/>
              <a:ext cx="981" cy="981"/>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solidFill>
              <a:srgbClr val="9AB5D8"/>
            </a:solidFill>
            <a:ln w="9525">
              <a:noFill/>
              <a:round/>
              <a:headEnd/>
              <a:tailEnd/>
            </a:ln>
            <a:effectLst/>
          </p:spPr>
          <p:txBody>
            <a:bodyPr lIns="45710" tIns="0" rIns="45710" bIns="0" anchor="ctr" anchorCtr="1"/>
            <a:lstStyle/>
            <a:p>
              <a:endParaRPr lang="en-US"/>
            </a:p>
          </p:txBody>
        </p:sp>
        <p:sp>
          <p:nvSpPr>
            <p:cNvPr id="7" name="Arc 8"/>
            <p:cNvSpPr>
              <a:spLocks/>
            </p:cNvSpPr>
            <p:nvPr/>
          </p:nvSpPr>
          <p:spPr bwMode="auto">
            <a:xfrm>
              <a:off x="990" y="2222"/>
              <a:ext cx="981" cy="981"/>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solidFill>
              <a:srgbClr val="BECDE5"/>
            </a:solidFill>
            <a:ln w="9525">
              <a:noFill/>
              <a:round/>
              <a:headEnd/>
              <a:tailEnd/>
            </a:ln>
            <a:effectLst/>
          </p:spPr>
          <p:txBody>
            <a:bodyPr lIns="45710" tIns="0" rIns="45710" bIns="0" anchor="ctr" anchorCtr="1"/>
            <a:lstStyle/>
            <a:p>
              <a:endParaRPr lang="en-US"/>
            </a:p>
          </p:txBody>
        </p:sp>
        <p:sp>
          <p:nvSpPr>
            <p:cNvPr id="8" name="Arc 9"/>
            <p:cNvSpPr>
              <a:spLocks/>
            </p:cNvSpPr>
            <p:nvPr/>
          </p:nvSpPr>
          <p:spPr bwMode="auto">
            <a:xfrm>
              <a:off x="992" y="1241"/>
              <a:ext cx="981" cy="981"/>
            </a:xfrm>
            <a:custGeom>
              <a:avLst/>
              <a:gdLst>
                <a:gd name="G0" fmla="+- 21600 0 0"/>
                <a:gd name="G1" fmla="+- 21600 0 0"/>
                <a:gd name="G2" fmla="+- 21600 0 0"/>
                <a:gd name="T0" fmla="*/ 0 w 21600"/>
                <a:gd name="T1" fmla="*/ 216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close/>
                </a:path>
              </a:pathLst>
            </a:custGeom>
            <a:solidFill>
              <a:schemeClr val="accent1"/>
            </a:solidFill>
            <a:ln w="9525">
              <a:noFill/>
              <a:round/>
              <a:headEnd/>
              <a:tailEnd/>
            </a:ln>
            <a:effectLst/>
          </p:spPr>
          <p:txBody>
            <a:bodyPr lIns="45710" tIns="0" rIns="45710" bIns="0" anchor="ctr" anchorCtr="1"/>
            <a:lstStyle/>
            <a:p>
              <a:endParaRPr lang="en-US"/>
            </a:p>
          </p:txBody>
        </p:sp>
        <p:sp>
          <p:nvSpPr>
            <p:cNvPr id="9" name="AutoShape 12"/>
            <p:cNvSpPr>
              <a:spLocks noChangeArrowheads="1"/>
            </p:cNvSpPr>
            <p:nvPr/>
          </p:nvSpPr>
          <p:spPr bwMode="auto">
            <a:xfrm rot="10800000">
              <a:off x="1665" y="2366"/>
              <a:ext cx="79" cy="88"/>
            </a:xfrm>
            <a:prstGeom prst="rtTriangle">
              <a:avLst/>
            </a:prstGeom>
            <a:solidFill>
              <a:schemeClr val="hlink"/>
            </a:solidFill>
            <a:ln w="9525">
              <a:noFill/>
              <a:miter lim="800000"/>
              <a:headEnd/>
              <a:tailEnd/>
            </a:ln>
            <a:effectLst/>
          </p:spPr>
          <p:txBody>
            <a:bodyPr wrap="none" anchor="ctr"/>
            <a:lstStyle/>
            <a:p>
              <a:endParaRPr lang="en-US"/>
            </a:p>
          </p:txBody>
        </p:sp>
        <p:sp>
          <p:nvSpPr>
            <p:cNvPr id="10" name="AutoShape 13"/>
            <p:cNvSpPr>
              <a:spLocks noChangeArrowheads="1"/>
            </p:cNvSpPr>
            <p:nvPr/>
          </p:nvSpPr>
          <p:spPr bwMode="auto">
            <a:xfrm rot="5340000">
              <a:off x="2164" y="2360"/>
              <a:ext cx="78" cy="88"/>
            </a:xfrm>
            <a:prstGeom prst="rtTriangle">
              <a:avLst/>
            </a:prstGeom>
            <a:solidFill>
              <a:schemeClr val="accent2"/>
            </a:solidFill>
            <a:ln w="9525">
              <a:noFill/>
              <a:miter lim="800000"/>
              <a:headEnd/>
              <a:tailEnd/>
            </a:ln>
            <a:effectLst/>
          </p:spPr>
          <p:txBody>
            <a:bodyPr wrap="none" anchor="ctr"/>
            <a:lstStyle/>
            <a:p>
              <a:endParaRPr lang="en-US"/>
            </a:p>
          </p:txBody>
        </p:sp>
        <p:sp>
          <p:nvSpPr>
            <p:cNvPr id="11" name="Rectangle 14"/>
            <p:cNvSpPr>
              <a:spLocks noChangeArrowheads="1"/>
            </p:cNvSpPr>
            <p:nvPr/>
          </p:nvSpPr>
          <p:spPr bwMode="auto">
            <a:xfrm>
              <a:off x="1021" y="1491"/>
              <a:ext cx="842" cy="302"/>
            </a:xfrm>
            <a:prstGeom prst="rect">
              <a:avLst/>
            </a:prstGeom>
            <a:noFill/>
            <a:ln w="9525">
              <a:noFill/>
              <a:miter lim="800000"/>
              <a:headEnd/>
              <a:tailEnd/>
            </a:ln>
            <a:effectLst/>
          </p:spPr>
          <p:txBody>
            <a:bodyPr wrap="square" lIns="0" tIns="0" rIns="0" bIns="0">
              <a:spAutoFit/>
            </a:bodyPr>
            <a:lstStyle/>
            <a:p>
              <a:pPr algn="r" defTabSz="1019175">
                <a:spcBef>
                  <a:spcPct val="0"/>
                </a:spcBef>
              </a:pPr>
              <a:r>
                <a:rPr lang="en-US" sz="1200" dirty="0" smtClean="0"/>
                <a:t>Global </a:t>
              </a:r>
            </a:p>
            <a:p>
              <a:pPr algn="r" defTabSz="1019175">
                <a:spcBef>
                  <a:spcPct val="0"/>
                </a:spcBef>
              </a:pPr>
              <a:r>
                <a:rPr lang="en-US" sz="1200" dirty="0" smtClean="0"/>
                <a:t>Supply/Demand Imbalance</a:t>
              </a:r>
              <a:endParaRPr lang="en-US" sz="1200" dirty="0"/>
            </a:p>
          </p:txBody>
        </p:sp>
        <p:sp>
          <p:nvSpPr>
            <p:cNvPr id="12" name="Rectangle 15"/>
            <p:cNvSpPr>
              <a:spLocks noChangeArrowheads="1"/>
            </p:cNvSpPr>
            <p:nvPr/>
          </p:nvSpPr>
          <p:spPr bwMode="auto">
            <a:xfrm>
              <a:off x="2162" y="1510"/>
              <a:ext cx="773" cy="302"/>
            </a:xfrm>
            <a:prstGeom prst="rect">
              <a:avLst/>
            </a:prstGeom>
            <a:noFill/>
            <a:ln w="9525">
              <a:noFill/>
              <a:miter lim="800000"/>
              <a:headEnd/>
              <a:tailEnd/>
            </a:ln>
            <a:effectLst/>
          </p:spPr>
          <p:txBody>
            <a:bodyPr wrap="square" lIns="0" tIns="0" rIns="0" bIns="0">
              <a:spAutoFit/>
            </a:bodyPr>
            <a:lstStyle/>
            <a:p>
              <a:pPr algn="l" defTabSz="1019175">
                <a:spcBef>
                  <a:spcPct val="0"/>
                </a:spcBef>
              </a:pPr>
              <a:r>
                <a:rPr lang="en-US" sz="1200" dirty="0" smtClean="0"/>
                <a:t>Growth of </a:t>
              </a:r>
            </a:p>
            <a:p>
              <a:pPr algn="l" defTabSz="1019175">
                <a:spcBef>
                  <a:spcPct val="0"/>
                </a:spcBef>
              </a:pPr>
              <a:r>
                <a:rPr lang="en-US" dirty="0" smtClean="0"/>
                <a:t> </a:t>
              </a:r>
              <a:r>
                <a:rPr lang="en-US" sz="1200" dirty="0" smtClean="0"/>
                <a:t>Emerging </a:t>
              </a:r>
            </a:p>
            <a:p>
              <a:pPr algn="l" defTabSz="1019175">
                <a:spcBef>
                  <a:spcPct val="0"/>
                </a:spcBef>
              </a:pPr>
              <a:r>
                <a:rPr lang="en-US" sz="1200" dirty="0" smtClean="0"/>
                <a:t> Markets</a:t>
              </a:r>
              <a:endParaRPr lang="en-US" sz="1200" dirty="0"/>
            </a:p>
          </p:txBody>
        </p:sp>
        <p:sp>
          <p:nvSpPr>
            <p:cNvPr id="13" name="Rectangle 16"/>
            <p:cNvSpPr>
              <a:spLocks noChangeArrowheads="1"/>
            </p:cNvSpPr>
            <p:nvPr/>
          </p:nvSpPr>
          <p:spPr bwMode="auto">
            <a:xfrm>
              <a:off x="1147" y="2505"/>
              <a:ext cx="529" cy="302"/>
            </a:xfrm>
            <a:prstGeom prst="rect">
              <a:avLst/>
            </a:prstGeom>
            <a:noFill/>
            <a:ln w="9525">
              <a:noFill/>
              <a:miter lim="800000"/>
              <a:headEnd/>
              <a:tailEnd/>
            </a:ln>
            <a:effectLst/>
          </p:spPr>
          <p:txBody>
            <a:bodyPr wrap="square" lIns="0" tIns="0" rIns="0" bIns="0">
              <a:spAutoFit/>
            </a:bodyPr>
            <a:lstStyle/>
            <a:p>
              <a:pPr algn="r" defTabSz="1019175">
                <a:spcBef>
                  <a:spcPct val="0"/>
                </a:spcBef>
              </a:pPr>
              <a:r>
                <a:rPr lang="en-US" sz="1200" dirty="0" smtClean="0"/>
                <a:t>Dynamic Industry Growth</a:t>
              </a:r>
              <a:endParaRPr lang="en-US" sz="1200" dirty="0"/>
            </a:p>
          </p:txBody>
        </p:sp>
        <p:sp>
          <p:nvSpPr>
            <p:cNvPr id="14" name="Rectangle 17"/>
            <p:cNvSpPr>
              <a:spLocks noChangeArrowheads="1"/>
            </p:cNvSpPr>
            <p:nvPr/>
          </p:nvSpPr>
          <p:spPr bwMode="auto">
            <a:xfrm>
              <a:off x="2249" y="2515"/>
              <a:ext cx="906" cy="302"/>
            </a:xfrm>
            <a:prstGeom prst="rect">
              <a:avLst/>
            </a:prstGeom>
            <a:noFill/>
            <a:ln w="9525">
              <a:noFill/>
              <a:miter lim="800000"/>
              <a:headEnd/>
              <a:tailEnd/>
            </a:ln>
            <a:effectLst/>
          </p:spPr>
          <p:txBody>
            <a:bodyPr wrap="square" lIns="0" tIns="0" rIns="0" bIns="0">
              <a:spAutoFit/>
            </a:bodyPr>
            <a:lstStyle/>
            <a:p>
              <a:pPr algn="l" defTabSz="1019175">
                <a:spcBef>
                  <a:spcPct val="0"/>
                </a:spcBef>
              </a:pPr>
              <a:r>
                <a:rPr lang="en-US" sz="1200" dirty="0" smtClean="0"/>
                <a:t>Increasing Infrastructure Investments</a:t>
              </a:r>
              <a:endParaRPr lang="en-US" sz="1200" dirty="0"/>
            </a:p>
          </p:txBody>
        </p:sp>
        <p:sp>
          <p:nvSpPr>
            <p:cNvPr id="15" name="Oval 18"/>
            <p:cNvSpPr>
              <a:spLocks noChangeArrowheads="1"/>
            </p:cNvSpPr>
            <p:nvPr/>
          </p:nvSpPr>
          <p:spPr bwMode="auto">
            <a:xfrm>
              <a:off x="1631" y="1875"/>
              <a:ext cx="683" cy="685"/>
            </a:xfrm>
            <a:prstGeom prst="ellipse">
              <a:avLst/>
            </a:prstGeom>
            <a:solidFill>
              <a:schemeClr val="accent1">
                <a:lumMod val="75000"/>
              </a:schemeClr>
            </a:solidFill>
            <a:ln w="9525" algn="ctr">
              <a:noFill/>
              <a:round/>
              <a:headEnd/>
              <a:tailEnd/>
            </a:ln>
            <a:effectLst/>
          </p:spPr>
          <p:txBody>
            <a:bodyPr lIns="45704" tIns="0" rIns="45704" bIns="0" anchor="ctr" anchorCtr="1"/>
            <a:lstStyle/>
            <a:p>
              <a:r>
                <a:rPr lang="en-US" dirty="0" smtClean="0">
                  <a:solidFill>
                    <a:schemeClr val="bg1"/>
                  </a:solidFill>
                </a:rPr>
                <a:t>Attractive Investment</a:t>
              </a:r>
              <a:endParaRPr lang="en-US" dirty="0">
                <a:solidFill>
                  <a:schemeClr val="bg1"/>
                </a:solidFill>
              </a:endParaRPr>
            </a:p>
          </p:txBody>
        </p:sp>
        <p:sp>
          <p:nvSpPr>
            <p:cNvPr id="16" name="Oval 19"/>
            <p:cNvSpPr>
              <a:spLocks noChangeArrowheads="1"/>
            </p:cNvSpPr>
            <p:nvPr/>
          </p:nvSpPr>
          <p:spPr bwMode="auto">
            <a:xfrm>
              <a:off x="1551" y="1790"/>
              <a:ext cx="843" cy="844"/>
            </a:xfrm>
            <a:prstGeom prst="ellipse">
              <a:avLst/>
            </a:prstGeom>
            <a:noFill/>
            <a:ln w="12700">
              <a:solidFill>
                <a:schemeClr val="bg1"/>
              </a:solidFill>
              <a:prstDash val="sysDot"/>
              <a:round/>
              <a:headEnd/>
              <a:tailEnd/>
            </a:ln>
            <a:effectLst/>
          </p:spPr>
          <p:txBody>
            <a:bodyPr wrap="none" anchor="ctr"/>
            <a:lstStyle/>
            <a:p>
              <a:endParaRPr lang="en-US"/>
            </a:p>
          </p:txBody>
        </p:sp>
        <p:sp>
          <p:nvSpPr>
            <p:cNvPr id="17" name="AutoShape 20"/>
            <p:cNvSpPr>
              <a:spLocks noChangeArrowheads="1"/>
            </p:cNvSpPr>
            <p:nvPr/>
          </p:nvSpPr>
          <p:spPr bwMode="auto">
            <a:xfrm rot="2589143">
              <a:off x="1942" y="2599"/>
              <a:ext cx="61" cy="65"/>
            </a:xfrm>
            <a:prstGeom prst="rtTriangle">
              <a:avLst/>
            </a:prstGeom>
            <a:solidFill>
              <a:schemeClr val="bg1"/>
            </a:solidFill>
            <a:ln w="9525">
              <a:noFill/>
              <a:miter lim="800000"/>
              <a:headEnd/>
              <a:tailEnd/>
            </a:ln>
            <a:effectLst/>
          </p:spPr>
          <p:txBody>
            <a:bodyPr wrap="none" anchor="ctr"/>
            <a:lstStyle/>
            <a:p>
              <a:endParaRPr lang="en-US"/>
            </a:p>
          </p:txBody>
        </p:sp>
        <p:sp>
          <p:nvSpPr>
            <p:cNvPr id="18" name="AutoShape 21"/>
            <p:cNvSpPr>
              <a:spLocks noChangeArrowheads="1"/>
            </p:cNvSpPr>
            <p:nvPr/>
          </p:nvSpPr>
          <p:spPr bwMode="auto">
            <a:xfrm rot="19010856">
              <a:off x="2361" y="2191"/>
              <a:ext cx="65" cy="61"/>
            </a:xfrm>
            <a:prstGeom prst="rtTriangle">
              <a:avLst/>
            </a:prstGeom>
            <a:solidFill>
              <a:schemeClr val="bg1"/>
            </a:solidFill>
            <a:ln w="9525">
              <a:noFill/>
              <a:miter lim="800000"/>
              <a:headEnd/>
              <a:tailEnd/>
            </a:ln>
            <a:effectLst/>
          </p:spPr>
          <p:txBody>
            <a:bodyPr wrap="none" anchor="ctr"/>
            <a:lstStyle/>
            <a:p>
              <a:endParaRPr lang="en-US"/>
            </a:p>
          </p:txBody>
        </p:sp>
        <p:sp>
          <p:nvSpPr>
            <p:cNvPr id="19" name="AutoShape 22"/>
            <p:cNvSpPr>
              <a:spLocks noChangeArrowheads="1"/>
            </p:cNvSpPr>
            <p:nvPr/>
          </p:nvSpPr>
          <p:spPr bwMode="auto">
            <a:xfrm rot="8100000">
              <a:off x="1521" y="2190"/>
              <a:ext cx="64" cy="62"/>
            </a:xfrm>
            <a:prstGeom prst="rtTriangle">
              <a:avLst/>
            </a:prstGeom>
            <a:solidFill>
              <a:schemeClr val="bg1"/>
            </a:solidFill>
            <a:ln w="9525">
              <a:noFill/>
              <a:miter lim="800000"/>
              <a:headEnd/>
              <a:tailEnd/>
            </a:ln>
            <a:effectLst/>
          </p:spPr>
          <p:txBody>
            <a:bodyPr wrap="none" anchor="ctr"/>
            <a:lstStyle/>
            <a:p>
              <a:endParaRPr lang="en-US"/>
            </a:p>
          </p:txBody>
        </p:sp>
        <p:sp>
          <p:nvSpPr>
            <p:cNvPr id="20" name="Rectangle 23"/>
            <p:cNvSpPr>
              <a:spLocks noChangeArrowheads="1"/>
            </p:cNvSpPr>
            <p:nvPr/>
          </p:nvSpPr>
          <p:spPr bwMode="auto">
            <a:xfrm>
              <a:off x="1663" y="2075"/>
              <a:ext cx="625" cy="174"/>
            </a:xfrm>
            <a:prstGeom prst="rect">
              <a:avLst/>
            </a:prstGeom>
            <a:noFill/>
            <a:ln w="9525">
              <a:noFill/>
              <a:miter lim="800000"/>
              <a:headEnd/>
              <a:tailEnd/>
            </a:ln>
            <a:effectLst/>
          </p:spPr>
          <p:txBody>
            <a:bodyPr lIns="92064" tIns="46033" rIns="92064" bIns="46033">
              <a:spAutoFit/>
            </a:bodyPr>
            <a:lstStyle/>
            <a:p>
              <a:endParaRPr lang="en-US" sz="1200"/>
            </a:p>
          </p:txBody>
        </p:sp>
        <p:sp>
          <p:nvSpPr>
            <p:cNvPr id="21" name="AutoShape 24"/>
            <p:cNvSpPr>
              <a:spLocks noChangeArrowheads="1"/>
            </p:cNvSpPr>
            <p:nvPr/>
          </p:nvSpPr>
          <p:spPr bwMode="auto">
            <a:xfrm rot="13500000">
              <a:off x="1940" y="1759"/>
              <a:ext cx="62" cy="64"/>
            </a:xfrm>
            <a:prstGeom prst="rtTriangle">
              <a:avLst/>
            </a:prstGeom>
            <a:solidFill>
              <a:schemeClr val="bg1"/>
            </a:solidFill>
            <a:ln w="9525">
              <a:no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to invest in water are growing as a result of the global supply and demand imbalance</a:t>
            </a:r>
            <a:endParaRPr lang="en-US" dirty="0"/>
          </a:p>
        </p:txBody>
      </p:sp>
      <p:sp>
        <p:nvSpPr>
          <p:cNvPr id="3" name="Content Placeholder 2"/>
          <p:cNvSpPr>
            <a:spLocks noGrp="1"/>
          </p:cNvSpPr>
          <p:nvPr>
            <p:ph idx="1"/>
          </p:nvPr>
        </p:nvSpPr>
        <p:spPr>
          <a:xfrm>
            <a:off x="1232023" y="1499359"/>
            <a:ext cx="8102600" cy="2469740"/>
          </a:xfrm>
        </p:spPr>
        <p:txBody>
          <a:bodyPr/>
          <a:lstStyle/>
          <a:p>
            <a:r>
              <a:rPr lang="en-US" dirty="0" smtClean="0"/>
              <a:t>Less </a:t>
            </a:r>
            <a:r>
              <a:rPr lang="en-US" dirty="0" smtClean="0"/>
              <a:t>than 1% of the world’s water is available for human consumption</a:t>
            </a:r>
          </a:p>
          <a:p>
            <a:r>
              <a:rPr lang="en-US" dirty="0" smtClean="0"/>
              <a:t>There is no substitute for water at any price</a:t>
            </a:r>
          </a:p>
          <a:p>
            <a:r>
              <a:rPr lang="en-US" dirty="0" smtClean="0"/>
              <a:t>Climate change is exacerbating water supply problem</a:t>
            </a:r>
          </a:p>
          <a:p>
            <a:r>
              <a:rPr lang="en-US" dirty="0" smtClean="0"/>
              <a:t>World population expected to grow from 6.9B in 2010 to 9B in 2025</a:t>
            </a:r>
          </a:p>
          <a:p>
            <a:r>
              <a:rPr lang="en-US" dirty="0" smtClean="0"/>
              <a:t>Annual </a:t>
            </a:r>
            <a:r>
              <a:rPr lang="en-US" dirty="0" smtClean="0"/>
              <a:t>water usage has grown almost twice as fast as the global population</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PB Flipbook Template">
  <a:themeElements>
    <a:clrScheme name="">
      <a:dk1>
        <a:srgbClr val="000000"/>
      </a:dk1>
      <a:lt1>
        <a:srgbClr val="FFFFFF"/>
      </a:lt1>
      <a:dk2>
        <a:srgbClr val="000000"/>
      </a:dk2>
      <a:lt2>
        <a:srgbClr val="8977BA"/>
      </a:lt2>
      <a:accent1>
        <a:srgbClr val="5E82A3"/>
      </a:accent1>
      <a:accent2>
        <a:srgbClr val="DD7500"/>
      </a:accent2>
      <a:accent3>
        <a:srgbClr val="FFFFFF"/>
      </a:accent3>
      <a:accent4>
        <a:srgbClr val="000000"/>
      </a:accent4>
      <a:accent5>
        <a:srgbClr val="B6C1CE"/>
      </a:accent5>
      <a:accent6>
        <a:srgbClr val="C86900"/>
      </a:accent6>
      <a:hlink>
        <a:srgbClr val="608E3A"/>
      </a:hlink>
      <a:folHlink>
        <a:srgbClr val="DDCC6B"/>
      </a:folHlink>
    </a:clrScheme>
    <a:fontScheme name="2_PB Flipbook Template">
      <a:majorFont>
        <a:latin typeface="Frutiger LT 55 Roman"/>
        <a:ea typeface=""/>
        <a:cs typeface=""/>
      </a:majorFont>
      <a:minorFont>
        <a:latin typeface="Frutige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spPr>
      <a:bodyPr vert="horz" wrap="none" lIns="101871" tIns="50936" rIns="101871" bIns="50936"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Frutiger LT 55 Roman" pitchFamily="2" charset="0"/>
          </a:defRPr>
        </a:defPPr>
      </a:lstStyle>
    </a:spDef>
    <a:ln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spPr>
      <a:bodyPr vert="horz" wrap="none" lIns="101871" tIns="50936" rIns="101871" bIns="50936"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Frutiger LT 55 Roman" pitchFamily="2" charset="0"/>
          </a:defRPr>
        </a:defPPr>
      </a:lstStyle>
    </a:lnDef>
  </a:objectDefaults>
  <a:extraClrSchemeLst>
    <a:extraClrScheme>
      <a:clrScheme name="2_PB Flipbook Template 1">
        <a:dk1>
          <a:srgbClr val="000000"/>
        </a:dk1>
        <a:lt1>
          <a:srgbClr val="FFFFFF"/>
        </a:lt1>
        <a:dk2>
          <a:srgbClr val="000000"/>
        </a:dk2>
        <a:lt2>
          <a:srgbClr val="919191"/>
        </a:lt2>
        <a:accent1>
          <a:srgbClr val="666666"/>
        </a:accent1>
        <a:accent2>
          <a:srgbClr val="999999"/>
        </a:accent2>
        <a:accent3>
          <a:srgbClr val="FFFFFF"/>
        </a:accent3>
        <a:accent4>
          <a:srgbClr val="000000"/>
        </a:accent4>
        <a:accent5>
          <a:srgbClr val="B8B8B8"/>
        </a:accent5>
        <a:accent6>
          <a:srgbClr val="8A8A8A"/>
        </a:accent6>
        <a:hlink>
          <a:srgbClr val="CCCCCC"/>
        </a:hlink>
        <a:folHlink>
          <a:srgbClr val="E6E6E6"/>
        </a:folHlink>
      </a:clrScheme>
      <a:clrMap bg1="lt1" tx1="dk1" bg2="lt2" tx2="dk2" accent1="accent1" accent2="accent2" accent3="accent3" accent4="accent4" accent5="accent5" accent6="accent6" hlink="hlink" folHlink="folHlink"/>
    </a:extraClrScheme>
    <a:extraClrScheme>
      <a:clrScheme name="2_PB Flipbook Template 2">
        <a:dk1>
          <a:srgbClr val="000000"/>
        </a:dk1>
        <a:lt1>
          <a:srgbClr val="FFFFFF"/>
        </a:lt1>
        <a:dk2>
          <a:srgbClr val="000000"/>
        </a:dk2>
        <a:lt2>
          <a:srgbClr val="919191"/>
        </a:lt2>
        <a:accent1>
          <a:srgbClr val="0092AA"/>
        </a:accent1>
        <a:accent2>
          <a:srgbClr val="5BBF21"/>
        </a:accent2>
        <a:accent3>
          <a:srgbClr val="FFFFFF"/>
        </a:accent3>
        <a:accent4>
          <a:srgbClr val="000000"/>
        </a:accent4>
        <a:accent5>
          <a:srgbClr val="AAC7D2"/>
        </a:accent5>
        <a:accent6>
          <a:srgbClr val="52AD1D"/>
        </a:accent6>
        <a:hlink>
          <a:srgbClr val="E0AA0F"/>
        </a:hlink>
        <a:folHlink>
          <a:srgbClr val="A7163C"/>
        </a:folHlink>
      </a:clrScheme>
      <a:clrMap bg1="lt1" tx1="dk1" bg2="lt2" tx2="dk2" accent1="accent1" accent2="accent2" accent3="accent3" accent4="accent4" accent5="accent5" accent6="accent6" hlink="hlink" folHlink="folHlink"/>
    </a:extraClrScheme>
    <a:extraClrScheme>
      <a:clrScheme name="2_PB Flipbook Template 3">
        <a:dk1>
          <a:srgbClr val="969696"/>
        </a:dk1>
        <a:lt1>
          <a:srgbClr val="FFFFFF"/>
        </a:lt1>
        <a:dk2>
          <a:srgbClr val="00197D"/>
        </a:dk2>
        <a:lt2>
          <a:srgbClr val="FFFFFF"/>
        </a:lt2>
        <a:accent1>
          <a:srgbClr val="2257EC"/>
        </a:accent1>
        <a:accent2>
          <a:srgbClr val="008000"/>
        </a:accent2>
        <a:accent3>
          <a:srgbClr val="AAABBF"/>
        </a:accent3>
        <a:accent4>
          <a:srgbClr val="DADADA"/>
        </a:accent4>
        <a:accent5>
          <a:srgbClr val="ABB4F4"/>
        </a:accent5>
        <a:accent6>
          <a:srgbClr val="007300"/>
        </a:accent6>
        <a:hlink>
          <a:srgbClr val="907500"/>
        </a:hlink>
        <a:folHlink>
          <a:srgbClr val="921846"/>
        </a:folHlink>
      </a:clrScheme>
      <a:clrMap bg1="dk2" tx1="lt1" bg2="dk1" tx2="lt2" accent1="accent1" accent2="accent2" accent3="accent3" accent4="accent4" accent5="accent5" accent6="accent6" hlink="hlink" folHlink="folHlink"/>
    </a:extraClrScheme>
    <a:extraClrScheme>
      <a:clrScheme name="2_PB Flipbook Template 4">
        <a:dk1>
          <a:srgbClr val="000000"/>
        </a:dk1>
        <a:lt1>
          <a:srgbClr val="FFFFFF"/>
        </a:lt1>
        <a:dk2>
          <a:srgbClr val="000000"/>
        </a:dk2>
        <a:lt2>
          <a:srgbClr val="66008C"/>
        </a:lt2>
        <a:accent1>
          <a:srgbClr val="5E82A3"/>
        </a:accent1>
        <a:accent2>
          <a:srgbClr val="608E3A"/>
        </a:accent2>
        <a:accent3>
          <a:srgbClr val="FFFFFF"/>
        </a:accent3>
        <a:accent4>
          <a:srgbClr val="000000"/>
        </a:accent4>
        <a:accent5>
          <a:srgbClr val="B6C1CE"/>
        </a:accent5>
        <a:accent6>
          <a:srgbClr val="568034"/>
        </a:accent6>
        <a:hlink>
          <a:srgbClr val="DD7500"/>
        </a:hlink>
        <a:folHlink>
          <a:srgbClr val="DDCC6B"/>
        </a:folHlink>
      </a:clrScheme>
      <a:clrMap bg1="lt1" tx1="dk1" bg2="lt2" tx2="dk2" accent1="accent1" accent2="accent2" accent3="accent3" accent4="accent4" accent5="accent5" accent6="accent6" hlink="hlink" folHlink="folHlink"/>
    </a:extraClrScheme>
    <a:extraClrScheme>
      <a:clrScheme name="2_PB Flipbook Template 5">
        <a:dk1>
          <a:srgbClr val="000000"/>
        </a:dk1>
        <a:lt1>
          <a:srgbClr val="FFFFFF"/>
        </a:lt1>
        <a:dk2>
          <a:srgbClr val="000000"/>
        </a:dk2>
        <a:lt2>
          <a:srgbClr val="66008C"/>
        </a:lt2>
        <a:accent1>
          <a:srgbClr val="5E82A3"/>
        </a:accent1>
        <a:accent2>
          <a:srgbClr val="DD7500"/>
        </a:accent2>
        <a:accent3>
          <a:srgbClr val="FFFFFF"/>
        </a:accent3>
        <a:accent4>
          <a:srgbClr val="000000"/>
        </a:accent4>
        <a:accent5>
          <a:srgbClr val="B6C1CE"/>
        </a:accent5>
        <a:accent6>
          <a:srgbClr val="C86900"/>
        </a:accent6>
        <a:hlink>
          <a:srgbClr val="608E3A"/>
        </a:hlink>
        <a:folHlink>
          <a:srgbClr val="DDCC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125048</TotalTime>
  <Words>2214</Words>
  <Application>Microsoft Office PowerPoint</Application>
  <PresentationFormat>Custom</PresentationFormat>
  <Paragraphs>369</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2_PB Flipbook Template</vt:lpstr>
      <vt:lpstr>Blended Value International Water Fund</vt:lpstr>
      <vt:lpstr>Agenda</vt:lpstr>
      <vt:lpstr>By 2025, 67% of the global population will live in areas of severe water stress</vt:lpstr>
      <vt:lpstr>Water is the world’s most urgent sustainability challenge</vt:lpstr>
      <vt:lpstr>The world needs to take action now</vt:lpstr>
      <vt:lpstr>The Fund seeks to capture the opportunity set presented by the global water crisis</vt:lpstr>
      <vt:lpstr>Agenda</vt:lpstr>
      <vt:lpstr>The Fund will capitalize on four primary drivers of the water opportunity set</vt:lpstr>
      <vt:lpstr>Opportunities to invest in water are growing as a result of the global supply and demand imbalance</vt:lpstr>
      <vt:lpstr>Growth of emerging markets will drive global demand</vt:lpstr>
      <vt:lpstr>$500 billion water industry underscored by significant capex and growth over next two decades</vt:lpstr>
      <vt:lpstr>Agenda</vt:lpstr>
      <vt:lpstr>The Fund intends to take advantage of the market opportunity by making both public and private investments</vt:lpstr>
      <vt:lpstr>Dynamic Investment Process</vt:lpstr>
      <vt:lpstr>Backtesting supports superior performance by global water stocks</vt:lpstr>
      <vt:lpstr>Backtesting the Fund with target asset allocation shows higher risk-adjusted return and reduced volatility to equity market</vt:lpstr>
      <vt:lpstr>Agenda</vt:lpstr>
      <vt:lpstr>Guggenheim S&amp;P Global Water Index ETF (NYSE: CGW)</vt:lpstr>
      <vt:lpstr>AmWater Asia Water Fund</vt:lpstr>
      <vt:lpstr>Agenda</vt:lpstr>
      <vt:lpstr>The Fund intends to create social and financial benefits</vt:lpstr>
      <vt:lpstr>Agenda</vt:lpstr>
      <vt:lpstr>Key Risks of Investing in the Fund</vt:lpstr>
      <vt:lpstr>Questions &amp; Answers</vt:lpstr>
      <vt:lpstr>Appendix - Views on GIIRS</vt:lpstr>
    </vt:vector>
  </TitlesOfParts>
  <Company>J.P. Morgan Chase &amp;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FRUTIGER LT 55 ROMAN, 14 PT., PLAIN TEXT; ALL CAPS, TWO LINES MAXIMUM WITH 1.04 LINE SPACING</dc:title>
  <dc:creator>U705791</dc:creator>
  <cp:lastModifiedBy>Sokhandhi Ung</cp:lastModifiedBy>
  <cp:revision>5851</cp:revision>
  <cp:lastPrinted>2002-12-30T17:37:40Z</cp:lastPrinted>
  <dcterms:created xsi:type="dcterms:W3CDTF">2005-04-04T16:17:53Z</dcterms:created>
  <dcterms:modified xsi:type="dcterms:W3CDTF">2011-04-05T21:04:36Z</dcterms:modified>
</cp:coreProperties>
</file>