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5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6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7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8.xml" ContentType="application/vnd.openxmlformats-officedocument.presentationml.notesSlide+xml"/>
  <Override PartName="/ppt/tags/tag162.xml" ContentType="application/vnd.openxmlformats-officedocument.presentationml.tags+xml"/>
  <Override PartName="/ppt/notesSlides/notesSlide9.xml" ContentType="application/vnd.openxmlformats-officedocument.presentationml.notesSlide+xml"/>
  <Override PartName="/ppt/tags/tag16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6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871" r:id="rId1"/>
    <p:sldMasterId id="2147483881" r:id="rId2"/>
  </p:sldMasterIdLst>
  <p:notesMasterIdLst>
    <p:notesMasterId r:id="rId38"/>
  </p:notesMasterIdLst>
  <p:handoutMasterIdLst>
    <p:handoutMasterId r:id="rId39"/>
  </p:handoutMasterIdLst>
  <p:sldIdLst>
    <p:sldId id="2475" r:id="rId3"/>
    <p:sldId id="2476" r:id="rId4"/>
    <p:sldId id="2423" r:id="rId5"/>
    <p:sldId id="2446" r:id="rId6"/>
    <p:sldId id="2506" r:id="rId7"/>
    <p:sldId id="2525" r:id="rId8"/>
    <p:sldId id="2553" r:id="rId9"/>
    <p:sldId id="2519" r:id="rId10"/>
    <p:sldId id="2545" r:id="rId11"/>
    <p:sldId id="2482" r:id="rId12"/>
    <p:sldId id="2540" r:id="rId13"/>
    <p:sldId id="2539" r:id="rId14"/>
    <p:sldId id="2555" r:id="rId15"/>
    <p:sldId id="2559" r:id="rId16"/>
    <p:sldId id="2491" r:id="rId17"/>
    <p:sldId id="2492" r:id="rId18"/>
    <p:sldId id="2493" r:id="rId19"/>
    <p:sldId id="2526" r:id="rId20"/>
    <p:sldId id="2447" r:id="rId21"/>
    <p:sldId id="2396" r:id="rId22"/>
    <p:sldId id="2560" r:id="rId23"/>
    <p:sldId id="2556" r:id="rId24"/>
    <p:sldId id="2518" r:id="rId25"/>
    <p:sldId id="2517" r:id="rId26"/>
    <p:sldId id="2558" r:id="rId27"/>
    <p:sldId id="2520" r:id="rId28"/>
    <p:sldId id="2532" r:id="rId29"/>
    <p:sldId id="2537" r:id="rId30"/>
    <p:sldId id="2544" r:id="rId31"/>
    <p:sldId id="2494" r:id="rId32"/>
    <p:sldId id="2552" r:id="rId33"/>
    <p:sldId id="2561" r:id="rId34"/>
    <p:sldId id="2489" r:id="rId35"/>
    <p:sldId id="2486" r:id="rId36"/>
    <p:sldId id="2546" r:id="rId37"/>
  </p:sldIdLst>
  <p:sldSz cx="9144000" cy="6858000" type="screen4x3"/>
  <p:notesSz cx="6858000" cy="9296400"/>
  <p:embeddedFontLst>
    <p:embeddedFont>
      <p:font typeface="Aharoni" panose="02010803020104030203" pitchFamily="2" charset="-79"/>
      <p:bold r:id="rId40"/>
    </p:embeddedFont>
    <p:embeddedFont>
      <p:font typeface="Tw Cen MT Condensed Extra Bold" panose="020B0803020202020204" pitchFamily="34" charset="0"/>
      <p:regular r:id="rId41"/>
    </p:embeddedFont>
    <p:embeddedFont>
      <p:font typeface="Cambria Math" panose="02040503050406030204" pitchFamily="18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Adobe Devanagari" panose="02040503050201020203" pitchFamily="18" charset="0"/>
      <p:regular r:id="rId47"/>
      <p:bold r:id="rId48"/>
      <p:italic r:id="rId49"/>
      <p:boldItalic r:id="rId50"/>
    </p:embeddedFont>
    <p:embeddedFont>
      <p:font typeface="Levenim MT" panose="02010502060101010101" pitchFamily="2" charset="-79"/>
      <p:regular r:id="rId51"/>
      <p:bold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custDataLst>
    <p:tags r:id="rId57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  <p15:guide id="3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8C93"/>
    <a:srgbClr val="0A6DC6"/>
    <a:srgbClr val="00A9B1"/>
    <a:srgbClr val="5BABF3"/>
    <a:srgbClr val="419DF1"/>
    <a:srgbClr val="2991EF"/>
    <a:srgbClr val="1284EC"/>
    <a:srgbClr val="1074CE"/>
    <a:srgbClr val="0F6FC7"/>
    <a:srgbClr val="0D6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1" autoAdjust="0"/>
    <p:restoredTop sz="85185" autoAdjust="0"/>
  </p:normalViewPr>
  <p:slideViewPr>
    <p:cSldViewPr snapToGrid="0">
      <p:cViewPr varScale="1">
        <p:scale>
          <a:sx n="102" d="100"/>
          <a:sy n="102" d="100"/>
        </p:scale>
        <p:origin x="498" y="96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3182" y="-82"/>
      </p:cViewPr>
      <p:guideLst>
        <p:guide orient="horz" pos="2928"/>
        <p:guide pos="216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tags" Target="tags/tag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4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1800" cy="464820"/>
          </a:xfrm>
          <a:prstGeom prst="rect">
            <a:avLst/>
          </a:prstGeom>
        </p:spPr>
        <p:txBody>
          <a:bodyPr vert="horz" wrap="square" lIns="92585" tIns="46294" rIns="92585" bIns="462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4820"/>
          </a:xfrm>
          <a:prstGeom prst="rect">
            <a:avLst/>
          </a:prstGeom>
        </p:spPr>
        <p:txBody>
          <a:bodyPr vert="horz" wrap="square" lIns="92585" tIns="46294" rIns="92585" bIns="462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2B87BE4-ACDC-4F8A-8625-6A9E16D742D0}" type="datetimeFigureOut">
              <a:rPr lang="en-US"/>
              <a:pPr/>
              <a:t>4/12/2016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967"/>
            <a:ext cx="2971800" cy="464820"/>
          </a:xfrm>
          <a:prstGeom prst="rect">
            <a:avLst/>
          </a:prstGeom>
        </p:spPr>
        <p:txBody>
          <a:bodyPr vert="horz" wrap="square" lIns="92585" tIns="46294" rIns="92585" bIns="462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wrap="square" lIns="92585" tIns="46294" rIns="92585" bIns="462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80C2133C-0994-433A-8424-AD5C5CB92AE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525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1800" cy="464820"/>
          </a:xfrm>
          <a:prstGeom prst="rect">
            <a:avLst/>
          </a:prstGeom>
        </p:spPr>
        <p:txBody>
          <a:bodyPr vert="horz" wrap="square" lIns="92585" tIns="46294" rIns="92585" bIns="462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4820"/>
          </a:xfrm>
          <a:prstGeom prst="rect">
            <a:avLst/>
          </a:prstGeom>
        </p:spPr>
        <p:txBody>
          <a:bodyPr vert="horz" wrap="square" lIns="92585" tIns="46294" rIns="92585" bIns="462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D2297EE3-DE18-489E-A8A6-104D79194AEE}" type="datetimeFigureOut">
              <a:rPr lang="en-US" smtClean="0"/>
              <a:pPr/>
              <a:t>4/12/2016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85" tIns="46294" rIns="92585" bIns="46294" rtlCol="0" anchor="ctr"/>
          <a:lstStyle/>
          <a:p>
            <a:pPr lvl="0"/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7"/>
            <a:ext cx="2971800" cy="464820"/>
          </a:xfrm>
          <a:prstGeom prst="rect">
            <a:avLst/>
          </a:prstGeom>
        </p:spPr>
        <p:txBody>
          <a:bodyPr vert="horz" wrap="square" lIns="92585" tIns="46294" rIns="92585" bIns="462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wrap="square" lIns="92585" tIns="46294" rIns="92585" bIns="462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E4FA619-19E3-4C6D-A484-70C8C1B05C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726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The decay or deterioration of an urban area (building, lots, and houses) due to neglect or age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191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591" y="4416426"/>
            <a:ext cx="548640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08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591" y="4416426"/>
            <a:ext cx="548640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08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591" y="4416426"/>
            <a:ext cx="548640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17 dB less noise </a:t>
            </a:r>
            <a:r>
              <a:rPr lang="en-US" dirty="0"/>
              <a:t>(the difference between a motorcycle and a blender)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5,000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lbs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materials diverted from landfills </a:t>
            </a:r>
            <a:r>
              <a:rPr lang="en-US" dirty="0"/>
              <a:t>(3 years of trash)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3,000 fewer kilowatt hours used </a:t>
            </a:r>
            <a:r>
              <a:rPr lang="en-US" dirty="0"/>
              <a:t>(3 months of home electricity use)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13 metric tons fewer greenhouse gas emissions </a:t>
            </a:r>
            <a:r>
              <a:rPr lang="en-US" dirty="0"/>
              <a:t> (140 gallons of gas)</a:t>
            </a:r>
          </a:p>
          <a:p>
            <a:pPr marL="285750" lvl="0" indent="-285750" defTabSz="9144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16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591" y="4416426"/>
            <a:ext cx="548640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83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591" y="4416426"/>
            <a:ext cx="5486400" cy="4183063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building industry is severely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siloed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/specialized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us, the more cooperation we do the better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Partner with the excavator or had some heavy equipment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could move this faster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We'd deconstruct a house to a certain a point, then knock it into the backyard to be sorted while the rest of the work can continue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Pick it up and transfer to a processing facility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we do the 80%, we can be much quicker and much cheaper	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Keep waste out of landfill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Generally better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"Old growth" trees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Unique architectural salvage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Demands a premium, it's about getting that supply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Economic benefits to community are far greater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few jobs for a few days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3-6 additional jobs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material can be transferred on as a multiplier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Reclaimed furniture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Renew pride in your community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story of your community lives on beyond vacant lots and decrepit houses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Already demo contractors do a form of deconstruction they just don't call it that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"continuum" of building material reuse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don't need to change all your processes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Unmet retail potential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 furniture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Lumber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ESRE Business Analysts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"White Whale”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reclaimed materials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Reclaimed (newer than 1950)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you'd get at Home Depot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Alternatives for reclaimed use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Regraded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reused, processing is tough!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41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Landfills are hazardous to human health and the environment due to toxins emitted into air and ground water</a:t>
            </a:r>
            <a:endParaRPr lang="en-US" sz="12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898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/>
          <a:lstStyle/>
          <a:p>
            <a:r>
              <a:rPr lang="en-US" sz="12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In a typical 2,000 </a:t>
            </a:r>
            <a:r>
              <a:rPr lang="en-US" sz="1200" b="1" dirty="0" err="1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2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200" b="1" dirty="0" err="1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2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house there is: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13,837 board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of framing lumber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11,550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of sheathing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3,011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of exterior siding material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3,061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of insulation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5,550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of interior wall material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2,117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of interior ceiling material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2,841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of roof material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2,082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of flooring material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226 linear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of ducting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18 windows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14 kitchen cabinets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12 interior doors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6 closet doors               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3 bathroom sinks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3 exterior doors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1 patio door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2 garage doors</a:t>
            </a:r>
          </a:p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16.92 tons of concrete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6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591" y="4416426"/>
            <a:ext cx="5486400" cy="4183063"/>
          </a:xfrm>
          <a:prstGeom prst="rect">
            <a:avLst/>
          </a:prstGeom>
        </p:spPr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Professional buyers win bid to purchase call option or forward contract</a:t>
            </a:r>
            <a:r>
              <a:rPr lang="en-US" baseline="0" dirty="0"/>
              <a:t> (depending on which is more attractive to them)</a:t>
            </a:r>
          </a:p>
          <a:p>
            <a:pPr marL="228600" indent="-228600">
              <a:buAutoNum type="arabicPeriod"/>
            </a:pPr>
            <a:r>
              <a:rPr lang="en-US" baseline="0" dirty="0"/>
              <a:t>Federal government acts as bond insurer using grant money as collateral (what would have otherwise been paid out as HHF)</a:t>
            </a:r>
          </a:p>
          <a:p>
            <a:pPr marL="228600" indent="-228600">
              <a:buAutoNum type="arabicPeriod"/>
            </a:pPr>
            <a:r>
              <a:rPr lang="en-US" baseline="0" dirty="0"/>
              <a:t>If the federal government won’t act as the bond insurer, philanthropic capital is used as collateral</a:t>
            </a:r>
          </a:p>
          <a:p>
            <a:pPr marL="228600" indent="-228600">
              <a:buAutoNum type="arabicPeriod"/>
            </a:pPr>
            <a:r>
              <a:rPr lang="en-US" baseline="0" dirty="0"/>
              <a:t>If philanthropic capital can’t be found, then municipality uses funds from option payment to pay lump-sum insurance premium in return for credit enhancement</a:t>
            </a:r>
          </a:p>
          <a:p>
            <a:pPr marL="228600" indent="-228600">
              <a:buAutoNum type="arabicPeriod"/>
            </a:pPr>
            <a:r>
              <a:rPr lang="en-US" baseline="0" dirty="0"/>
              <a:t>Municipality pays ABC underwriting spread in sale of bonds</a:t>
            </a:r>
          </a:p>
          <a:p>
            <a:pPr marL="228600" indent="-228600">
              <a:buAutoNum type="arabicPeriod"/>
            </a:pPr>
            <a:r>
              <a:rPr lang="en-US" baseline="0" dirty="0"/>
              <a:t>ABC Sells bonds at par</a:t>
            </a:r>
          </a:p>
          <a:p>
            <a:pPr marL="228600" indent="-228600">
              <a:buAutoNum type="arabicPeriod"/>
            </a:pPr>
            <a:r>
              <a:rPr lang="en-US" baseline="0" dirty="0"/>
              <a:t>Investors purchase bonds</a:t>
            </a:r>
          </a:p>
          <a:p>
            <a:pPr marL="228600" indent="-228600">
              <a:buAutoNum type="arabicPeriod"/>
            </a:pPr>
            <a:r>
              <a:rPr lang="en-US" baseline="0" dirty="0"/>
              <a:t>Municipality uses funds to hire abatement, </a:t>
            </a:r>
            <a:r>
              <a:rPr lang="en-US" baseline="0" dirty="0" err="1"/>
              <a:t>decon</a:t>
            </a:r>
            <a:r>
              <a:rPr lang="en-US" baseline="0" dirty="0"/>
              <a:t>, and transportation crews</a:t>
            </a:r>
          </a:p>
          <a:p>
            <a:pPr marL="228600" indent="-228600">
              <a:buAutoNum type="arabicPeriod"/>
            </a:pPr>
            <a:r>
              <a:rPr lang="en-US" baseline="0" dirty="0"/>
              <a:t>Municipality receives reused building materials</a:t>
            </a:r>
          </a:p>
          <a:p>
            <a:pPr marL="228600" indent="-228600">
              <a:buAutoNum type="arabicPeriod"/>
            </a:pPr>
            <a:r>
              <a:rPr lang="en-US" baseline="0" dirty="0"/>
              <a:t>Municipality sells and delivers reused materials to professional lumber buyers at wholesale prices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72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591" y="4416426"/>
            <a:ext cx="5486400" cy="4183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17 dB less noise </a:t>
            </a:r>
            <a:r>
              <a:rPr lang="en-US" dirty="0"/>
              <a:t>(the difference between a motorcycle and a blender)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5,000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lbs</a:t>
            </a: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materials diverted from landfills </a:t>
            </a:r>
            <a:r>
              <a:rPr lang="en-US" dirty="0"/>
              <a:t>(3 years of trash)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3,000 fewer kilowatt hours used </a:t>
            </a:r>
            <a:r>
              <a:rPr lang="en-US" dirty="0"/>
              <a:t>(3 months of home electricity use)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13 metric tons fewer greenhouse gas emissions </a:t>
            </a:r>
            <a:r>
              <a:rPr lang="en-US" dirty="0"/>
              <a:t> (140 gallons of gas)</a:t>
            </a:r>
          </a:p>
          <a:p>
            <a:pPr marL="285750" lvl="0" indent="-285750" defTabSz="9144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16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415792"/>
            <a:ext cx="5486400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2596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We’re calculating</a:t>
            </a:r>
            <a:r>
              <a:rPr lang="en-US" baseline="0" dirty="0"/>
              <a:t> </a:t>
            </a:r>
            <a:r>
              <a:rPr lang="en-US" dirty="0"/>
              <a:t>the addressable market for residential furniture alone is $76B</a:t>
            </a:r>
          </a:p>
          <a:p>
            <a:endParaRPr lang="en-US" dirty="0"/>
          </a:p>
          <a:p>
            <a:r>
              <a:rPr lang="en-US" dirty="0"/>
              <a:t>ADDITIONAL MARKETS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Common Wood: Fuel, Mulch, Composting, Alternative Wood </a:t>
            </a:r>
            <a:r>
              <a:rPr lang="en-US" dirty="0" err="1"/>
              <a:t>Fibre</a:t>
            </a:r>
            <a:r>
              <a:rPr lang="en-US" dirty="0"/>
              <a:t>-based Materials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Glass: </a:t>
            </a:r>
            <a:r>
              <a:rPr lang="en-US" dirty="0" err="1"/>
              <a:t>Glasphalt</a:t>
            </a:r>
            <a:r>
              <a:rPr lang="en-US" dirty="0"/>
              <a:t>, Inert Granular Additive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Paper And Cardboard: Paper </a:t>
            </a:r>
            <a:r>
              <a:rPr lang="en-US" dirty="0" err="1"/>
              <a:t>Fibre</a:t>
            </a:r>
            <a:r>
              <a:rPr lang="en-US" dirty="0"/>
              <a:t> Feedstock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Concrete: Road Base, Fill Material; Aggregate For New Ready-mix Concrete, Lime For Neutralizing Agent, Rip-rap/Embankments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Drywall: Soil Amendment, Cement Additive, New Drywall, Animal Bedding (Paper)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Asphalt Roofing: Asphalt Patch For Roads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Rubble: Road Base Or General Fill; Drainage Beds, Landfill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21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591" y="4416426"/>
            <a:ext cx="5486400" cy="4183063"/>
          </a:xfrm>
          <a:prstGeom prst="rect">
            <a:avLst/>
          </a:prstGeom>
        </p:spPr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Professional buyers win bid to purchase call option or forward contract</a:t>
            </a:r>
            <a:r>
              <a:rPr lang="en-US" baseline="0" dirty="0"/>
              <a:t> (depending on which is more attractive to them)</a:t>
            </a:r>
          </a:p>
          <a:p>
            <a:pPr marL="228600" indent="-228600">
              <a:buAutoNum type="arabicPeriod"/>
            </a:pPr>
            <a:r>
              <a:rPr lang="en-US" baseline="0" dirty="0"/>
              <a:t>Federal government acts as bond insurer using grant money as collateral (what would have otherwise been paid out as HHF)</a:t>
            </a:r>
          </a:p>
          <a:p>
            <a:pPr marL="228600" indent="-228600">
              <a:buAutoNum type="arabicPeriod"/>
            </a:pPr>
            <a:r>
              <a:rPr lang="en-US" baseline="0" dirty="0"/>
              <a:t>If the federal government won’t act as the bond insurer, philanthropic capital is used as collateral</a:t>
            </a:r>
          </a:p>
          <a:p>
            <a:pPr marL="228600" indent="-228600">
              <a:buAutoNum type="arabicPeriod"/>
            </a:pPr>
            <a:r>
              <a:rPr lang="en-US" baseline="0" dirty="0"/>
              <a:t>If philanthropic capital can’t be found, then municipality uses funds from option payment to pay lump-sum insurance premium in return for credit enhancement</a:t>
            </a:r>
          </a:p>
          <a:p>
            <a:pPr marL="228600" indent="-228600">
              <a:buAutoNum type="arabicPeriod"/>
            </a:pPr>
            <a:r>
              <a:rPr lang="en-US" baseline="0" dirty="0"/>
              <a:t>Municipality pays ABC underwriting spread in sale of bonds</a:t>
            </a:r>
          </a:p>
          <a:p>
            <a:pPr marL="228600" indent="-228600">
              <a:buAutoNum type="arabicPeriod"/>
            </a:pPr>
            <a:r>
              <a:rPr lang="en-US" baseline="0" dirty="0"/>
              <a:t>ABC Sells bonds at par</a:t>
            </a:r>
          </a:p>
          <a:p>
            <a:pPr marL="228600" indent="-228600">
              <a:buAutoNum type="arabicPeriod"/>
            </a:pPr>
            <a:r>
              <a:rPr lang="en-US" baseline="0" dirty="0"/>
              <a:t>Investors purchase bonds</a:t>
            </a:r>
          </a:p>
          <a:p>
            <a:pPr marL="228600" indent="-228600">
              <a:buAutoNum type="arabicPeriod"/>
            </a:pPr>
            <a:r>
              <a:rPr lang="en-US" baseline="0" dirty="0"/>
              <a:t>Municipality uses funds to hire abatement, </a:t>
            </a:r>
            <a:r>
              <a:rPr lang="en-US" baseline="0" dirty="0" err="1"/>
              <a:t>decon</a:t>
            </a:r>
            <a:r>
              <a:rPr lang="en-US" baseline="0" dirty="0"/>
              <a:t>, and transportation crews</a:t>
            </a:r>
          </a:p>
          <a:p>
            <a:pPr marL="228600" indent="-228600">
              <a:buAutoNum type="arabicPeriod"/>
            </a:pPr>
            <a:r>
              <a:rPr lang="en-US" baseline="0" dirty="0"/>
              <a:t>Municipality receives reused building materials</a:t>
            </a:r>
          </a:p>
          <a:p>
            <a:pPr marL="228600" indent="-228600">
              <a:buAutoNum type="arabicPeriod"/>
            </a:pPr>
            <a:r>
              <a:rPr lang="en-US" baseline="0" dirty="0"/>
              <a:t>Municipality sells and delivers reused materials to professional lumber buyers at wholesale prices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53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591" y="4416426"/>
            <a:ext cx="5486400" cy="4183063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A619-19E3-4C6D-A484-70C8C1B05C0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25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12395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39712"/>
            <a:ext cx="8218488" cy="63181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36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39712"/>
            <a:ext cx="8218488" cy="63181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08768"/>
            <a:ext cx="8248453" cy="488248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w/o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39712"/>
            <a:ext cx="8218488" cy="63181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971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031" y="2258360"/>
            <a:ext cx="7772400" cy="5842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spc="-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031" y="2879080"/>
            <a:ext cx="7777269" cy="43815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68313" y="5723766"/>
            <a:ext cx="3738558" cy="620739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buNone/>
              <a:defRPr sz="1200" b="1">
                <a:solidFill>
                  <a:schemeClr val="accent1"/>
                </a:solidFill>
              </a:defRPr>
            </a:lvl1pPr>
            <a:lvl2pPr marL="0">
              <a:lnSpc>
                <a:spcPts val="1500"/>
              </a:lnSpc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6400800"/>
            <a:ext cx="3738558" cy="2191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58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EE1ECF-A464-4BC5-87AE-D2DFCAE8DF82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D84922-0B47-4AD1-A8C6-246E6BE0D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75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12395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39712"/>
            <a:ext cx="8218488" cy="63181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194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39712"/>
            <a:ext cx="8218488" cy="63181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08768"/>
            <a:ext cx="8248453" cy="488248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84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w/o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39712"/>
            <a:ext cx="8218488" cy="63181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</p:spTree>
    <p:extLst>
      <p:ext uri="{BB962C8B-B14F-4D97-AF65-F5344CB8AC3E}">
        <p14:creationId xmlns:p14="http://schemas.microsoft.com/office/powerpoint/2010/main" val="195452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8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ags" Target="../tags/tag4.xml"/><Relationship Id="rId5" Type="http://schemas.openxmlformats.org/officeDocument/2006/relationships/vmlDrawing" Target="../drawings/vmlDrawing3.vml"/><Relationship Id="rId4" Type="http://schemas.openxmlformats.org/officeDocument/2006/relationships/theme" Target="../theme/theme2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244584050"/>
              </p:ext>
            </p:ext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6144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0" name="Picture 2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 bwMode="ltGray">
          <a:xfrm>
            <a:off x="0" y="6446520"/>
            <a:ext cx="9144000" cy="411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4733"/>
            <a:ext cx="8229600" cy="492821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06046" y="6548542"/>
            <a:ext cx="4699819" cy="20005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700" dirty="0">
                <a:solidFill>
                  <a:schemeClr val="tx1"/>
                </a:solidFill>
                <a:latin typeface="+mj-lt"/>
              </a:rPr>
              <a:t>Confidential and Proprietary.</a:t>
            </a:r>
          </a:p>
        </p:txBody>
      </p:sp>
      <p:sp>
        <p:nvSpPr>
          <p:cNvPr id="29" name="Slide Number Placeholder 5"/>
          <p:cNvSpPr txBox="1">
            <a:spLocks/>
          </p:cNvSpPr>
          <p:nvPr/>
        </p:nvSpPr>
        <p:spPr>
          <a:xfrm>
            <a:off x="8223300" y="6535420"/>
            <a:ext cx="565211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A646B-FACF-4B82-BDFC-72A0DF7DA70D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39712"/>
            <a:ext cx="8218488" cy="63181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 for 1 or 2 line headlines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68313" y="1155668"/>
            <a:ext cx="8207375" cy="1588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0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6446520"/>
            <a:ext cx="743307" cy="44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4" r:id="rId2"/>
    <p:sldLayoutId id="2147483875" r:id="rId3"/>
    <p:sldLayoutId id="2147483879" r:id="rId4"/>
    <p:sldLayoutId id="2147483880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accent1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342900" indent="-342900" algn="l" defTabSz="914400" rtl="0" eaLnBrk="1" latinLnBrk="0" hangingPunct="1">
        <a:lnSpc>
          <a:spcPts val="3000"/>
        </a:lnSpc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742950" indent="-285750" algn="l" defTabSz="914400" rtl="0" eaLnBrk="1" latinLnBrk="0" hangingPunct="1">
        <a:lnSpc>
          <a:spcPts val="2400"/>
        </a:lnSpc>
        <a:spcBef>
          <a:spcPct val="200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tx1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ts val="2400"/>
        </a:lnSpc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ts val="1800"/>
        </a:lnSpc>
        <a:spcBef>
          <a:spcPct val="200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tx1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ts val="1800"/>
        </a:lnSpc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 bwMode="ltGray">
          <a:xfrm>
            <a:off x="0" y="6446520"/>
            <a:ext cx="9144000" cy="411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4733"/>
            <a:ext cx="8229600" cy="4928214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06046" y="6548542"/>
            <a:ext cx="4699819" cy="20005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700" dirty="0">
                <a:solidFill>
                  <a:prstClr val="black"/>
                </a:solidFill>
                <a:latin typeface="Verdana"/>
              </a:rPr>
              <a:t>Confidential and Proprietary.</a:t>
            </a:r>
          </a:p>
        </p:txBody>
      </p:sp>
      <p:sp>
        <p:nvSpPr>
          <p:cNvPr id="29" name="Slide Number Placeholder 5"/>
          <p:cNvSpPr txBox="1">
            <a:spLocks/>
          </p:cNvSpPr>
          <p:nvPr/>
        </p:nvSpPr>
        <p:spPr>
          <a:xfrm>
            <a:off x="8223300" y="6535420"/>
            <a:ext cx="565211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08A646B-FACF-4B82-BDFC-72A0DF7DA70D}" type="slidenum">
              <a:rPr lang="en-US" sz="900" b="1" smtClean="0">
                <a:solidFill>
                  <a:prstClr val="black"/>
                </a:solidFill>
                <a:latin typeface="Verdan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39712"/>
            <a:ext cx="8218488" cy="63181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 for 1 or 2 line headlines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68313" y="1155668"/>
            <a:ext cx="8207375" cy="1588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0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6446520"/>
            <a:ext cx="743307" cy="44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7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accent1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342900" indent="-342900" algn="l" defTabSz="914400" rtl="0" eaLnBrk="1" latinLnBrk="0" hangingPunct="1">
        <a:lnSpc>
          <a:spcPts val="3000"/>
        </a:lnSpc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742950" indent="-285750" algn="l" defTabSz="914400" rtl="0" eaLnBrk="1" latinLnBrk="0" hangingPunct="1">
        <a:lnSpc>
          <a:spcPts val="2400"/>
        </a:lnSpc>
        <a:spcBef>
          <a:spcPct val="200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tx1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ts val="2400"/>
        </a:lnSpc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ts val="1800"/>
        </a:lnSpc>
        <a:spcBef>
          <a:spcPct val="200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tx1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ts val="1800"/>
        </a:lnSpc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tags" Target="../tags/tag35.xml"/><Relationship Id="rId39" Type="http://schemas.openxmlformats.org/officeDocument/2006/relationships/tags" Target="../tags/tag48.xml"/><Relationship Id="rId3" Type="http://schemas.openxmlformats.org/officeDocument/2006/relationships/tags" Target="../tags/tag12.xml"/><Relationship Id="rId21" Type="http://schemas.openxmlformats.org/officeDocument/2006/relationships/tags" Target="../tags/tag30.xml"/><Relationship Id="rId34" Type="http://schemas.openxmlformats.org/officeDocument/2006/relationships/tags" Target="../tags/tag43.xml"/><Relationship Id="rId42" Type="http://schemas.openxmlformats.org/officeDocument/2006/relationships/tags" Target="../tags/tag51.xml"/><Relationship Id="rId47" Type="http://schemas.openxmlformats.org/officeDocument/2006/relationships/oleObject" Target="../embeddings/oleObject11.bin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tags" Target="../tags/tag34.xml"/><Relationship Id="rId33" Type="http://schemas.openxmlformats.org/officeDocument/2006/relationships/tags" Target="../tags/tag42.xml"/><Relationship Id="rId38" Type="http://schemas.openxmlformats.org/officeDocument/2006/relationships/tags" Target="../tags/tag47.xml"/><Relationship Id="rId46" Type="http://schemas.openxmlformats.org/officeDocument/2006/relationships/image" Target="../media/image4.emf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tags" Target="../tags/tag29.xml"/><Relationship Id="rId29" Type="http://schemas.openxmlformats.org/officeDocument/2006/relationships/tags" Target="../tags/tag38.xml"/><Relationship Id="rId41" Type="http://schemas.openxmlformats.org/officeDocument/2006/relationships/tags" Target="../tags/tag50.xml"/><Relationship Id="rId1" Type="http://schemas.openxmlformats.org/officeDocument/2006/relationships/vmlDrawing" Target="../drawings/vmlDrawing10.v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tags" Target="../tags/tag33.xml"/><Relationship Id="rId32" Type="http://schemas.openxmlformats.org/officeDocument/2006/relationships/tags" Target="../tags/tag41.xml"/><Relationship Id="rId37" Type="http://schemas.openxmlformats.org/officeDocument/2006/relationships/tags" Target="../tags/tag46.xml"/><Relationship Id="rId40" Type="http://schemas.openxmlformats.org/officeDocument/2006/relationships/tags" Target="../tags/tag49.xml"/><Relationship Id="rId45" Type="http://schemas.openxmlformats.org/officeDocument/2006/relationships/oleObject" Target="../embeddings/oleObject10.bin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28" Type="http://schemas.openxmlformats.org/officeDocument/2006/relationships/tags" Target="../tags/tag37.xml"/><Relationship Id="rId36" Type="http://schemas.openxmlformats.org/officeDocument/2006/relationships/tags" Target="../tags/tag45.xml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31" Type="http://schemas.openxmlformats.org/officeDocument/2006/relationships/tags" Target="../tags/tag40.xml"/><Relationship Id="rId44" Type="http://schemas.openxmlformats.org/officeDocument/2006/relationships/slideLayout" Target="../slideLayouts/slideLayout5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tags" Target="../tags/tag31.xml"/><Relationship Id="rId27" Type="http://schemas.openxmlformats.org/officeDocument/2006/relationships/tags" Target="../tags/tag36.xml"/><Relationship Id="rId30" Type="http://schemas.openxmlformats.org/officeDocument/2006/relationships/tags" Target="../tags/tag39.xml"/><Relationship Id="rId35" Type="http://schemas.openxmlformats.org/officeDocument/2006/relationships/tags" Target="../tags/tag44.xml"/><Relationship Id="rId43" Type="http://schemas.openxmlformats.org/officeDocument/2006/relationships/tags" Target="../tags/tag52.xml"/><Relationship Id="rId48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56.xml"/><Relationship Id="rId21" Type="http://schemas.openxmlformats.org/officeDocument/2006/relationships/tags" Target="../tags/tag74.xml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17" Type="http://schemas.openxmlformats.org/officeDocument/2006/relationships/tags" Target="../tags/tag70.xml"/><Relationship Id="rId25" Type="http://schemas.openxmlformats.org/officeDocument/2006/relationships/tags" Target="../tags/tag78.xml"/><Relationship Id="rId2" Type="http://schemas.openxmlformats.org/officeDocument/2006/relationships/tags" Target="../tags/tag55.xml"/><Relationship Id="rId16" Type="http://schemas.openxmlformats.org/officeDocument/2006/relationships/tags" Target="../tags/tag69.xml"/><Relationship Id="rId20" Type="http://schemas.openxmlformats.org/officeDocument/2006/relationships/tags" Target="../tags/tag73.xml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13.v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24" Type="http://schemas.openxmlformats.org/officeDocument/2006/relationships/tags" Target="../tags/tag77.xml"/><Relationship Id="rId5" Type="http://schemas.openxmlformats.org/officeDocument/2006/relationships/tags" Target="../tags/tag58.xml"/><Relationship Id="rId15" Type="http://schemas.openxmlformats.org/officeDocument/2006/relationships/tags" Target="../tags/tag68.xml"/><Relationship Id="rId23" Type="http://schemas.openxmlformats.org/officeDocument/2006/relationships/tags" Target="../tags/tag76.xml"/><Relationship Id="rId28" Type="http://schemas.openxmlformats.org/officeDocument/2006/relationships/image" Target="../media/image4.emf"/><Relationship Id="rId10" Type="http://schemas.openxmlformats.org/officeDocument/2006/relationships/tags" Target="../tags/tag63.xml"/><Relationship Id="rId19" Type="http://schemas.openxmlformats.org/officeDocument/2006/relationships/tags" Target="../tags/tag72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Relationship Id="rId22" Type="http://schemas.openxmlformats.org/officeDocument/2006/relationships/tags" Target="../tags/tag75.xml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80.xml"/><Relationship Id="rId7" Type="http://schemas.openxmlformats.org/officeDocument/2006/relationships/image" Target="../media/image28.png"/><Relationship Id="rId2" Type="http://schemas.openxmlformats.org/officeDocument/2006/relationships/tags" Target="../tags/tag7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emf"/><Relationship Id="rId11" Type="http://schemas.microsoft.com/office/2007/relationships/hdphoto" Target="../media/hdphoto3.wdp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3.pn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tags" Target="../tags/tag81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1.png"/><Relationship Id="rId11" Type="http://schemas.openxmlformats.org/officeDocument/2006/relationships/image" Target="../media/image19.png"/><Relationship Id="rId24" Type="http://schemas.openxmlformats.org/officeDocument/2006/relationships/image" Target="../media/image46.jpeg"/><Relationship Id="rId5" Type="http://schemas.openxmlformats.org/officeDocument/2006/relationships/image" Target="../media/image4.emf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8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tags" Target="../tags/tag96.xml"/><Relationship Id="rId18" Type="http://schemas.openxmlformats.org/officeDocument/2006/relationships/tags" Target="../tags/tag101.xml"/><Relationship Id="rId26" Type="http://schemas.openxmlformats.org/officeDocument/2006/relationships/tags" Target="../tags/tag109.xml"/><Relationship Id="rId39" Type="http://schemas.openxmlformats.org/officeDocument/2006/relationships/notesSlide" Target="../notesSlides/notesSlide6.xml"/><Relationship Id="rId3" Type="http://schemas.openxmlformats.org/officeDocument/2006/relationships/tags" Target="../tags/tag86.xml"/><Relationship Id="rId21" Type="http://schemas.openxmlformats.org/officeDocument/2006/relationships/tags" Target="../tags/tag104.xml"/><Relationship Id="rId34" Type="http://schemas.openxmlformats.org/officeDocument/2006/relationships/tags" Target="../tags/tag117.xml"/><Relationship Id="rId42" Type="http://schemas.openxmlformats.org/officeDocument/2006/relationships/oleObject" Target="../embeddings/oleObject22.bin"/><Relationship Id="rId7" Type="http://schemas.openxmlformats.org/officeDocument/2006/relationships/tags" Target="../tags/tag90.xml"/><Relationship Id="rId12" Type="http://schemas.openxmlformats.org/officeDocument/2006/relationships/tags" Target="../tags/tag95.xml"/><Relationship Id="rId17" Type="http://schemas.openxmlformats.org/officeDocument/2006/relationships/tags" Target="../tags/tag100.xml"/><Relationship Id="rId25" Type="http://schemas.openxmlformats.org/officeDocument/2006/relationships/tags" Target="../tags/tag108.xml"/><Relationship Id="rId33" Type="http://schemas.openxmlformats.org/officeDocument/2006/relationships/tags" Target="../tags/tag116.xml"/><Relationship Id="rId38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6" Type="http://schemas.openxmlformats.org/officeDocument/2006/relationships/tags" Target="../tags/tag99.xml"/><Relationship Id="rId20" Type="http://schemas.openxmlformats.org/officeDocument/2006/relationships/tags" Target="../tags/tag103.xml"/><Relationship Id="rId29" Type="http://schemas.openxmlformats.org/officeDocument/2006/relationships/tags" Target="../tags/tag112.xml"/><Relationship Id="rId41" Type="http://schemas.openxmlformats.org/officeDocument/2006/relationships/image" Target="../media/image4.emf"/><Relationship Id="rId1" Type="http://schemas.openxmlformats.org/officeDocument/2006/relationships/vmlDrawing" Target="../drawings/vmlDrawing19.vml"/><Relationship Id="rId6" Type="http://schemas.openxmlformats.org/officeDocument/2006/relationships/tags" Target="../tags/tag89.xml"/><Relationship Id="rId11" Type="http://schemas.openxmlformats.org/officeDocument/2006/relationships/tags" Target="../tags/tag94.xml"/><Relationship Id="rId24" Type="http://schemas.openxmlformats.org/officeDocument/2006/relationships/tags" Target="../tags/tag107.xml"/><Relationship Id="rId32" Type="http://schemas.openxmlformats.org/officeDocument/2006/relationships/tags" Target="../tags/tag115.xml"/><Relationship Id="rId37" Type="http://schemas.openxmlformats.org/officeDocument/2006/relationships/tags" Target="../tags/tag120.xml"/><Relationship Id="rId40" Type="http://schemas.openxmlformats.org/officeDocument/2006/relationships/oleObject" Target="../embeddings/oleObject21.bin"/><Relationship Id="rId5" Type="http://schemas.openxmlformats.org/officeDocument/2006/relationships/tags" Target="../tags/tag88.xml"/><Relationship Id="rId15" Type="http://schemas.openxmlformats.org/officeDocument/2006/relationships/tags" Target="../tags/tag98.xml"/><Relationship Id="rId23" Type="http://schemas.openxmlformats.org/officeDocument/2006/relationships/tags" Target="../tags/tag106.xml"/><Relationship Id="rId28" Type="http://schemas.openxmlformats.org/officeDocument/2006/relationships/tags" Target="../tags/tag111.xml"/><Relationship Id="rId36" Type="http://schemas.openxmlformats.org/officeDocument/2006/relationships/tags" Target="../tags/tag119.xml"/><Relationship Id="rId10" Type="http://schemas.openxmlformats.org/officeDocument/2006/relationships/tags" Target="../tags/tag93.xml"/><Relationship Id="rId19" Type="http://schemas.openxmlformats.org/officeDocument/2006/relationships/tags" Target="../tags/tag102.xml"/><Relationship Id="rId31" Type="http://schemas.openxmlformats.org/officeDocument/2006/relationships/tags" Target="../tags/tag114.xml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tags" Target="../tags/tag97.xml"/><Relationship Id="rId22" Type="http://schemas.openxmlformats.org/officeDocument/2006/relationships/tags" Target="../tags/tag105.xml"/><Relationship Id="rId27" Type="http://schemas.openxmlformats.org/officeDocument/2006/relationships/tags" Target="../tags/tag110.xml"/><Relationship Id="rId30" Type="http://schemas.openxmlformats.org/officeDocument/2006/relationships/tags" Target="../tags/tag113.xml"/><Relationship Id="rId35" Type="http://schemas.openxmlformats.org/officeDocument/2006/relationships/tags" Target="../tags/tag118.xml"/><Relationship Id="rId43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tags" Target="../tags/tag134.xml"/><Relationship Id="rId18" Type="http://schemas.openxmlformats.org/officeDocument/2006/relationships/image" Target="../media/image51.emf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tags" Target="../tags/tag133.xml"/><Relationship Id="rId17" Type="http://schemas.openxmlformats.org/officeDocument/2006/relationships/oleObject" Target="../embeddings/oleObject26.bin"/><Relationship Id="rId2" Type="http://schemas.openxmlformats.org/officeDocument/2006/relationships/tags" Target="../tags/tag123.xml"/><Relationship Id="rId16" Type="http://schemas.openxmlformats.org/officeDocument/2006/relationships/image" Target="../media/image4.emf"/><Relationship Id="rId1" Type="http://schemas.openxmlformats.org/officeDocument/2006/relationships/vmlDrawing" Target="../drawings/vmlDrawing22.vml"/><Relationship Id="rId6" Type="http://schemas.openxmlformats.org/officeDocument/2006/relationships/tags" Target="../tags/tag127.xml"/><Relationship Id="rId11" Type="http://schemas.openxmlformats.org/officeDocument/2006/relationships/tags" Target="../tags/tag132.xml"/><Relationship Id="rId5" Type="http://schemas.openxmlformats.org/officeDocument/2006/relationships/tags" Target="../tags/tag126.xml"/><Relationship Id="rId15" Type="http://schemas.openxmlformats.org/officeDocument/2006/relationships/oleObject" Target="../embeddings/oleObject25.bin"/><Relationship Id="rId10" Type="http://schemas.openxmlformats.org/officeDocument/2006/relationships/tags" Target="../tags/tag131.xml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tags" Target="../tags/tag146.xml"/><Relationship Id="rId18" Type="http://schemas.openxmlformats.org/officeDocument/2006/relationships/tags" Target="../tags/tag151.xml"/><Relationship Id="rId26" Type="http://schemas.openxmlformats.org/officeDocument/2006/relationships/tags" Target="../tags/tag159.xml"/><Relationship Id="rId3" Type="http://schemas.openxmlformats.org/officeDocument/2006/relationships/tags" Target="../tags/tag136.xml"/><Relationship Id="rId21" Type="http://schemas.openxmlformats.org/officeDocument/2006/relationships/tags" Target="../tags/tag154.xml"/><Relationship Id="rId7" Type="http://schemas.openxmlformats.org/officeDocument/2006/relationships/tags" Target="../tags/tag140.xml"/><Relationship Id="rId12" Type="http://schemas.openxmlformats.org/officeDocument/2006/relationships/tags" Target="../tags/tag145.xml"/><Relationship Id="rId17" Type="http://schemas.openxmlformats.org/officeDocument/2006/relationships/tags" Target="../tags/tag150.xml"/><Relationship Id="rId25" Type="http://schemas.openxmlformats.org/officeDocument/2006/relationships/tags" Target="../tags/tag158.xml"/><Relationship Id="rId2" Type="http://schemas.openxmlformats.org/officeDocument/2006/relationships/tags" Target="../tags/tag135.xml"/><Relationship Id="rId16" Type="http://schemas.openxmlformats.org/officeDocument/2006/relationships/tags" Target="../tags/tag149.xml"/><Relationship Id="rId20" Type="http://schemas.openxmlformats.org/officeDocument/2006/relationships/tags" Target="../tags/tag153.xml"/><Relationship Id="rId29" Type="http://schemas.openxmlformats.org/officeDocument/2006/relationships/oleObject" Target="../embeddings/oleObject27.bin"/><Relationship Id="rId1" Type="http://schemas.openxmlformats.org/officeDocument/2006/relationships/vmlDrawing" Target="../drawings/vmlDrawing23.vml"/><Relationship Id="rId6" Type="http://schemas.openxmlformats.org/officeDocument/2006/relationships/tags" Target="../tags/tag139.xml"/><Relationship Id="rId11" Type="http://schemas.openxmlformats.org/officeDocument/2006/relationships/tags" Target="../tags/tag144.xml"/><Relationship Id="rId24" Type="http://schemas.openxmlformats.org/officeDocument/2006/relationships/tags" Target="../tags/tag157.xml"/><Relationship Id="rId32" Type="http://schemas.openxmlformats.org/officeDocument/2006/relationships/image" Target="../media/image52.emf"/><Relationship Id="rId5" Type="http://schemas.openxmlformats.org/officeDocument/2006/relationships/tags" Target="../tags/tag138.xml"/><Relationship Id="rId15" Type="http://schemas.openxmlformats.org/officeDocument/2006/relationships/tags" Target="../tags/tag148.xml"/><Relationship Id="rId23" Type="http://schemas.openxmlformats.org/officeDocument/2006/relationships/tags" Target="../tags/tag156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143.xml"/><Relationship Id="rId19" Type="http://schemas.openxmlformats.org/officeDocument/2006/relationships/tags" Target="../tags/tag152.xml"/><Relationship Id="rId31" Type="http://schemas.openxmlformats.org/officeDocument/2006/relationships/oleObject" Target="../embeddings/oleObject28.bin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tags" Target="../tags/tag147.xml"/><Relationship Id="rId22" Type="http://schemas.openxmlformats.org/officeDocument/2006/relationships/tags" Target="../tags/tag155.xml"/><Relationship Id="rId27" Type="http://schemas.openxmlformats.org/officeDocument/2006/relationships/tags" Target="../tags/tag160.xml"/><Relationship Id="rId30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tags" Target="../tags/tag161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.e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29.bin"/><Relationship Id="rId15" Type="http://schemas.openxmlformats.org/officeDocument/2006/relationships/image" Target="../media/image55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png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eg"/><Relationship Id="rId2" Type="http://schemas.openxmlformats.org/officeDocument/2006/relationships/tags" Target="../tags/tag163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7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tags" Target="../tags/tag164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e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4.emf"/><Relationship Id="rId10" Type="http://schemas.openxmlformats.org/officeDocument/2006/relationships/image" Target="../media/image22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14398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074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0731" name="Picture 1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8" y="1289767"/>
            <a:ext cx="1712913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087" y="2356223"/>
            <a:ext cx="8697913" cy="584200"/>
          </a:xfrm>
        </p:spPr>
        <p:txBody>
          <a:bodyPr rtlCol="0"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6"/>
                </a:solidFill>
              </a:rPr>
              <a:t>AlphaBrick Capital: Scaling Deconstruction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903" y="2976936"/>
            <a:ext cx="7554913" cy="4381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chemeClr val="accent2"/>
                </a:solidFill>
              </a:rPr>
              <a:t>“AlphaBrick helps municipalities overcome blight and divert waste from landfills while providing investors with competitive return” </a:t>
            </a:r>
          </a:p>
        </p:txBody>
      </p:sp>
      <p:sp>
        <p:nvSpPr>
          <p:cNvPr id="8196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68313" y="6400800"/>
            <a:ext cx="3738562" cy="219075"/>
          </a:xfrm>
        </p:spPr>
        <p:txBody>
          <a:bodyPr>
            <a:noAutofit/>
          </a:bodyPr>
          <a:lstStyle/>
          <a:p>
            <a:r>
              <a:rPr lang="en-US" altLang="en-US" sz="1400" dirty="0">
                <a:ea typeface="Verdana" pitchFamily="34" charset="0"/>
                <a:cs typeface="Verdana" pitchFamily="34" charset="0"/>
              </a:rPr>
              <a:t>April 15, 2016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494930" y="0"/>
            <a:ext cx="2649070" cy="6858000"/>
            <a:chOff x="6494930" y="0"/>
            <a:chExt cx="2649070" cy="6858000"/>
          </a:xfrm>
        </p:grpSpPr>
        <p:sp>
          <p:nvSpPr>
            <p:cNvPr id="5" name="Right Triangle 4"/>
            <p:cNvSpPr/>
            <p:nvPr/>
          </p:nvSpPr>
          <p:spPr>
            <a:xfrm flipH="1">
              <a:off x="6494930" y="0"/>
              <a:ext cx="1506070" cy="2003612"/>
            </a:xfrm>
            <a:prstGeom prst="rtTriangle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001000" y="0"/>
              <a:ext cx="1143000" cy="4430806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001000" y="4430806"/>
              <a:ext cx="1143000" cy="2427194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2163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56673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035" name="think-cell Slide" r:id="rId45" imgW="270" imgH="270" progId="TCLayout.ActiveDocument.1">
                  <p:embed/>
                </p:oleObj>
              </mc:Choice>
              <mc:Fallback>
                <p:oleObj name="think-cell Slide" r:id="rId4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102" name="Title 101"/>
          <p:cNvSpPr>
            <a:spLocks noGrp="1"/>
          </p:cNvSpPr>
          <p:nvPr>
            <p:ph type="title"/>
          </p:nvPr>
        </p:nvSpPr>
        <p:spPr>
          <a:xfrm>
            <a:off x="457200" y="465112"/>
            <a:ext cx="8218488" cy="631818"/>
          </a:xfrm>
        </p:spPr>
        <p:txBody>
          <a:bodyPr/>
          <a:lstStyle/>
          <a:p>
            <a:r>
              <a:rPr lang="en-US" dirty="0">
                <a:latin typeface="Levenim MT" panose="02010502060101010101" pitchFamily="2" charset="-79"/>
                <a:cs typeface="Levenim MT" panose="02010502060101010101" pitchFamily="2" charset="-79"/>
              </a:rPr>
              <a:t>Investors </a:t>
            </a:r>
            <a:r>
              <a:rPr lang="en-US" dirty="0"/>
              <a:t>earn </a:t>
            </a:r>
            <a:r>
              <a:rPr lang="en-US" dirty="0">
                <a:latin typeface="Levenim MT" panose="02010502060101010101" pitchFamily="2" charset="-79"/>
                <a:cs typeface="Levenim MT" panose="02010502060101010101" pitchFamily="2" charset="-79"/>
              </a:rPr>
              <a:t>a market-rate return from an investment-grade bond…</a:t>
            </a:r>
          </a:p>
        </p:txBody>
      </p:sp>
      <p:sp>
        <p:nvSpPr>
          <p:cNvPr id="50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54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sp>
        <p:nvSpPr>
          <p:cNvPr id="115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AlphaBrick Capital expected cash flow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976" y="6243760"/>
            <a:ext cx="16225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AlphaBrick Capital analysis.</a:t>
            </a:r>
          </a:p>
        </p:txBody>
      </p:sp>
      <p:graphicFrame>
        <p:nvGraphicFramePr>
          <p:cNvPr id="11" name="Object 10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927512989"/>
              </p:ext>
            </p:extLst>
          </p:nvPr>
        </p:nvGraphicFramePr>
        <p:xfrm>
          <a:off x="647700" y="2628900"/>
          <a:ext cx="7953268" cy="2962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036" name="Chart" r:id="rId47" imgW="7953268" imgH="2962251" progId="MSGraph.Chart.8">
                  <p:embed followColorScheme="full"/>
                </p:oleObj>
              </mc:Choice>
              <mc:Fallback>
                <p:oleObj name="Chart" r:id="rId47" imgW="7953268" imgH="2962251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647700" y="2628900"/>
                        <a:ext cx="7953268" cy="2962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2"/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577850" y="3827463"/>
            <a:ext cx="1016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55978719-DD65-4480-B3B6-C79EF29C00C0}" type="datetime'''''''5'''''''''''''''''''''''''''''''''''''''''''''''''''''''">
              <a:rPr lang="en-US" altLang="en-US" sz="1400"/>
              <a:pPr/>
              <a:t>5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12" name="Text Placeholder 64"/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577850" y="4217988"/>
            <a:ext cx="1016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98809065-EF9A-4928-AC4A-AB40679BD1A6}" type="datetime'''''''''0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r">
                <a:spcBef>
                  <a:spcPct val="0"/>
                </a:spcBef>
                <a:buNone/>
              </a:pPr>
              <a:t>0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16" name="Text Placeholder 2"/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395288" y="4999038"/>
            <a:ext cx="2841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93D20F6C-613F-48BC-A6D5-AA91D51971F2}" type="datetime'''''''''''''''''''''''''''''''-1''''''0'''''''">
              <a:rPr lang="en-US" altLang="en-US" sz="1400"/>
              <a:pPr/>
              <a:t>-10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62" name="Text Placeholder 2"/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476250" y="2655888"/>
            <a:ext cx="2032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FCD20078-A1F2-4D43-AFB0-5FAE861093A9}" type="datetime'''''''''''''20''''''''''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476250" y="3046413"/>
            <a:ext cx="2032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388162E6-A1FC-4E9E-A083-3B9FA12EF87F}" type="datetime'''''''''''''''''''''''''''''''''''''''''''''''1''''''''''''5'">
              <a:rPr lang="en-US" altLang="en-US" sz="1400"/>
              <a:pPr/>
              <a:t>15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476250" y="3436938"/>
            <a:ext cx="2032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41147889-5C97-409D-B862-252949D88AC8}" type="datetime'''''1''''''''''''0'''''''''''''''''''''''''''''''''">
              <a:rPr lang="en-US" altLang="en-US" sz="1400"/>
              <a:pPr/>
              <a:t>10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496888" y="4608513"/>
            <a:ext cx="1825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5C1EAD45-B553-4EA4-94BD-F6C2453A0439}" type="datetime'''''''''''''-''5'''">
              <a:rPr lang="en-US" altLang="en-US" sz="1400"/>
              <a:pPr/>
              <a:t>-5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63" name="Text Placeholder 2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395288" y="5389563"/>
            <a:ext cx="2841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B754B66E-A0D7-4419-9360-6C2FD80B3E71}" type="datetime'''''''-''''''''''''''''''''1''''''''''5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-15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cxnSp>
        <p:nvCxnSpPr>
          <p:cNvPr id="19" name="Straight Connector 18"/>
          <p:cNvCxnSpPr/>
          <p:nvPr>
            <p:custDataLst>
              <p:tags r:id="rId13"/>
            </p:custDataLst>
          </p:nvPr>
        </p:nvCxnSpPr>
        <p:spPr bwMode="auto">
          <a:xfrm flipV="1">
            <a:off x="8139113" y="4248150"/>
            <a:ext cx="0" cy="10160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9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608013" y="2300288"/>
            <a:ext cx="4238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Levenim MT"/>
                <a:cs typeface="Levenim MT"/>
                <a:sym typeface="Levenim MT"/>
              </a:rPr>
              <a:t>$MM</a:t>
            </a:r>
          </a:p>
        </p:txBody>
      </p:sp>
      <p:sp>
        <p:nvSpPr>
          <p:cNvPr id="37" name="Text Placeholder 7"/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1804988" y="5837238"/>
            <a:ext cx="114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70FD9CE5-48B6-4852-BE39-554C14F55ADA}" type="datetime'''''''''''''''''''''''''''1''''''''''''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ctr">
                <a:spcBef>
                  <a:spcPct val="0"/>
                </a:spcBef>
                <a:buNone/>
              </a:pPr>
              <a:t>1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1" name="Text Placeholder 15"/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3205163" y="5837238"/>
            <a:ext cx="114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03ABBEE7-FC89-4364-9C1E-90FF49E55F55}" type="datetime'''''''''''''''''''''''3''''''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ctr">
                <a:spcBef>
                  <a:spcPct val="0"/>
                </a:spcBef>
                <a:buNone/>
              </a:pPr>
              <a:t>3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4" name="Text Placeholder 14"/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2417763" y="3876675"/>
            <a:ext cx="29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25400" tIns="0" rIns="25400" bIns="0" numCol="1" spc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CBD55044-75D0-4036-B131-611373075FA0}" type="datetime'''''''2''''''.''''''''''''''''''''''''7'''''''''''''''">
              <a:rPr lang="en-US" altLang="en-US" sz="1400">
                <a:latin typeface="Levenim MT"/>
                <a:cs typeface="Levenim MT"/>
                <a:sym typeface="Levenim MT"/>
              </a:rPr>
              <a:pPr/>
              <a:t>2.7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2" name="Text Placeholder 26"/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4508500" y="3876675"/>
            <a:ext cx="29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25400" tIns="0" rIns="25400" bIns="0" numCol="1" spc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B2BDFDE7-9290-4651-868C-D091B641728F}" type="datetime'2''''''''''''''''''''''''.''''''''''7'''''''''''">
              <a:rPr lang="en-US" altLang="en-US" sz="1400">
                <a:latin typeface="Levenim MT"/>
                <a:cs typeface="Levenim MT"/>
                <a:sym typeface="Levenim MT"/>
              </a:rPr>
              <a:pPr/>
              <a:t>2.7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8" name="Text Placeholder 17"/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4595813" y="5837238"/>
            <a:ext cx="114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45ECEFD3-F6A5-4871-BBBB-7064F2C6FE8B}" type="datetime'''''''''''''''''''''''''''''''''5''''''''''''''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ctr">
                <a:spcBef>
                  <a:spcPct val="0"/>
                </a:spcBef>
                <a:buNone/>
              </a:pPr>
              <a:t>5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9" name="Text Placeholder 16"/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3900488" y="5837238"/>
            <a:ext cx="114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F7DCE220-737F-4484-8702-14FFE3A81014}" type="datetime'''''''4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ctr">
                <a:spcBef>
                  <a:spcPct val="0"/>
                </a:spcBef>
                <a:buNone/>
              </a:pPr>
              <a:t>4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1" name="Text Placeholder 27"/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5203825" y="3876675"/>
            <a:ext cx="29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25400" tIns="0" rIns="25400" bIns="0" numCol="1" spc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3C8FF04E-EABB-4A33-9E45-4E867ADDB3AB}" type="datetime'''''''''''2''''''''''''''''''.7'''''''''''''''''''''''''''''">
              <a:rPr lang="en-US" altLang="en-US" sz="1400">
                <a:latin typeface="Levenim MT"/>
                <a:cs typeface="Levenim MT"/>
                <a:sym typeface="Levenim MT"/>
              </a:rPr>
              <a:pPr/>
              <a:t>2.7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3" name="Text Placeholder 8"/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2505075" y="5837238"/>
            <a:ext cx="114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7E2FF47B-513C-4BA2-BB76-D0534AC82356}" type="datetime'''''''''''''''''''''''''''''''''''''''''''''''''''2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ctr">
                <a:spcBef>
                  <a:spcPct val="0"/>
                </a:spcBef>
                <a:buNone/>
              </a:pPr>
              <a:t>2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8" name="Text Placeholder 28"/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5899150" y="3876675"/>
            <a:ext cx="29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25400" tIns="0" rIns="25400" bIns="0" numCol="1" spc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F97AA5D9-94B8-4A1B-AC65-2695BD54E89D}" type="datetime'''2''''''''''''''''''''''''.7'''''''''''''''''''''''''''">
              <a:rPr lang="en-US" altLang="en-US" sz="1400">
                <a:latin typeface="Levenim MT"/>
                <a:cs typeface="Levenim MT"/>
                <a:sym typeface="Levenim MT"/>
              </a:rPr>
              <a:pPr/>
              <a:t>2.7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9" name="Text Placeholder 68"/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930275" y="5521325"/>
            <a:ext cx="4730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25400" tIns="0" rIns="25400" bIns="0" numCol="1" spc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sz="1400" dirty="0">
                <a:latin typeface="Levenim MT"/>
                <a:cs typeface="Levenim MT"/>
                <a:sym typeface="Levenim MT"/>
              </a:rPr>
              <a:t>-73.5</a:t>
            </a:r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6" name="Text Placeholder 13"/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1717675" y="3876675"/>
            <a:ext cx="29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25400" tIns="0" rIns="25400" bIns="0" numCol="1" spc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3345468E-F563-44AB-9BD5-4CA3338E9261}" type="datetime'''''''''''''''''''2''.7'''''''''''">
              <a:rPr lang="en-US" altLang="en-US" sz="1400">
                <a:latin typeface="Levenim MT"/>
                <a:cs typeface="Levenim MT"/>
                <a:sym typeface="Levenim MT"/>
              </a:rPr>
              <a:pPr/>
              <a:t>2.7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2" name="Text Placeholder 24"/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3117850" y="3876675"/>
            <a:ext cx="29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25400" tIns="0" rIns="25400" bIns="0" numCol="1" spc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BD66349D-F723-46D2-913D-A298106130D4}" type="datetime'''''''''''''''''''2''.7'''">
              <a:rPr lang="en-US" altLang="en-US" sz="1400">
                <a:latin typeface="Levenim MT"/>
                <a:cs typeface="Levenim MT"/>
                <a:sym typeface="Levenim MT"/>
              </a:rPr>
              <a:pPr/>
              <a:t>2.7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5986463" y="5837238"/>
            <a:ext cx="114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BEE7CAC7-25DC-4E1B-8700-0674D3E15C4E}" type="datetime'''''''''7''''''''''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ctr">
                <a:spcBef>
                  <a:spcPct val="0"/>
                </a:spcBef>
                <a:buNone/>
              </a:pPr>
              <a:t>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3" name="Text Placeholder 30"/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7299325" y="3876675"/>
            <a:ext cx="29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25400" tIns="0" rIns="25400" bIns="0" numCol="1" spc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E1DD1C9E-8A1C-4BA0-86AA-4366EDD045F7}" type="datetime'''''''''''''''''''''''''''''2''''''''''.''''7'''''''''''''">
              <a:rPr lang="en-US" altLang="en-US" sz="1400">
                <a:latin typeface="Levenim MT"/>
                <a:cs typeface="Levenim MT"/>
                <a:sym typeface="Levenim MT"/>
              </a:rPr>
              <a:pPr/>
              <a:t>2.7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5" name="Text Placeholder 6"/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1109663" y="5837238"/>
            <a:ext cx="114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7BD9B722-6BB5-43B1-9F77-A45F1C57CAB7}" type="datetime'''''''''''''0''''''''''''''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ctr">
                <a:spcBef>
                  <a:spcPct val="0"/>
                </a:spcBef>
                <a:buNone/>
              </a:pPr>
              <a:t>0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2" name="Text Placeholder 20"/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6686550" y="5837238"/>
            <a:ext cx="114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9DF87671-DB65-4FAF-B84A-4810F927E69D}" type="datetime'''8''''''''''''''''''''''''''''''''''''''''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ctr">
                <a:spcBef>
                  <a:spcPct val="0"/>
                </a:spcBef>
                <a:buNone/>
              </a:pPr>
              <a:t>8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1" name="Text Placeholder 29"/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6599238" y="3876675"/>
            <a:ext cx="29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25400" tIns="0" rIns="25400" bIns="0" numCol="1" spc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170BCFA9-633E-4E86-9827-7A42093E8D0F}" type="datetime'''''2''''''.''''''''''''''''7'''''''''''''''''''''''''''''">
              <a:rPr lang="en-US" altLang="en-US" sz="1400">
                <a:latin typeface="Levenim MT"/>
                <a:cs typeface="Levenim MT"/>
                <a:sym typeface="Levenim MT"/>
              </a:rPr>
              <a:pPr/>
              <a:t>2.7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7994650" y="4349750"/>
            <a:ext cx="29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fld id="{5132C3C4-288B-4C05-BDD8-8069FF0886F3}" type="datetime'2''''.''''''''''''''''''''''''''''''''''''''''''''''''''7'''''">
              <a:rPr lang="en-US" altLang="en-US" sz="1400"/>
              <a:pPr/>
              <a:t>2.7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4" name="Text Placeholder 21"/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7386638" y="5837238"/>
            <a:ext cx="114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46F789D9-596D-4FE2-95AC-4E0F4C09CDF9}" type="datetime'''''''''''''''''''''''''''''9''''''''''''''''''''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ctr">
                <a:spcBef>
                  <a:spcPct val="0"/>
                </a:spcBef>
                <a:buNone/>
              </a:pPr>
              <a:t>9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6" name="Text Placeholder 22"/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8031163" y="5837238"/>
            <a:ext cx="2159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084F8F66-5625-4B32-8A7E-C14EC3216870}" type="datetime'''''''''''''''1''''''''''''0''''''''''''''''''''''''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ctr">
                <a:spcBef>
                  <a:spcPct val="0"/>
                </a:spcBef>
                <a:buNone/>
              </a:pPr>
              <a:t>10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5" name="Text Placeholder 31"/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7943850" y="2705100"/>
            <a:ext cx="3921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25400" tIns="0" rIns="25400" bIns="0" numCol="1" spc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sz="1400" dirty="0">
                <a:latin typeface="Levenim MT"/>
                <a:cs typeface="Levenim MT"/>
                <a:sym typeface="Levenim MT"/>
              </a:rPr>
              <a:t>73.5</a:t>
            </a:r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3" name="Text Placeholder 18"/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5291138" y="5837238"/>
            <a:ext cx="1143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9D4F0276-4E00-4F58-9B6E-2E63BDD38EF0}" type="datetime'''''''''''''''''''''''''''''''''''''''6'''''''''">
              <a:rPr lang="en-US" altLang="en-US" sz="1400">
                <a:latin typeface="Levenim MT"/>
                <a:cs typeface="Levenim MT"/>
                <a:sym typeface="Levenim MT"/>
              </a:rPr>
              <a:pPr marL="0" indent="0" algn="ctr">
                <a:spcBef>
                  <a:spcPct val="0"/>
                </a:spcBef>
                <a:buNone/>
              </a:pPr>
              <a:t>6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0" name="Text Placeholder 25"/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3813175" y="3876675"/>
            <a:ext cx="29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25400" tIns="0" rIns="25400" bIns="0" numCol="1" spc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1E34BA7D-C614-45E9-AC97-9064059C2AF2}" type="datetime'''''''''2''''''.''''''''''''''''''''''7'''''''''">
              <a:rPr lang="en-US" altLang="en-US" sz="1400">
                <a:latin typeface="Levenim MT"/>
                <a:cs typeface="Levenim MT"/>
                <a:sym typeface="Levenim MT"/>
              </a:rPr>
              <a:pPr/>
              <a:t>2.7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5" name="Rectangle 44"/>
          <p:cNvSpPr/>
          <p:nvPr>
            <p:custDataLst>
              <p:tags r:id="rId38"/>
            </p:custDataLst>
          </p:nvPr>
        </p:nvSpPr>
        <p:spPr bwMode="auto">
          <a:xfrm>
            <a:off x="3683000" y="1882775"/>
            <a:ext cx="250825" cy="1873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>
            <p:custDataLst>
              <p:tags r:id="rId39"/>
            </p:custDataLst>
          </p:nvPr>
        </p:nvSpPr>
        <p:spPr bwMode="auto">
          <a:xfrm>
            <a:off x="5630863" y="1882775"/>
            <a:ext cx="250825" cy="187325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>
            <p:custDataLst>
              <p:tags r:id="rId40"/>
            </p:custDataLst>
          </p:nvPr>
        </p:nvSpPr>
        <p:spPr bwMode="auto">
          <a:xfrm>
            <a:off x="1830388" y="1882775"/>
            <a:ext cx="250825" cy="1873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48"/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2132013" y="1878013"/>
            <a:ext cx="144938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1DA0EFC6-124A-4BF8-8402-5FF73894F758}" type="datetime'''''O''''r''i''''''g''''''''i''nal Pri''''''nci''''''pal'''">
              <a:rPr lang="en-US" altLang="en-US" sz="1400">
                <a:latin typeface="Levenim MT"/>
                <a:cs typeface="Levenim MT"/>
                <a:sym typeface="Levenim MT"/>
              </a:rPr>
              <a:pPr/>
              <a:t>Original Principal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7" name="Text Placeholder 45"/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3984625" y="1878013"/>
            <a:ext cx="154463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B19AF46A-025A-4DDB-A280-F2B07BB93D8B}" type="datetime'C''''ou''''''p''''o''''''n'''''''' ''''''P''ay''me''''nt'''''">
              <a:rPr lang="en-US" altLang="en-US" sz="1400">
                <a:latin typeface="Levenim MT"/>
                <a:cs typeface="Levenim MT"/>
                <a:sym typeface="Levenim MT"/>
              </a:rPr>
              <a:pPr/>
              <a:t>Coupon Payment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8" name="Text Placeholder 45"/>
          <p:cNvSpPr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5932488" y="1878013"/>
            <a:ext cx="15605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ADC89DCC-987A-460F-97FF-5ADC3D113350}" type="datetime'P''''r''''''''''''in''c''i''''pal ''''''''P''ay''ment'''">
              <a:rPr lang="en-US" altLang="en-US" sz="1400">
                <a:latin typeface="Levenim MT"/>
                <a:cs typeface="Levenim MT"/>
                <a:sym typeface="Levenim MT"/>
              </a:rPr>
              <a:pPr/>
              <a:t>Principal Payment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3388" y="5787649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Year</a:t>
            </a:r>
          </a:p>
        </p:txBody>
      </p:sp>
      <p:sp>
        <p:nvSpPr>
          <p:cNvPr id="53" name="Oval 52"/>
          <p:cNvSpPr/>
          <p:nvPr/>
        </p:nvSpPr>
        <p:spPr>
          <a:xfrm>
            <a:off x="2801938" y="2509838"/>
            <a:ext cx="3723293" cy="844428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Project IRR: 6-14%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Yield: 3.64% at par</a:t>
            </a:r>
          </a:p>
        </p:txBody>
      </p:sp>
      <p:sp>
        <p:nvSpPr>
          <p:cNvPr id="64" name="Rounded Rectangular Callout 63"/>
          <p:cNvSpPr/>
          <p:nvPr/>
        </p:nvSpPr>
        <p:spPr>
          <a:xfrm>
            <a:off x="5071046" y="4861719"/>
            <a:ext cx="2857156" cy="700087"/>
          </a:xfrm>
          <a:prstGeom prst="wedgeRoundRectCallout">
            <a:avLst>
              <a:gd name="adj1" fmla="val 19363"/>
              <a:gd name="adj2" fmla="val -98032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Payment will be made semi-annually</a:t>
            </a:r>
          </a:p>
        </p:txBody>
      </p:sp>
    </p:spTree>
    <p:extLst>
      <p:ext uri="{BB962C8B-B14F-4D97-AF65-F5344CB8AC3E}">
        <p14:creationId xmlns:p14="http://schemas.microsoft.com/office/powerpoint/2010/main" val="1036599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52557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89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…while creating social impact and benefits for all involved stakeholders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76" y="6243760"/>
            <a:ext cx="60757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Deconstruction Calculator, Department of Labor, Hazel </a:t>
            </a:r>
            <a:r>
              <a:rPr lang="en-US" sz="700" dirty="0" err="1"/>
              <a:t>Denhart</a:t>
            </a:r>
            <a:r>
              <a:rPr lang="en-US" sz="700" dirty="0"/>
              <a:t> “Deconstruction Disaster”, University of Sydney “Good Jobs and Recidivism”.</a:t>
            </a:r>
          </a:p>
        </p:txBody>
      </p:sp>
      <p:sp>
        <p:nvSpPr>
          <p:cNvPr id="16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18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0" y="1600370"/>
            <a:ext cx="9144002" cy="4419430"/>
            <a:chOff x="0" y="1357916"/>
            <a:chExt cx="9144002" cy="4724087"/>
          </a:xfrm>
        </p:grpSpPr>
        <p:sp>
          <p:nvSpPr>
            <p:cNvPr id="8" name="Freeform 7"/>
            <p:cNvSpPr/>
            <p:nvPr/>
          </p:nvSpPr>
          <p:spPr>
            <a:xfrm>
              <a:off x="480772" y="1358054"/>
              <a:ext cx="3430827" cy="1505795"/>
            </a:xfrm>
            <a:custGeom>
              <a:avLst/>
              <a:gdLst>
                <a:gd name="connsiteX0" fmla="*/ 0 w 2577641"/>
                <a:gd name="connsiteY0" fmla="*/ 0 h 1546584"/>
                <a:gd name="connsiteX1" fmla="*/ 2577641 w 2577641"/>
                <a:gd name="connsiteY1" fmla="*/ 0 h 1546584"/>
                <a:gd name="connsiteX2" fmla="*/ 2577641 w 2577641"/>
                <a:gd name="connsiteY2" fmla="*/ 1546584 h 1546584"/>
                <a:gd name="connsiteX3" fmla="*/ 0 w 2577641"/>
                <a:gd name="connsiteY3" fmla="*/ 1546584 h 1546584"/>
                <a:gd name="connsiteX4" fmla="*/ 0 w 2577641"/>
                <a:gd name="connsiteY4" fmla="*/ 0 h 154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41" h="1546584">
                  <a:moveTo>
                    <a:pt x="0" y="0"/>
                  </a:moveTo>
                  <a:lnTo>
                    <a:pt x="2577641" y="0"/>
                  </a:lnTo>
                  <a:lnTo>
                    <a:pt x="2577641" y="1546584"/>
                  </a:lnTo>
                  <a:lnTo>
                    <a:pt x="0" y="15465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 rtl="0"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Municipalities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4015695" y="1358054"/>
              <a:ext cx="3430827" cy="1505795"/>
            </a:xfrm>
            <a:custGeom>
              <a:avLst/>
              <a:gdLst>
                <a:gd name="connsiteX0" fmla="*/ 0 w 2577641"/>
                <a:gd name="connsiteY0" fmla="*/ 0 h 1546584"/>
                <a:gd name="connsiteX1" fmla="*/ 2577641 w 2577641"/>
                <a:gd name="connsiteY1" fmla="*/ 0 h 1546584"/>
                <a:gd name="connsiteX2" fmla="*/ 2577641 w 2577641"/>
                <a:gd name="connsiteY2" fmla="*/ 1546584 h 1546584"/>
                <a:gd name="connsiteX3" fmla="*/ 0 w 2577641"/>
                <a:gd name="connsiteY3" fmla="*/ 1546584 h 1546584"/>
                <a:gd name="connsiteX4" fmla="*/ 0 w 2577641"/>
                <a:gd name="connsiteY4" fmla="*/ 0 h 154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41" h="1546584">
                  <a:moveTo>
                    <a:pt x="0" y="0"/>
                  </a:moveTo>
                  <a:lnTo>
                    <a:pt x="2577641" y="0"/>
                  </a:lnTo>
                  <a:lnTo>
                    <a:pt x="2577641" y="1546584"/>
                  </a:lnTo>
                  <a:lnTo>
                    <a:pt x="0" y="15465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 rtl="0"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State and Federal Government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946803" y="2967063"/>
              <a:ext cx="3430827" cy="1505795"/>
            </a:xfrm>
            <a:custGeom>
              <a:avLst/>
              <a:gdLst>
                <a:gd name="connsiteX0" fmla="*/ 0 w 2577641"/>
                <a:gd name="connsiteY0" fmla="*/ 0 h 1546584"/>
                <a:gd name="connsiteX1" fmla="*/ 2577641 w 2577641"/>
                <a:gd name="connsiteY1" fmla="*/ 0 h 1546584"/>
                <a:gd name="connsiteX2" fmla="*/ 2577641 w 2577641"/>
                <a:gd name="connsiteY2" fmla="*/ 1546584 h 1546584"/>
                <a:gd name="connsiteX3" fmla="*/ 0 w 2577641"/>
                <a:gd name="connsiteY3" fmla="*/ 1546584 h 1546584"/>
                <a:gd name="connsiteX4" fmla="*/ 0 w 2577641"/>
                <a:gd name="connsiteY4" fmla="*/ 0 h 154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41" h="1546584">
                  <a:moveTo>
                    <a:pt x="0" y="0"/>
                  </a:moveTo>
                  <a:lnTo>
                    <a:pt x="2577641" y="0"/>
                  </a:lnTo>
                  <a:lnTo>
                    <a:pt x="2577641" y="1546584"/>
                  </a:lnTo>
                  <a:lnTo>
                    <a:pt x="0" y="15465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 rtl="0"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Local Community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481726" y="2967062"/>
              <a:ext cx="3430827" cy="1505795"/>
            </a:xfrm>
            <a:custGeom>
              <a:avLst/>
              <a:gdLst>
                <a:gd name="connsiteX0" fmla="*/ 0 w 2577641"/>
                <a:gd name="connsiteY0" fmla="*/ 0 h 1546584"/>
                <a:gd name="connsiteX1" fmla="*/ 2577641 w 2577641"/>
                <a:gd name="connsiteY1" fmla="*/ 0 h 1546584"/>
                <a:gd name="connsiteX2" fmla="*/ 2577641 w 2577641"/>
                <a:gd name="connsiteY2" fmla="*/ 1546584 h 1546584"/>
                <a:gd name="connsiteX3" fmla="*/ 0 w 2577641"/>
                <a:gd name="connsiteY3" fmla="*/ 1546584 h 1546584"/>
                <a:gd name="connsiteX4" fmla="*/ 0 w 2577641"/>
                <a:gd name="connsiteY4" fmla="*/ 0 h 154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41" h="1546584">
                  <a:moveTo>
                    <a:pt x="0" y="0"/>
                  </a:moveTo>
                  <a:lnTo>
                    <a:pt x="2577641" y="0"/>
                  </a:lnTo>
                  <a:lnTo>
                    <a:pt x="2577641" y="1546584"/>
                  </a:lnTo>
                  <a:lnTo>
                    <a:pt x="0" y="15465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>
                <a:spcAft>
                  <a:spcPct val="35000"/>
                </a:spcAft>
              </a:pPr>
              <a:r>
                <a:rPr lang="en-US" b="1" kern="12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Environment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480772" y="4576073"/>
              <a:ext cx="3430827" cy="1505795"/>
            </a:xfrm>
            <a:custGeom>
              <a:avLst/>
              <a:gdLst>
                <a:gd name="connsiteX0" fmla="*/ 0 w 2577641"/>
                <a:gd name="connsiteY0" fmla="*/ 0 h 1546584"/>
                <a:gd name="connsiteX1" fmla="*/ 2577641 w 2577641"/>
                <a:gd name="connsiteY1" fmla="*/ 0 h 1546584"/>
                <a:gd name="connsiteX2" fmla="*/ 2577641 w 2577641"/>
                <a:gd name="connsiteY2" fmla="*/ 1546584 h 1546584"/>
                <a:gd name="connsiteX3" fmla="*/ 0 w 2577641"/>
                <a:gd name="connsiteY3" fmla="*/ 1546584 h 1546584"/>
                <a:gd name="connsiteX4" fmla="*/ 0 w 2577641"/>
                <a:gd name="connsiteY4" fmla="*/ 0 h 154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41" h="1546584">
                  <a:moveTo>
                    <a:pt x="0" y="0"/>
                  </a:moveTo>
                  <a:lnTo>
                    <a:pt x="2577641" y="0"/>
                  </a:lnTo>
                  <a:lnTo>
                    <a:pt x="2577641" y="1546584"/>
                  </a:lnTo>
                  <a:lnTo>
                    <a:pt x="0" y="15465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 rtl="0"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Salvaged Material Distributors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015695" y="4576073"/>
              <a:ext cx="3430827" cy="1505795"/>
            </a:xfrm>
            <a:custGeom>
              <a:avLst/>
              <a:gdLst>
                <a:gd name="connsiteX0" fmla="*/ 0 w 2577641"/>
                <a:gd name="connsiteY0" fmla="*/ 0 h 1546584"/>
                <a:gd name="connsiteX1" fmla="*/ 2577641 w 2577641"/>
                <a:gd name="connsiteY1" fmla="*/ 0 h 1546584"/>
                <a:gd name="connsiteX2" fmla="*/ 2577641 w 2577641"/>
                <a:gd name="connsiteY2" fmla="*/ 1546584 h 1546584"/>
                <a:gd name="connsiteX3" fmla="*/ 0 w 2577641"/>
                <a:gd name="connsiteY3" fmla="*/ 1546584 h 1546584"/>
                <a:gd name="connsiteX4" fmla="*/ 0 w 2577641"/>
                <a:gd name="connsiteY4" fmla="*/ 0 h 154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41" h="1546584">
                  <a:moveTo>
                    <a:pt x="0" y="0"/>
                  </a:moveTo>
                  <a:lnTo>
                    <a:pt x="2577641" y="0"/>
                  </a:lnTo>
                  <a:lnTo>
                    <a:pt x="2577641" y="1546584"/>
                  </a:lnTo>
                  <a:lnTo>
                    <a:pt x="0" y="15465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 rtl="0"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Social Enterprises</a:t>
              </a:r>
            </a:p>
          </p:txBody>
        </p:sp>
        <p:sp>
          <p:nvSpPr>
            <p:cNvPr id="33" name="Freeform 32"/>
            <p:cNvSpPr/>
            <p:nvPr/>
          </p:nvSpPr>
          <p:spPr>
            <a:xfrm>
              <a:off x="7550619" y="4576208"/>
              <a:ext cx="1593382" cy="1505795"/>
            </a:xfrm>
            <a:custGeom>
              <a:avLst/>
              <a:gdLst>
                <a:gd name="connsiteX0" fmla="*/ 0 w 2577641"/>
                <a:gd name="connsiteY0" fmla="*/ 0 h 1546584"/>
                <a:gd name="connsiteX1" fmla="*/ 2577641 w 2577641"/>
                <a:gd name="connsiteY1" fmla="*/ 0 h 1546584"/>
                <a:gd name="connsiteX2" fmla="*/ 2577641 w 2577641"/>
                <a:gd name="connsiteY2" fmla="*/ 1546584 h 1546584"/>
                <a:gd name="connsiteX3" fmla="*/ 0 w 2577641"/>
                <a:gd name="connsiteY3" fmla="*/ 1546584 h 1546584"/>
                <a:gd name="connsiteX4" fmla="*/ 0 w 2577641"/>
                <a:gd name="connsiteY4" fmla="*/ 0 h 154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41" h="1546584">
                  <a:moveTo>
                    <a:pt x="0" y="0"/>
                  </a:moveTo>
                  <a:lnTo>
                    <a:pt x="2577641" y="0"/>
                  </a:lnTo>
                  <a:lnTo>
                    <a:pt x="2577641" y="1546584"/>
                  </a:lnTo>
                  <a:lnTo>
                    <a:pt x="0" y="1546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9016650" y="2967062"/>
              <a:ext cx="127352" cy="1505795"/>
            </a:xfrm>
            <a:custGeom>
              <a:avLst/>
              <a:gdLst>
                <a:gd name="connsiteX0" fmla="*/ 0 w 2577641"/>
                <a:gd name="connsiteY0" fmla="*/ 0 h 1546584"/>
                <a:gd name="connsiteX1" fmla="*/ 2577641 w 2577641"/>
                <a:gd name="connsiteY1" fmla="*/ 0 h 1546584"/>
                <a:gd name="connsiteX2" fmla="*/ 2577641 w 2577641"/>
                <a:gd name="connsiteY2" fmla="*/ 1546584 h 1546584"/>
                <a:gd name="connsiteX3" fmla="*/ 0 w 2577641"/>
                <a:gd name="connsiteY3" fmla="*/ 1546584 h 1546584"/>
                <a:gd name="connsiteX4" fmla="*/ 0 w 2577641"/>
                <a:gd name="connsiteY4" fmla="*/ 0 h 154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41" h="1546584">
                  <a:moveTo>
                    <a:pt x="0" y="0"/>
                  </a:moveTo>
                  <a:lnTo>
                    <a:pt x="2577641" y="0"/>
                  </a:lnTo>
                  <a:lnTo>
                    <a:pt x="2577641" y="1546584"/>
                  </a:lnTo>
                  <a:lnTo>
                    <a:pt x="0" y="1546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976" y="2967062"/>
              <a:ext cx="1836731" cy="1505795"/>
            </a:xfrm>
            <a:custGeom>
              <a:avLst/>
              <a:gdLst>
                <a:gd name="connsiteX0" fmla="*/ 0 w 2577641"/>
                <a:gd name="connsiteY0" fmla="*/ 0 h 1546584"/>
                <a:gd name="connsiteX1" fmla="*/ 2577641 w 2577641"/>
                <a:gd name="connsiteY1" fmla="*/ 0 h 1546584"/>
                <a:gd name="connsiteX2" fmla="*/ 2577641 w 2577641"/>
                <a:gd name="connsiteY2" fmla="*/ 1546584 h 1546584"/>
                <a:gd name="connsiteX3" fmla="*/ 0 w 2577641"/>
                <a:gd name="connsiteY3" fmla="*/ 1546584 h 1546584"/>
                <a:gd name="connsiteX4" fmla="*/ 0 w 2577641"/>
                <a:gd name="connsiteY4" fmla="*/ 0 h 154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41" h="1546584">
                  <a:moveTo>
                    <a:pt x="0" y="0"/>
                  </a:moveTo>
                  <a:lnTo>
                    <a:pt x="2577641" y="0"/>
                  </a:lnTo>
                  <a:lnTo>
                    <a:pt x="2577641" y="1546584"/>
                  </a:lnTo>
                  <a:lnTo>
                    <a:pt x="0" y="1546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550619" y="1357917"/>
              <a:ext cx="1593382" cy="1505795"/>
            </a:xfrm>
            <a:custGeom>
              <a:avLst/>
              <a:gdLst>
                <a:gd name="connsiteX0" fmla="*/ 0 w 2577641"/>
                <a:gd name="connsiteY0" fmla="*/ 0 h 1546584"/>
                <a:gd name="connsiteX1" fmla="*/ 2577641 w 2577641"/>
                <a:gd name="connsiteY1" fmla="*/ 0 h 1546584"/>
                <a:gd name="connsiteX2" fmla="*/ 2577641 w 2577641"/>
                <a:gd name="connsiteY2" fmla="*/ 1546584 h 1546584"/>
                <a:gd name="connsiteX3" fmla="*/ 0 w 2577641"/>
                <a:gd name="connsiteY3" fmla="*/ 1546584 h 1546584"/>
                <a:gd name="connsiteX4" fmla="*/ 0 w 2577641"/>
                <a:gd name="connsiteY4" fmla="*/ 0 h 154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41" h="1546584">
                  <a:moveTo>
                    <a:pt x="0" y="0"/>
                  </a:moveTo>
                  <a:lnTo>
                    <a:pt x="2577641" y="0"/>
                  </a:lnTo>
                  <a:lnTo>
                    <a:pt x="2577641" y="1546584"/>
                  </a:lnTo>
                  <a:lnTo>
                    <a:pt x="0" y="1546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0" y="1357916"/>
              <a:ext cx="376676" cy="1505795"/>
            </a:xfrm>
            <a:custGeom>
              <a:avLst/>
              <a:gdLst>
                <a:gd name="connsiteX0" fmla="*/ 0 w 2577641"/>
                <a:gd name="connsiteY0" fmla="*/ 0 h 1546584"/>
                <a:gd name="connsiteX1" fmla="*/ 2577641 w 2577641"/>
                <a:gd name="connsiteY1" fmla="*/ 0 h 1546584"/>
                <a:gd name="connsiteX2" fmla="*/ 2577641 w 2577641"/>
                <a:gd name="connsiteY2" fmla="*/ 1546584 h 1546584"/>
                <a:gd name="connsiteX3" fmla="*/ 0 w 2577641"/>
                <a:gd name="connsiteY3" fmla="*/ 1546584 h 1546584"/>
                <a:gd name="connsiteX4" fmla="*/ 0 w 2577641"/>
                <a:gd name="connsiteY4" fmla="*/ 0 h 154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41" h="1546584">
                  <a:moveTo>
                    <a:pt x="0" y="0"/>
                  </a:moveTo>
                  <a:lnTo>
                    <a:pt x="2577641" y="0"/>
                  </a:lnTo>
                  <a:lnTo>
                    <a:pt x="2577641" y="1546584"/>
                  </a:lnTo>
                  <a:lnTo>
                    <a:pt x="0" y="1546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0" y="4576071"/>
              <a:ext cx="376676" cy="1505795"/>
            </a:xfrm>
            <a:custGeom>
              <a:avLst/>
              <a:gdLst>
                <a:gd name="connsiteX0" fmla="*/ 0 w 2577641"/>
                <a:gd name="connsiteY0" fmla="*/ 0 h 1546584"/>
                <a:gd name="connsiteX1" fmla="*/ 2577641 w 2577641"/>
                <a:gd name="connsiteY1" fmla="*/ 0 h 1546584"/>
                <a:gd name="connsiteX2" fmla="*/ 2577641 w 2577641"/>
                <a:gd name="connsiteY2" fmla="*/ 1546584 h 1546584"/>
                <a:gd name="connsiteX3" fmla="*/ 0 w 2577641"/>
                <a:gd name="connsiteY3" fmla="*/ 1546584 h 1546584"/>
                <a:gd name="connsiteX4" fmla="*/ 0 w 2577641"/>
                <a:gd name="connsiteY4" fmla="*/ 0 h 154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41" h="1546584">
                  <a:moveTo>
                    <a:pt x="0" y="0"/>
                  </a:moveTo>
                  <a:lnTo>
                    <a:pt x="2577641" y="0"/>
                  </a:lnTo>
                  <a:lnTo>
                    <a:pt x="2577641" y="1546584"/>
                  </a:lnTo>
                  <a:lnTo>
                    <a:pt x="0" y="1546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0772" y="1995307"/>
              <a:ext cx="1715414" cy="868542"/>
            </a:xfrm>
            <a:prstGeom prst="rect">
              <a:avLst/>
            </a:prstGeom>
            <a:noFill/>
          </p:spPr>
          <p:txBody>
            <a:bodyPr wrap="square" bIns="118872" rtlCol="0" anchor="b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$10.6M</a:t>
              </a:r>
            </a:p>
            <a:p>
              <a:pPr algn="ctr"/>
              <a:r>
                <a:rPr lang="en-US" sz="1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cost savings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86120" y="1995307"/>
              <a:ext cx="1715414" cy="868542"/>
            </a:xfrm>
            <a:prstGeom prst="rect">
              <a:avLst/>
            </a:prstGeom>
            <a:noFill/>
          </p:spPr>
          <p:txBody>
            <a:bodyPr wrap="square" bIns="118872" rtlCol="0" anchor="b">
              <a:spAutoFit/>
            </a:bodyPr>
            <a:lstStyle/>
            <a:p>
              <a:pPr algn="ctr"/>
              <a:endParaRPr lang="en-US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pPr algn="ctr"/>
              <a:r>
                <a:rPr lang="en-US" sz="1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area investment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05630" y="1995307"/>
              <a:ext cx="1715414" cy="868542"/>
            </a:xfrm>
            <a:prstGeom prst="rect">
              <a:avLst/>
            </a:prstGeom>
            <a:noFill/>
          </p:spPr>
          <p:txBody>
            <a:bodyPr wrap="square" bIns="118872" rtlCol="0" anchor="b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$0</a:t>
              </a:r>
            </a:p>
            <a:p>
              <a:pPr algn="ctr"/>
              <a:r>
                <a:rPr lang="en-US" sz="1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of grants spent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36643" y="3604315"/>
              <a:ext cx="1715414" cy="868542"/>
            </a:xfrm>
            <a:prstGeom prst="rect">
              <a:avLst/>
            </a:prstGeom>
            <a:noFill/>
          </p:spPr>
          <p:txBody>
            <a:bodyPr wrap="square" bIns="118872" rtlCol="0" anchor="b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960</a:t>
              </a:r>
            </a:p>
            <a:p>
              <a:pPr algn="ctr"/>
              <a:r>
                <a:rPr lang="en-US" sz="1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new jobs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641991" y="3604315"/>
              <a:ext cx="1715414" cy="868542"/>
            </a:xfrm>
            <a:prstGeom prst="rect">
              <a:avLst/>
            </a:prstGeom>
            <a:noFill/>
          </p:spPr>
          <p:txBody>
            <a:bodyPr wrap="square" bIns="118872" rtlCol="0" anchor="b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15%</a:t>
              </a:r>
            </a:p>
            <a:p>
              <a:pPr algn="ctr"/>
              <a:r>
                <a:rPr lang="en-US" sz="1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property values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21044" y="1995307"/>
              <a:ext cx="1715414" cy="868542"/>
            </a:xfrm>
            <a:prstGeom prst="rect">
              <a:avLst/>
            </a:prstGeom>
            <a:noFill/>
          </p:spPr>
          <p:txBody>
            <a:bodyPr wrap="square" lIns="0" rIns="91440" bIns="118872" rtlCol="0" anchor="b">
              <a:spAutoFit/>
            </a:bodyPr>
            <a:lstStyle/>
            <a:p>
              <a:pPr algn="ctr"/>
              <a:endParaRPr lang="en-US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pPr algn="ctr"/>
              <a:r>
                <a:rPr lang="en-US" sz="1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crime &amp; recidivism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481726" y="3604315"/>
              <a:ext cx="1715414" cy="868542"/>
            </a:xfrm>
            <a:prstGeom prst="rect">
              <a:avLst/>
            </a:prstGeom>
            <a:noFill/>
          </p:spPr>
          <p:txBody>
            <a:bodyPr wrap="square" bIns="118872" rtlCol="0" anchor="b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20M </a:t>
              </a:r>
              <a:r>
                <a:rPr lang="en-US" sz="2800" b="1" dirty="0" err="1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lb</a:t>
              </a:r>
              <a:endParaRPr lang="en-US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pPr algn="ctr"/>
              <a:r>
                <a:rPr lang="en-US" sz="1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waste diverted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187074" y="3604315"/>
              <a:ext cx="1715414" cy="868542"/>
            </a:xfrm>
            <a:prstGeom prst="rect">
              <a:avLst/>
            </a:prstGeom>
            <a:noFill/>
          </p:spPr>
          <p:txBody>
            <a:bodyPr wrap="square" bIns="118872" rtlCol="0" anchor="b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52K </a:t>
              </a:r>
              <a:r>
                <a:rPr lang="en-US" sz="2800" b="1" dirty="0" err="1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tn</a:t>
              </a:r>
              <a:endParaRPr lang="en-US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pPr algn="ctr"/>
              <a:r>
                <a:rPr lang="en-US" sz="1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reduced GHG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0771" y="5213324"/>
              <a:ext cx="3430827" cy="868542"/>
            </a:xfrm>
            <a:prstGeom prst="rect">
              <a:avLst/>
            </a:prstGeom>
            <a:noFill/>
          </p:spPr>
          <p:txBody>
            <a:bodyPr wrap="square" bIns="118872" rtlCol="0" anchor="b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31%</a:t>
              </a:r>
            </a:p>
            <a:p>
              <a:pPr algn="ctr"/>
              <a:r>
                <a:rPr lang="en-US" sz="1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cost of goods sold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005630" y="5673914"/>
              <a:ext cx="3430827" cy="407952"/>
            </a:xfrm>
            <a:prstGeom prst="rect">
              <a:avLst/>
            </a:prstGeom>
            <a:noFill/>
          </p:spPr>
          <p:txBody>
            <a:bodyPr wrap="square" bIns="118872" rtlCol="0" anchor="b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industry interest and activity</a:t>
              </a:r>
            </a:p>
          </p:txBody>
        </p:sp>
      </p:grpSp>
      <p:sp>
        <p:nvSpPr>
          <p:cNvPr id="61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Annual realized benefits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2898321" y="2254712"/>
            <a:ext cx="256032" cy="365760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Up Arrow 39"/>
          <p:cNvSpPr/>
          <p:nvPr/>
        </p:nvSpPr>
        <p:spPr>
          <a:xfrm>
            <a:off x="3856316" y="3728510"/>
            <a:ext cx="256032" cy="365760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Up Arrow 40"/>
          <p:cNvSpPr/>
          <p:nvPr/>
        </p:nvSpPr>
        <p:spPr>
          <a:xfrm>
            <a:off x="5571088" y="5269965"/>
            <a:ext cx="256032" cy="365760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Up Arrow 41"/>
          <p:cNvSpPr/>
          <p:nvPr/>
        </p:nvSpPr>
        <p:spPr>
          <a:xfrm flipV="1">
            <a:off x="6432589" y="2269226"/>
            <a:ext cx="256032" cy="365760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Up Arrow 44"/>
          <p:cNvSpPr/>
          <p:nvPr/>
        </p:nvSpPr>
        <p:spPr>
          <a:xfrm flipV="1">
            <a:off x="1459774" y="5237407"/>
            <a:ext cx="256032" cy="365760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75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75819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187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74444" name="Picture 1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11" y="1657683"/>
            <a:ext cx="7331077" cy="455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municipalities will meet five critical criteria</a:t>
            </a:r>
          </a:p>
        </p:txBody>
      </p:sp>
      <p:sp>
        <p:nvSpPr>
          <p:cNvPr id="56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Scaling opp. &amp; Risks</a:t>
            </a:r>
          </a:p>
        </p:txBody>
      </p:sp>
      <p:sp>
        <p:nvSpPr>
          <p:cNvPr id="57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3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976" y="6243760"/>
            <a:ext cx="11977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RealtyTrac</a:t>
            </a:r>
            <a:r>
              <a:rPr lang="en-US" sz="700" dirty="0"/>
              <a:t>. HUD</a:t>
            </a:r>
          </a:p>
        </p:txBody>
      </p:sp>
      <p:sp>
        <p:nvSpPr>
          <p:cNvPr id="144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AlphaBrick Capital target states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37" name="Rounded Rectangular Callout 136"/>
          <p:cNvSpPr/>
          <p:nvPr/>
        </p:nvSpPr>
        <p:spPr>
          <a:xfrm>
            <a:off x="4386117" y="3509579"/>
            <a:ext cx="822960" cy="640080"/>
          </a:xfrm>
          <a:prstGeom prst="wedgeRoundRectCallout">
            <a:avLst>
              <a:gd name="adj1" fmla="val 70812"/>
              <a:gd name="adj2" fmla="val -28993"/>
              <a:gd name="adj3" fmla="val 16667"/>
            </a:avLst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Illinois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17.6K homes</a:t>
            </a:r>
          </a:p>
        </p:txBody>
      </p:sp>
      <p:sp>
        <p:nvSpPr>
          <p:cNvPr id="146" name="Rounded Rectangular Callout 145"/>
          <p:cNvSpPr/>
          <p:nvPr/>
        </p:nvSpPr>
        <p:spPr>
          <a:xfrm>
            <a:off x="6311787" y="3829619"/>
            <a:ext cx="822960" cy="640080"/>
          </a:xfrm>
          <a:prstGeom prst="wedgeRoundRectCallout">
            <a:avLst>
              <a:gd name="adj1" fmla="val -27617"/>
              <a:gd name="adj2" fmla="val -93773"/>
              <a:gd name="adj3" fmla="val 16667"/>
            </a:avLst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Ohio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40.8K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homes</a:t>
            </a:r>
          </a:p>
        </p:txBody>
      </p:sp>
      <p:sp>
        <p:nvSpPr>
          <p:cNvPr id="148" name="Rounded Rectangular Callout 147"/>
          <p:cNvSpPr/>
          <p:nvPr/>
        </p:nvSpPr>
        <p:spPr>
          <a:xfrm flipH="1">
            <a:off x="5927806" y="5406175"/>
            <a:ext cx="822960" cy="640080"/>
          </a:xfrm>
          <a:prstGeom prst="wedgeRoundRectCallout">
            <a:avLst>
              <a:gd name="adj1" fmla="val -71849"/>
              <a:gd name="adj2" fmla="val -37558"/>
              <a:gd name="adj3" fmla="val 16667"/>
            </a:avLst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Florida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55.5K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homes</a:t>
            </a:r>
          </a:p>
        </p:txBody>
      </p:sp>
      <p:sp>
        <p:nvSpPr>
          <p:cNvPr id="149" name="Rounded Rectangular Callout 148"/>
          <p:cNvSpPr/>
          <p:nvPr/>
        </p:nvSpPr>
        <p:spPr>
          <a:xfrm>
            <a:off x="4208693" y="4917159"/>
            <a:ext cx="822960" cy="640080"/>
          </a:xfrm>
          <a:prstGeom prst="wedgeRoundRectCallout">
            <a:avLst>
              <a:gd name="adj1" fmla="val 70812"/>
              <a:gd name="adj2" fmla="val -27974"/>
              <a:gd name="adj3" fmla="val 16667"/>
            </a:avLst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Louisiana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43.7K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homes</a:t>
            </a:r>
          </a:p>
        </p:txBody>
      </p:sp>
      <p:sp>
        <p:nvSpPr>
          <p:cNvPr id="147" name="Rounded Rectangular Callout 146"/>
          <p:cNvSpPr/>
          <p:nvPr/>
        </p:nvSpPr>
        <p:spPr>
          <a:xfrm>
            <a:off x="6311786" y="2185146"/>
            <a:ext cx="822960" cy="640080"/>
          </a:xfrm>
          <a:prstGeom prst="wedgeRoundRectCallout">
            <a:avLst>
              <a:gd name="adj1" fmla="val -49414"/>
              <a:gd name="adj2" fmla="val 63061"/>
              <a:gd name="adj3" fmla="val 16667"/>
            </a:avLst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Michigan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83.7K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homes</a:t>
            </a:r>
          </a:p>
        </p:txBody>
      </p:sp>
      <p:sp>
        <p:nvSpPr>
          <p:cNvPr id="18" name="Title 101"/>
          <p:cNvSpPr txBox="1">
            <a:spLocks/>
          </p:cNvSpPr>
          <p:nvPr/>
        </p:nvSpPr>
        <p:spPr>
          <a:xfrm>
            <a:off x="448897" y="2020955"/>
            <a:ext cx="3468009" cy="3824018"/>
          </a:xfrm>
          <a:prstGeom prst="roundRect">
            <a:avLst>
              <a:gd name="adj" fmla="val 5422"/>
            </a:avLst>
          </a:prstGeom>
          <a:solidFill>
            <a:schemeClr val="bg1">
              <a:lumMod val="95000"/>
              <a:alpha val="6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3225" indent="-288925" algn="l">
              <a:spcBef>
                <a:spcPts val="1200"/>
              </a:spcBef>
              <a:buClr>
                <a:schemeClr val="accent5"/>
              </a:buClr>
              <a:buFont typeface="+mj-lt"/>
              <a:buAutoNum type="arabicPeriod"/>
            </a:pPr>
            <a:r>
              <a:rPr lang="en-US" sz="14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High number of blighted homes </a:t>
            </a: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with expected valued materials</a:t>
            </a:r>
          </a:p>
          <a:p>
            <a:pPr marL="403225" indent="-288925" algn="l">
              <a:spcBef>
                <a:spcPts val="1200"/>
              </a:spcBef>
              <a:buClr>
                <a:schemeClr val="accent5"/>
              </a:buClr>
              <a:buFont typeface="+mj-lt"/>
              <a:buAutoNum type="arabicPeriod"/>
            </a:pPr>
            <a:r>
              <a:rPr lang="en-US" sz="14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Municipalities actively seeking to eliminate blight </a:t>
            </a: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using prior or existing funding</a:t>
            </a:r>
          </a:p>
          <a:p>
            <a:pPr marL="403225" indent="-288925" algn="l">
              <a:spcBef>
                <a:spcPts val="1200"/>
              </a:spcBef>
              <a:buClr>
                <a:schemeClr val="accent5"/>
              </a:buClr>
              <a:buFont typeface="+mj-lt"/>
              <a:buAutoNum type="arabicPeriod"/>
            </a:pPr>
            <a:r>
              <a:rPr lang="en-US" sz="14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State or federal guarantor with adequate credit rating</a:t>
            </a:r>
          </a:p>
          <a:p>
            <a:pPr marL="403225" indent="-288925" algn="l">
              <a:spcBef>
                <a:spcPts val="1200"/>
              </a:spcBef>
              <a:buClr>
                <a:schemeClr val="accent5"/>
              </a:buClr>
              <a:buFont typeface="+mj-lt"/>
              <a:buAutoNum type="arabicPeriod"/>
            </a:pPr>
            <a:r>
              <a:rPr lang="en-US" sz="14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Enough buyers within 600 mile radius </a:t>
            </a: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able and willing to transport</a:t>
            </a:r>
          </a:p>
          <a:p>
            <a:pPr marL="403225" indent="-288925" algn="l">
              <a:spcBef>
                <a:spcPts val="1200"/>
              </a:spcBef>
              <a:buClr>
                <a:schemeClr val="accent5"/>
              </a:buClr>
              <a:buFont typeface="+mj-lt"/>
              <a:buAutoNum type="arabicPeriod"/>
            </a:pPr>
            <a:r>
              <a:rPr lang="en-US" sz="14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Executed take-or-pay contracts </a:t>
            </a: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at price and volume to ensure required returns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48897" y="1657683"/>
            <a:ext cx="3468009" cy="457200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venim MT" panose="02010502060101010101" pitchFamily="2" charset="-79"/>
                <a:cs typeface="Levenim MT" panose="02010502060101010101" pitchFamily="2" charset="-79"/>
              </a:rPr>
              <a:t>Investment criteria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41794" y="4415846"/>
            <a:ext cx="1234838" cy="1505545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250K+ vacant foreclosures identified in US that can be tapped into</a:t>
            </a:r>
            <a:endParaRPr lang="en-US" sz="1200" b="1" u="sng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41408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06966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2134" name="think-cell Slide" r:id="rId27" imgW="270" imgH="270" progId="TCLayout.ActiveDocument.1">
                  <p:embed/>
                </p:oleObj>
              </mc:Choice>
              <mc:Fallback>
                <p:oleObj name="think-cell Slide" r:id="rId2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established mitigation plans for the most significant financial risks</a:t>
            </a:r>
            <a:r>
              <a:rPr lang="is-IS" dirty="0"/>
              <a:t>…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243124355"/>
              </p:ext>
            </p:extLst>
          </p:nvPr>
        </p:nvGraphicFramePr>
        <p:xfrm>
          <a:off x="2743200" y="2324100"/>
          <a:ext cx="2962331" cy="3924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2135" name="Chart" r:id="rId29" imgW="2962331" imgH="3924294" progId="MSGraph.Chart.8">
                  <p:embed followColorScheme="full"/>
                </p:oleObj>
              </mc:Choice>
              <mc:Fallback>
                <p:oleObj name="Chart" r:id="rId29" imgW="2962331" imgH="392429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743200" y="2324100"/>
                        <a:ext cx="2962331" cy="3924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8" name="Straight Connector 147"/>
          <p:cNvCxnSpPr/>
          <p:nvPr>
            <p:custDataLst>
              <p:tags r:id="rId5"/>
            </p:custDataLst>
          </p:nvPr>
        </p:nvCxnSpPr>
        <p:spPr bwMode="auto">
          <a:xfrm>
            <a:off x="4137025" y="5772150"/>
            <a:ext cx="53975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>
            <p:custDataLst>
              <p:tags r:id="rId6"/>
            </p:custDataLst>
          </p:nvPr>
        </p:nvCxnSpPr>
        <p:spPr bwMode="auto">
          <a:xfrm flipH="1">
            <a:off x="4448175" y="5033963"/>
            <a:ext cx="101600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>
            <p:custDataLst>
              <p:tags r:id="rId7"/>
            </p:custDataLst>
          </p:nvPr>
        </p:nvCxnSpPr>
        <p:spPr bwMode="auto">
          <a:xfrm>
            <a:off x="3898900" y="5033963"/>
            <a:ext cx="101600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/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1670050" y="5665788"/>
            <a:ext cx="108743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5562B7D8-2C5D-42C8-9C9C-583CEA296E6D}" type="datetime'''''''''Int''e''r''e''''''''''st ''''''''R''''''''at''''''e'''">
              <a:rPr lang="en-US" altLang="en-US" sz="1400"/>
              <a:pPr/>
              <a:t>Interest Rate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123" name="Text Placeholder 2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3654425" y="5635625"/>
            <a:ext cx="48260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33338" tIns="0" rIns="33338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fld id="{46C9CC18-F261-425C-BA57-B04A77C5D760}" type="datetime'''-''''''''''''''''''''''''''''''''''''''2.''''''8'''''''''''">
              <a:rPr lang="en-US" altLang="en-US"/>
              <a:pPr marL="0" indent="0">
                <a:lnSpc>
                  <a:spcPct val="100000"/>
                </a:lnSpc>
                <a:spcBef>
                  <a:spcPct val="0"/>
                </a:spcBef>
                <a:buNone/>
              </a:pPr>
              <a:t>-2.8</a:t>
            </a:fld>
            <a:endParaRPr lang="en-US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3222625" y="2682875"/>
            <a:ext cx="614363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33338" tIns="0" rIns="33338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fld id="{04EE93B2-41CF-4914-8536-7D319A29257F}" type="datetime'''-''6''''''''''''''4''''''.''''''5'''''''''''''">
              <a:rPr lang="en-US" altLang="en-US"/>
              <a:pPr/>
              <a:t>-64.5</a:t>
            </a:fld>
            <a:endParaRPr lang="en-US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522288" y="2500313"/>
            <a:ext cx="22352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400" dirty="0">
                <a:latin typeface="Levenim MT"/>
                <a:cs typeface="Levenim MT"/>
                <a:sym typeface="Levenim MT"/>
              </a:rPr>
              <a:t>Market Value of Materials</a:t>
            </a:r>
          </a:p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400" dirty="0">
                <a:latin typeface="Levenim MT"/>
                <a:cs typeface="Levenim MT"/>
                <a:sym typeface="Levenim MT"/>
              </a:rPr>
              <a:t>(Salvage quality and </a:t>
            </a:r>
          </a:p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400" dirty="0">
                <a:latin typeface="Levenim MT"/>
                <a:cs typeface="Levenim MT"/>
                <a:sym typeface="Levenim MT"/>
              </a:rPr>
              <a:t>negotiated price)</a:t>
            </a:r>
          </a:p>
        </p:txBody>
      </p:sp>
      <p:sp>
        <p:nvSpPr>
          <p:cNvPr id="133" name="Text Placeholder 2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4446588" y="3421063"/>
            <a:ext cx="64135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33338" tIns="0" rIns="33338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bg1"/>
                </a:solidFill>
              </a:rPr>
              <a:t>+</a:t>
            </a:r>
            <a:fld id="{1EADA7E7-B078-40B1-B0FD-5D048A1D7BD4}" type="datetime'5''''''''''''''''''0''''''''''''''''''.''''''6'''''''''''''''">
              <a:rPr lang="en-US" altLang="en-US" smtClean="0">
                <a:solidFill>
                  <a:schemeClr val="bg1"/>
                </a:solidFill>
              </a:rPr>
              <a:pPr/>
              <a:t>50.6</a:t>
            </a:fld>
            <a:endParaRPr lang="en-US" dirty="0">
              <a:solidFill>
                <a:schemeClr val="bg1"/>
              </a:solidFill>
              <a:latin typeface="Levenim MT"/>
              <a:cs typeface="Levenim MT"/>
              <a:sym typeface="Levenim MT"/>
            </a:endParaRPr>
          </a:p>
        </p:txBody>
      </p:sp>
      <p:sp>
        <p:nvSpPr>
          <p:cNvPr id="100" name="Text Placeholder 2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3370263" y="3421063"/>
            <a:ext cx="614363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33338" tIns="0" rIns="33338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fld id="{BD950013-1D65-48AF-A4F8-A668F7D8D92A}" type="datetime'''''''-''''''''''''''''5''''0''.6'''">
              <a:rPr lang="en-US" altLang="en-US"/>
              <a:pPr/>
              <a:t>-50.6</a:t>
            </a:fld>
            <a:endParaRPr lang="en-US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1590675" y="3451225"/>
            <a:ext cx="11668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B10443EE-96CA-4F7A-8748-0206E4B8FB9E}" type="datetime'S''''''''al''va''''ge'''''''' R''''''''''''''a''t''''e'''''''">
              <a:rPr lang="en-US" altLang="en-US" sz="1400"/>
              <a:pPr/>
              <a:t>Salvage Rate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102" name="Text Placeholder 2"/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3455988" y="4159250"/>
            <a:ext cx="614363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33338" tIns="0" rIns="33338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fld id="{FBFCA3A2-3D7D-4B98-8FB0-2BCD35B19931}" type="datetime'''''-''''''''4''''''''''''''''''''''''''''''''''2''''''''''.7'">
              <a:rPr lang="en-US" altLang="en-US">
                <a:solidFill>
                  <a:schemeClr val="bg1"/>
                </a:solidFill>
              </a:rPr>
              <a:pPr/>
              <a:t>-42.7</a:t>
            </a:fld>
            <a:endParaRPr lang="en-US" dirty="0">
              <a:solidFill>
                <a:schemeClr val="bg1"/>
              </a:solidFill>
              <a:latin typeface="Levenim MT"/>
              <a:cs typeface="Levenim MT"/>
              <a:sym typeface="Levenim MT"/>
            </a:endParaRPr>
          </a:p>
        </p:txBody>
      </p:sp>
      <p:sp>
        <p:nvSpPr>
          <p:cNvPr id="134" name="Text Placeholder 2"/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4360863" y="4159250"/>
            <a:ext cx="64135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33338" tIns="0" rIns="33338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/>
              <a:t>+</a:t>
            </a:r>
            <a:fld id="{C8EADABF-288A-4354-9121-14F69794DD24}" type="datetime'4''''''''''''''''''''''2''.''''''''''''''''''''''''''''''7'">
              <a:rPr lang="en-US" altLang="en-US" smtClean="0"/>
              <a:pPr/>
              <a:t>42.7</a:t>
            </a:fld>
            <a:endParaRPr lang="en-US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638300" y="4189413"/>
            <a:ext cx="111918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E12B90BB-015D-4C18-B0F6-966B4A07216E}" type="datetime'''''C''''''''''''''''o''''st'''' ''pe''r'' ''''''J''''ob'''''">
              <a:rPr lang="en-US" altLang="en-US" sz="1400"/>
              <a:pPr/>
              <a:t>Cost per Job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3284538" y="4897438"/>
            <a:ext cx="614363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33338" tIns="0" rIns="33338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fld id="{0A3B6E98-E933-4C0D-9D47-AFCC3FA9E6BF}" type="datetime'''''''''''-''1''3''''''''''.''''''''9'''''''''''''''''''">
              <a:rPr lang="en-US" altLang="en-US"/>
              <a:pPr marL="0" indent="0">
                <a:lnSpc>
                  <a:spcPct val="100000"/>
                </a:lnSpc>
                <a:spcBef>
                  <a:spcPct val="0"/>
                </a:spcBef>
                <a:buNone/>
              </a:pPr>
              <a:t>-13.9</a:t>
            </a:fld>
            <a:endParaRPr lang="en-US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122" name="Text Placeholder 2"/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4549774" y="4897438"/>
            <a:ext cx="64135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vert="horz" wrap="none" lIns="33338" tIns="0" rIns="33338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/>
              <a:t>+</a:t>
            </a:r>
            <a:fld id="{AEB15BD2-23DC-49D0-8BB8-D5EF65086892}" type="datetime'''''''1''''''''3''''''''''''''''''''''''''''.''''''''''''''9'">
              <a:rPr lang="en-US" altLang="en-US" smtClean="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13.9</a:t>
            </a:fld>
            <a:endParaRPr lang="en-US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962025" y="4821238"/>
            <a:ext cx="1795463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400" dirty="0"/>
              <a:t>Transportation Costs </a:t>
            </a:r>
          </a:p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400" dirty="0"/>
              <a:t>(Price and Distance)</a:t>
            </a:r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132" name="Text Placeholder 2"/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4594225" y="2682875"/>
            <a:ext cx="64135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33338" tIns="0" rIns="33338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bg1"/>
                </a:solidFill>
              </a:rPr>
              <a:t>+</a:t>
            </a:r>
            <a:fld id="{563B5366-A224-4734-A296-F5CC77FF1CCE}" type="datetime'''''''6''''''''''4''''''''''''''''.5'''''''">
              <a:rPr lang="en-US" altLang="en-US" smtClean="0">
                <a:solidFill>
                  <a:schemeClr val="bg1"/>
                </a:solidFill>
              </a:rPr>
              <a:pPr/>
              <a:t>64.5</a:t>
            </a:fld>
            <a:endParaRPr lang="en-US" dirty="0">
              <a:solidFill>
                <a:schemeClr val="bg1"/>
              </a:solidFill>
              <a:latin typeface="Levenim MT"/>
              <a:cs typeface="Levenim MT"/>
              <a:sym typeface="Levenim MT"/>
            </a:endParaRPr>
          </a:p>
        </p:txBody>
      </p:sp>
      <p:sp>
        <p:nvSpPr>
          <p:cNvPr id="130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Risks, sensitivity analysis, &amp; mitigation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976" y="6243760"/>
            <a:ext cx="16225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AlphaBrick Capital analysis.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5900270" y="1595438"/>
            <a:ext cx="2743200" cy="365760"/>
          </a:xfrm>
          <a:prstGeom prst="round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Mitigation</a:t>
            </a:r>
            <a:endParaRPr lang="en-US" b="1" u="sng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cxnSp>
        <p:nvCxnSpPr>
          <p:cNvPr id="140" name="Straight Connector 139"/>
          <p:cNvCxnSpPr/>
          <p:nvPr/>
        </p:nvCxnSpPr>
        <p:spPr>
          <a:xfrm>
            <a:off x="350557" y="3916363"/>
            <a:ext cx="8229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350557" y="4660900"/>
            <a:ext cx="8229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350557" y="5403850"/>
            <a:ext cx="8229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486522" y="1595438"/>
            <a:ext cx="5282266" cy="365760"/>
          </a:xfrm>
          <a:prstGeom prst="round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Sensitivity Analysis</a:t>
            </a:r>
            <a:endParaRPr lang="en-US" b="1" u="sng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graphicFrame>
        <p:nvGraphicFramePr>
          <p:cNvPr id="149" name="Table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711894"/>
              </p:ext>
            </p:extLst>
          </p:nvPr>
        </p:nvGraphicFramePr>
        <p:xfrm>
          <a:off x="5880100" y="2431719"/>
          <a:ext cx="2909058" cy="376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90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53296">
                <a:tc>
                  <a:txBody>
                    <a:bodyPr/>
                    <a:lstStyle/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Due diligence &amp; analytics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3296">
                <a:tc>
                  <a:txBody>
                    <a:bodyPr/>
                    <a:lstStyle/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Due diligence &amp; analytics</a:t>
                      </a:r>
                    </a:p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Partner with BMRA and TRP for quality assurance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3296">
                <a:tc>
                  <a:txBody>
                    <a:bodyPr/>
                    <a:lstStyle/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Partner with TRP and BMRA for crew training</a:t>
                      </a:r>
                    </a:p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Apply supplier power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3296">
                <a:tc>
                  <a:txBody>
                    <a:bodyPr/>
                    <a:lstStyle/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Contract with distributors with pickups within 600 mi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3296">
                <a:tc>
                  <a:txBody>
                    <a:bodyPr/>
                    <a:lstStyle/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Wrap bond with state credit</a:t>
                      </a:r>
                    </a:p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Double-barrel bond with TIF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4" name="Straight Connector 33"/>
          <p:cNvCxnSpPr/>
          <p:nvPr/>
        </p:nvCxnSpPr>
        <p:spPr>
          <a:xfrm>
            <a:off x="350557" y="3152136"/>
            <a:ext cx="8229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Scaling opp. &amp; Risks</a:t>
            </a:r>
          </a:p>
        </p:txBody>
      </p:sp>
      <p:sp>
        <p:nvSpPr>
          <p:cNvPr id="36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3</a:t>
            </a:r>
          </a:p>
        </p:txBody>
      </p:sp>
      <p:sp>
        <p:nvSpPr>
          <p:cNvPr id="40" name="TextBox 256"/>
          <p:cNvSpPr txBox="1">
            <a:spLocks noChangeArrowheads="1"/>
          </p:cNvSpPr>
          <p:nvPr/>
        </p:nvSpPr>
        <p:spPr bwMode="auto">
          <a:xfrm>
            <a:off x="473075" y="2032001"/>
            <a:ext cx="843045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3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$MM Change in project revenues</a:t>
            </a:r>
            <a:endParaRPr lang="en-US" altLang="en-US" sz="13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2" name="Rectangle 11"/>
          <p:cNvSpPr/>
          <p:nvPr>
            <p:custDataLst>
              <p:tags r:id="rId22"/>
            </p:custDataLst>
          </p:nvPr>
        </p:nvSpPr>
        <p:spPr bwMode="auto">
          <a:xfrm>
            <a:off x="4276725" y="2133600"/>
            <a:ext cx="250825" cy="187325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>
            <p:custDataLst>
              <p:tags r:id="rId23"/>
            </p:custDataLst>
          </p:nvPr>
        </p:nvSpPr>
        <p:spPr bwMode="auto">
          <a:xfrm>
            <a:off x="3432175" y="2133600"/>
            <a:ext cx="250825" cy="187325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3733800" y="2128838"/>
            <a:ext cx="44132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400" b="1" dirty="0">
                <a:latin typeface="Levenim MT"/>
                <a:cs typeface="Levenim MT"/>
                <a:sym typeface="Levenim MT"/>
              </a:rPr>
              <a:t>-10%</a:t>
            </a:r>
            <a:endParaRPr lang="en-US" sz="1400" b="1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578350" y="2128838"/>
            <a:ext cx="4572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400" b="1" dirty="0"/>
              <a:t>+10%</a:t>
            </a:r>
            <a:endParaRPr lang="en-US" sz="1400" b="1" dirty="0">
              <a:latin typeface="Levenim MT"/>
              <a:cs typeface="Levenim MT"/>
              <a:sym typeface="Levenim MT"/>
            </a:endParaRPr>
          </a:p>
        </p:txBody>
      </p:sp>
    </p:spTree>
    <p:extLst>
      <p:ext uri="{BB962C8B-B14F-4D97-AF65-F5344CB8AC3E}">
        <p14:creationId xmlns:p14="http://schemas.microsoft.com/office/powerpoint/2010/main" val="287020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2588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126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…and are building relationships to mitigate other more qualitative risks</a:t>
            </a:r>
            <a:endParaRPr lang="en-US" dirty="0"/>
          </a:p>
        </p:txBody>
      </p:sp>
      <p:sp>
        <p:nvSpPr>
          <p:cNvPr id="130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Risks, sensitivity analysis, </a:t>
            </a: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&amp; mitigation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976" y="6243760"/>
            <a:ext cx="16225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AlphaBrick Capital analysis.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02920" y="1595438"/>
            <a:ext cx="2638663" cy="408623"/>
          </a:xfrm>
          <a:prstGeom prst="round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Risks</a:t>
            </a:r>
            <a:endParaRPr lang="en-US" b="1" u="sng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graphicFrame>
        <p:nvGraphicFramePr>
          <p:cNvPr id="149" name="Table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229327"/>
              </p:ext>
            </p:extLst>
          </p:nvPr>
        </p:nvGraphicFramePr>
        <p:xfrm>
          <a:off x="473076" y="2217421"/>
          <a:ext cx="8302434" cy="37309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52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293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479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2868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States and land banks </a:t>
                      </a:r>
                      <a:r>
                        <a:rPr lang="en-US" sz="1400" b="1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resistant</a:t>
                      </a:r>
                      <a:r>
                        <a:rPr lang="en-US" sz="1400" b="1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to </a:t>
                      </a:r>
                      <a:r>
                        <a:rPr lang="en-US" sz="1400" b="1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place grant funds in reserve</a:t>
                      </a:r>
                      <a:r>
                        <a:rPr lang="en-US" sz="1400" b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rather than spending</a:t>
                      </a:r>
                      <a:r>
                        <a:rPr lang="en-US" sz="1400" b="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it now</a:t>
                      </a:r>
                      <a:endParaRPr lang="en-US" sz="14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Communicate 10x return and natural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fit for abatement and historical projects</a:t>
                      </a: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868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400" dirty="0" err="1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Aaa</a:t>
                      </a: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and Aa rated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state and city authorities </a:t>
                      </a:r>
                      <a:r>
                        <a:rPr lang="en-US" sz="1400" b="1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hesitant to back bond with full faith and credit</a:t>
                      </a:r>
                      <a:endParaRPr lang="en-US" sz="14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Communicate 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investment, recidivism, &amp; crime benefits</a:t>
                      </a:r>
                    </a:p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Tweak ratios and operations</a:t>
                      </a: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868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400" b="1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Municipal codes</a:t>
                      </a: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limit reuse 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material market potential</a:t>
                      </a: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Advise clarifications to 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regulations that expand uses</a:t>
                      </a:r>
                    </a:p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Seek global distributors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2868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400" b="1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Immature industry processing capability</a:t>
                      </a:r>
                      <a:r>
                        <a:rPr lang="en-US" sz="1400" b="1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</a:t>
                      </a: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limits potential scale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spcBef>
                          <a:spcPts val="600"/>
                        </a:spcBef>
                        <a:buClr>
                          <a:schemeClr val="accent1"/>
                        </a:buClr>
                        <a:buFont typeface="Arial" charset="0"/>
                        <a:buChar char="•"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Coordinate contracts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and transportation to partners’ centers via their logistics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247112" y="1595438"/>
            <a:ext cx="2638663" cy="408623"/>
          </a:xfrm>
          <a:prstGeom prst="round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Partners</a:t>
            </a:r>
            <a:endParaRPr lang="en-US" b="1" u="sng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89320" y="1595438"/>
            <a:ext cx="2638663" cy="408623"/>
          </a:xfrm>
          <a:prstGeom prst="round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Mitigation</a:t>
            </a:r>
            <a:endParaRPr lang="en-US" b="1" u="sng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694" y="4178461"/>
            <a:ext cx="746226" cy="746226"/>
          </a:xfrm>
          <a:prstGeom prst="rect">
            <a:avLst/>
          </a:prstGeom>
        </p:spPr>
      </p:pic>
      <p:pic>
        <p:nvPicPr>
          <p:cNvPr id="3541001" name="Picture 9" descr="ttp://www.weyerhaeuser.com/files/cache/4794f64100a59a1f88716dc052f5cdff_f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42" y="5294778"/>
            <a:ext cx="1878330" cy="3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Scaling opp. &amp; Risks</a:t>
            </a:r>
          </a:p>
        </p:txBody>
      </p:sp>
      <p:sp>
        <p:nvSpPr>
          <p:cNvPr id="18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711" y="2272409"/>
            <a:ext cx="1078192" cy="805050"/>
          </a:xfrm>
          <a:prstGeom prst="rect">
            <a:avLst/>
          </a:prstGeom>
        </p:spPr>
      </p:pic>
      <p:pic>
        <p:nvPicPr>
          <p:cNvPr id="20" name="Picture 12" descr="http://www.ohiohome.org/images/logo.png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rgbClr val="003BF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83" y="3373259"/>
            <a:ext cx="1924048" cy="5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037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5163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01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 &amp; special thanks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16412" y="1319801"/>
            <a:ext cx="406394" cy="15544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Finance entities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16412" y="3017452"/>
            <a:ext cx="406394" cy="15544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Recycler/ Distributor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16412" y="4707539"/>
            <a:ext cx="406394" cy="15544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Government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832" y="1299357"/>
            <a:ext cx="891302" cy="6683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23" y="2471675"/>
            <a:ext cx="922121" cy="46657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5925553" y="1319801"/>
            <a:ext cx="406394" cy="15544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Deconstruction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58" y="4818822"/>
            <a:ext cx="746226" cy="557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997" y="4777911"/>
            <a:ext cx="585216" cy="585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924" y="5573100"/>
            <a:ext cx="585216" cy="585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251" y="1529114"/>
            <a:ext cx="1188720" cy="2808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57" y="4111554"/>
            <a:ext cx="1347452" cy="4605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3" y="1835638"/>
            <a:ext cx="729221" cy="7267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602" y="1959261"/>
            <a:ext cx="906111" cy="8445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082" y="4936384"/>
            <a:ext cx="1177151" cy="5193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503" y="5573100"/>
            <a:ext cx="585216" cy="58521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5925553" y="4707539"/>
            <a:ext cx="406394" cy="15544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NGOs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029" y="4055435"/>
            <a:ext cx="457200" cy="457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874" y="3000622"/>
            <a:ext cx="601511" cy="600115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925553" y="3017452"/>
            <a:ext cx="406394" cy="15544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Design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956" y="5621206"/>
            <a:ext cx="1149402" cy="43947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319" y="3598576"/>
            <a:ext cx="1039528" cy="51846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899" y="3152971"/>
            <a:ext cx="1114369" cy="3296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399" y="3638203"/>
            <a:ext cx="704461" cy="278801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454806" y="2938246"/>
            <a:ext cx="8229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4806" y="4635432"/>
            <a:ext cx="8229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41908" y="2179966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April Mendez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841908" y="1951607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Nicole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Chavas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41908" y="1548829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David Chen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41908" y="2558374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Greg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Fodell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264" y="1558639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Steve Finley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20264" y="2257790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Ted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Reiff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91236" y="3162180"/>
            <a:ext cx="100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Matt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Edlen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591236" y="4145536"/>
            <a:ext cx="1111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Hilary Gabel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591236" y="3639104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Tom Kelly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620264" y="5057551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Ben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Shorofsky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20264" y="5702446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Anne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Nicklin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420129" y="4228753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Ken Ortiz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420129" y="3205667"/>
            <a:ext cx="998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Kate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Koval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420129" y="3731802"/>
            <a:ext cx="1075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Lou Dickson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749666" y="5727209"/>
            <a:ext cx="1350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Debbie Stone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749666" y="4958914"/>
            <a:ext cx="1536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Heidi Phaneuf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917540" y="4714486"/>
            <a:ext cx="1536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Aaron Sorrell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917540" y="5727209"/>
            <a:ext cx="1536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Susan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Vescovi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5" name="AutoShape 85" descr="data:image/png;base64,iVBORw0KGgoAAAANSUhEUgAAARsAAACyCAMAAABFl5uBAAAA/FBMVEX///8AAAAiICH8/PwiHh/5+fklISIhHyAlIyQdGxz09PTq6uohHR7h4eHx8fEYFhfBwcFjY2Pb29szMDHMy8sWERIpJyiDg4NNTEze3t7V1dUbFhcJAAAOCgzm5ua4uLgAldqpqams1ugvLS6cnJyLiYo5pdbp8/hwbm+lpKRaWlqUk5N4eHi0tLQ5OTlTUlIAldIRnNRERETc7va53u4Ak9gAleEAnNuk0e0Ao9uYyttfsc7U6fhJqNZcptB4v953uuYAledCrM4jm8Ujk8d/wM6JyOWq4fUyrdM1octOttxLtM4Ah9K72OlBn8YFneIsn8CIxOsAf8HK5/LEX9I6AAARzElEQVR4nO2ci3/auLLHkZ+SXwJimYctCAUCMWCD86A5u92ezfb0bs/Zbu+9+///L3ckG8iDbZK9afNY/T5pYozs4i+jmZE0dq2mpKSkpKSkpKSkpKSkpKSkpKSkpKSkpKSkpKSkpKSkpKSkpKSkpKSkpKSkpPSImphP/QmerSY/TJ76IzxXTS7PTp76MzxTTX46PFRs9mry+2r9SfWpfZr8e3WxOlJs9mjyw/J8eaHY7NHk8vDL+Vqx2aPJD4fnR0ertWJzS6JDffrPv88OFZubmqy+rA7fnbz9TdnNTYngvT46qX0+U3Hqhia/H64OP0DS9/mx7MZ1XeehxwSuGzzG//2omvx+8eXsSOTDb3++DxszbLWmjWlr1vuzFqFlsfEDP4WZabS4DkeXP0+pyeXyvOpKb5dHd7MJ2whREEdo6u5vUmcGaj3wYwRDQg+us0Gg7gNP86g6OfqyHSmcLu+2mxEnlmXEsQe/2cF+06lTI3koG/fAIzfYcOI9KZuTy9INS50u74zhIY89I8nyRj7kmsHyvY3+KpvsOpvEI0/J5uTd4RqCd/XqHmyy2CbRcWDqejhnFkb1fY0eyW4QY0/IZnJ5cQXNPdj0kYXphsec2XS6r9UjsWl2Os0nm4aEMdTh8mg3Y3M3mxaz2PaqQ8RQtn1L38WUu9lsG283JBv32mluHPFdY9bkP+c/f7mCpvbmLjam7VnU37wKZuPjsHrDn02n83oVt+pUk2zcXs8vr8jxe74wClPucUdlW3nUoPTnko3j1OfTVliZD7TtlYcHTWg4HfkPTpr+qk6O1ufry6ssTn+5+PrcVoAML9uToYUFhFsI6mgs+0DFxoRoj8or74v34G8X/vZHCCUIDf0ghQ046li0kL54NoTTJIgvxB5dnLQptgZitzh9vte9Pb4m7w7PL379L103J2Cvumnq5sfV6t2J2LwmaLBZfeghjeW3v7wQUQ0TSuwIFaJlxcZJYy8unemAa8lYvuNFhGHNtiMbD2lkEw1jJFAAG2wzzSawR0MjwabBiOXL0xM4iHP4vd/3Pzqa3y9Wq19/PVodQQx/9+7o6Ojy1yPwzEeXl0ewc3W002r1qep4TaTx6a1+3xsSuJyD3OaRhmZX2TBjy8Yo7QZrVkRRljHD8myMogJZFs0cycbAOKH5EGGMCdiLnjJPssloRPB0Po8opvl3cM4n787FTNb6cLU8XP2yXK4PD8XPEkAcHq5A8KrS+ujTj9VRIbLZbTYjFJFh3zU7La5h5O5lk1iSTWdoWySqO+6MWZ7FjwOn7lkGbUo2NmEjX+8MwK74vLKbnvhCEmQLe+m0Ccbhtyajn3w6P1ydLZcQp8TPmdBSAFkvz9dLoXLfGbA527nrEPrULTZm26vyHCelcuvP2fiZZ8m2epva0sZqQEl0KtGn0EA2HnEcF65g40XAxuwOZtIB1WYJjmffmo35+eP/vH1zS+9X66OPt/b/YxfJOsCmcdOqgyzGUemg+8gWA6mvsvHaAq6ec5vLiDdKDNQvffGwPEuAPQ93JRurCoqO35+N55n98DHsY+l0tb78an8OkB0XN+OUP/TitNzsooim+tfYHBhlW8GGdcTWCG3ZbHK/LLYgwdyy0euNLGI84Rg/IRvwPV+N4Q6yrWg3+A5cF1A2IyOu0mPw1XezKe2mzW1b+o4Rsio29rA6dREb/AqbKWIe4UmiPSmbs/NPX7UbMycWH2xe+ZpdgPfpHRgkL50Q2A1vXGWzieEw1rjJBq5Xvrdjsx1rZsS4YjcLCFzsYL4ImzOGvyubyR9vTiv98X65Pnrzx+nnzY7TN29utIYLIdswukA2bwOCwrZJ+Y0PgM1Y+hvekkHY5ps3jKRk4+3spmKz9Te2XTb2qeZF/pZNi0a0zCln/Luy+XEFAUrq7LflmQhZy/Pf5Muz5S/n/3uzhwXIMtBUfr16OPQiEWogOmlcfuReBilLd8umNqVlXlerM8/Y+OI/YzP0NFqeGaJd3Kht2Jjwksve1wUDot+PzY8flmtIc0RCA9keZIHwb72Ury7Wv17eLhyYIcheo1l/0Z/DJ5fZDET2CFLCen+QQeZ6YO7YDOBi0KhfnyNsWHKEtWOT79jIPtWLPM9mxaLeb/MoSma7/GYOdjP1a71jRiLMHjq+/8s6+e9PkOgtJYz16hOE8IvVp4rU6ufVnpoKM0cwPOAwDmJWZJUJidlAFsQRnhiWTFW2bLrctjBnCNyEYcnEyM+MLRvN3rBJgI3DLUyJliRJHGkyGG7ym5E4e1RE3GKWtn9S5FtocjLZ6eTkI/ibP7b7TvaGLH/KONE8w7DixKrccjNHsMPzPMbkuLEOPOT3O+IAxbApb0RxIq7KH7JEzhXCQJIyyWaGYgE0QDHP24ntQZ6cZKIP6WnCYgjzzgH3LBLHjE3jmDe+PZW9Ol1++XDnXLrenx+AkXBSjLeTcsFxm3LEo2k5FOy202Ikt8IUbIy1F3qr3Raewm3kbUkNduSpzG8WRV4AigD+1IPxEE5z0CoH76KJ6LNuawj/oZ3Wa2nenj/yNd9Xp8v71d+4nWa36V/LAQO/2Wz2NsOJwHGqYObA/g60NJ1A7nGqvzUd2lzbgHfgcBfOvEmgTKdqUuvByX1TtvluUzhXpeu1N8v1Tydiy1QVkVc0+de7o3cw9v6yegdaXaql360mP1wcQpC6gAB1sT6/+OXHuw/5u2hyebhcrc9ErrP68vNyqaxmp3+8/+c/37//+G79ZfXx4/t/KTS3dXpnnWhzUareX3SfeB3/O+vN8vyO7jSHjE2Ic4aL2T1rQsxG0S6edNH/EXT64S67aXFsG0KQvcao/Sd1FDdkFpyibz7P+431+Wz909czmxYzvJgnkBaD4UT3TODNIibJS2fz9uyuvKbFLK91LDRLY8tizfuc1swQf/F28/bDXXcztLgVVzU3Zs6scknyLulhGNafX73aw/T5zpQP7IZv1sNb3EODr7b+ewn8zY4NKu1GLBeXe8RqcbXVmbXGo+aN/aZs6Y5a43A3ZDTDcWtcv+LmmrNWa+Tv3q/D+4P7ef0nVYsbyaaOLWVyUqpjM16Ul9ZCDMmLGmDEeZLwg9Ku8oRqYn/BkkbQkJ58WPVGdyYWV3hCZiUtc0TE+0lyMJDn7LVYIg/In30SAP6GLjpNUHfKsIflEkzM2qU3aSFP1k2MEcGUMA/HctEfKFIs2LSpPcy4hbHlGVX1RBthw4gJtpO2YKHP4VDMKMFEHuoWKNLsOMYGo88dDrCxNFElGsdxZEVgNsCGxBs2iYE6tVodaTYr0jxjms0Fq5SRSLBJgQGhPBpy4llMHDOHfIkXeZtiuUBR6yNNE4cOqU2YK2jbNm2nKbExbT/dZd9LwAZbQh78M2Tud4MNRPUpx3zqOI6fo7K4JqUlmwbVMG8P/OZoaMkJ9C7HGhk4prmwMU5KFmzumE6zQAlaQPSnNjt2HH1hc4SeeagTbJio+0UJMyzedm6x8QUCj8seEzZmfWk3GzYMk7b0K2LBbiDmig1eLv6PkQawzJTaghnYXmNWd2tBRgiWOdRoelx/5hNuEMPJuC+0mFNiiOWp22ym3CLD435/U5sW5NSr2FjlSlOtI2OcmTKDhW7P77kDZPGpYK/RbLDoV+mQmcVWnPYH/e4z5yIkaiE34XTBLYOY19hwq/Q3Yq0AJckwH4s3nB0bg5RsmggLNgXk1hbWbBzFhsFyvbZAoo4LgtxBOhYGNkeWFSMIVFm6eIrrfYgghm/zGweuDLl7/A10lQQijQ3uFInikytsPLphI+zGKYhlUEpsQmLPYGIts4USQjVbo0QeGuSIM41oGuHoqVZf7qurbII01iBkN/GWzZjLOAU+djQvKHz9YAPzq2yoV0Xikg3YjeERTYzsPV5dfHg8zYTlGF4Z/+ujaaYhROFUz3xIBuOEHZvCs4CNH3lxFV7n0Kfku2YAP04wp+B7JRuCK39zjU2Qxwbr9no933dN3ZSd1XRqgR+4rTii0m0Hes3puM2cYv7NS7b+fwK7ISUb3Rwxy0qCWm9IvbJwZsAM4Yt7g3Fa3ucQQgpYSF+8iVPGtT4F4cpm5SJfc7ZYdGvB8Tgvy5x6KCIHenfUqhYBj1GEnjsb8KbT8Xg2Hk9zqkEMMWtBm1ok73a6c6ZZwt80Cad85OqO3+KY5nLEvmFjxTs2A5HfGFYy6DluKPKZWc3niKJBoAedKYtoA1wzZ1Ho6G4I2WHZx56vgA0MnyBwJBzQlGWNMxQZDHBQDcKTyE7mSCS7jXTIcTlSh6xFLPoLX8yusRHjVQ0dpAW1sSZqMuaQF6N2I8XMtuHkQUYhT84bBYXeSZ997ud5xCPEg7wj5rb8Jt2CARRwqnZB5DAJBkkwHqKxYTE0FYlJzsuxZsp3bMoBldNAxLAgkmMqWXUyRCIYTgERWW3Q5wzb4kxGQp57EG+RCDTEUWRn6bya9evMvQQS5WzQGRqy4s2dY45gLB3nAzlL0SBY3oU2pVFUHtNMoqSsT5llDDKhhFbl+P404qL6n+YlijAloow/wY1nHqXE0v9WV2dUOvV+vw5Rped3yikbP4TUub65HNf35cRGsD1K7/U6VaobhOLg3SDbr/evve7K1/eafFVSUlJS2urhpU276fgXLqcb9hf9sPlnqVh3Op8+MOAOptP5C1hJuEvOIE3kxB9qj/fTqUN+8sD0Pn0FC59g/VMEWawh5otJUuzNOuoIP3BNz4RBaPzy2UwRjmKUsATFEWb77msVywz8oWy4wV48mw6yIpoNmt1mmHIYa+6bNqgjK3m43bx8NiNuVSsFYpbP0sgeD1pHdnKvGoKtXgcbUSvQr7bdaHv79zX9Xe2mlVh844D1xXF/s2Zk1heDTQWgYAN2Ew4G9V1FgB5Cg87VU3X7g0V1qtfBZsYtfvuOgmBWiDLAqH0sYECc4oOwjRkjxXHJLjguMGdsmG5ufddHbY1zHuV9wfN1sKmL+wMbs25vczeCkF9AXPdAMRL3AUEbK6PEFrfKoIa4djdFlEDY91jlvN1pEsNLz6Zorr8WNrVcwIEvPGung6pDmRCxPM5szrxITOYBm8iIKLTyMBZzpJATYUK5x6lRzoTqLXEWCPUURzJNfBUxvNYDE9AizSaUIZTKGagBsjCb1v1FTjSKJBtD441Fd1QQOZfeTzTNzkN/UFCLIFM8fMmKeCPs9HOx7BTIBYhXwAauNOVillLckUjkKuYUfJC8J8oXs5mO7FOJ7DshxyQriyPkulyQx/IGzjmXi9/ikQRUrv2+Fjag7mA2mlMUabQhbkIl3rB0PmEovEtdPLRCvtZTQg5qbkZtvLndVxO3tKaGVa1T9bnN5q+KjZQ741iDDuFrRnztuS9gN5v8pkG9IcCLaVX0FlKBws2IlZXx3o09Wjj6a2Mj7jWNUKfWJBqbXp2wkTG83GzQeFjrRYQWpd30hgRMzT8gXvUsKhei20HwKtgE3fp493SeWYLB4XRsj6XX7cbe2U18IO5uJlnJpmmL7tbLDGPDJrZI9jrY9BErMxapKROlAb2IxllpN47pyPxG24ynJJtg94SSPhI3R+s5NewyJYaIxRr6q/A3LqQufGM4dWLbPBBVEhavHn/TThvmdTbgb8AqNpMWcy5XtafMKAOZKUoDR8IXe/yls3EKG2PSajqBU58zSGfE+GGEsB31nSBocUh6SrvZ+eKD8mEb0cJx3BaLIrHqLaqz+EgcQcGdd2V+8+LZiMcrYI0nFFIbuCwqHgZV6x3YkZ1EQ8owFoOtK3MUDQK+uOZkBEeJPfR4JGuVRCatadwTR0RclKPsighessaigsoWz1nTNKSV1xOKfeL5apiLcok6irZxCoI1/OkSGtkaAZtDZYVXNwI4mnwim/DSuihaevls5CN6eSKey+e1NjOi3UKU6EO6nAo7qldVxeKhEwhZYqOTi/V+SJtbVUBrNuAsohh3Xj655KmfxvtYchfHo9HoerlvKHeV8zNBt9utqDWb3eqSu6LB1Ts2/Ks7et3m3+z2TyUlJSUlJSUlJSUlJSUlJSUlJSUlJSUlJSUlJSUlJSUlJSUlJSUlJSUlJSUlJaVXov8DLUvTbITba6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90903" name="Picture 87" descr="http://www.salesforce.org/wp-content/uploads/1946/02/columbia_bus_school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41" y="1217913"/>
            <a:ext cx="1107590" cy="69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4431464" y="1406600"/>
            <a:ext cx="138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Wendy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Rowden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6" name="AutoShape 90" descr="data:image/png;base64,iVBORw0KGgoAAAANSUhEUgAAAakAAAB3CAMAAACOsU+CAAABAlBMVEX///8fDWMAAAAAAFgAAFUAAFcAAFqjn7gAAE++us8dCWLm4+4AAFHJxtcSAF4cCGLOy9n19Pj49/rt7PLBvtAPAF3W1OHr6+vh4eHb2eTKysoaA2Hm5uvr6fH29va9vb2VjbS4tMqlpaXX19eHgaWSja0+Pj6wrMSfmrd0bZja2tpzbJfx8fGWlpaPiavCwsJIPntZUIUrKytoYY+AeqAAAElQRoBhWYuDg4M+MnUqGmo5OTlWVlarq6tvb285LXIgICBkZGQwIm16enoAAERMTEyampomJiYYGBgtHmtZWVlHP3gsGG9VSYd2bJ03JHZrYJhHOH8AAD6CeadRQ4ReUo2Xgb/fAAAgAElEQVR4nO19C3ubRtP2SgJ04CDONpZlmxgCqhJFFCIsJa4SpUnqxk3bL+3//yvfzi6HBaGDk/Zpk7dzXXFsWBbYe2d2ZnZmQOg/+o/+o//oi8i9ixuP2/P5//hJ/lYyzs0g9P0kmflh17XPtX/6gR5KRswpq4bjuscrivE/f5y/hTTTj9ZWD5PE8TzHSfg3rvVhEjj/9JMdT5qvWC1lm3f0YCW0hquvbt41kOrPAZlBPAv7tuOIouM4cuAncwEfVeJg/E8/4DGkJoIwbLWUuvRzZoowwseX/8hT/ZVke4rUU9JQ1htOiv1kyfX4eXBoQmrnhqE19YB0XTMMY9woe3R8XKtdBs3HY+NBskpXvVbHagFZM/aEHW461hCOK4uHdPgvpOCDJCmJvA+I8+6C7ymTvWLQVTqCMtgsP0RRmsZTQnGaRtGH+XrTUhRLECbbV6kjwVKGqzW5LJ5OJnEafVivcHPL2uKNnaTLkzuewgFI+WX3szUP7ERISY/t799IWqhIXCznfxo2PpQuPv6ekJMMNuNw0+tFckMXGS0VPBiDodJAo+FwgE+OhO2rUotcNcpaWll7aN4aSOoxr+B0U4FXcpgwCV36xO5E4S2lPG41zJSvhfRQkFp+JmWc7iSKLfzLOYdQ5MEhcw3HzayBGnHSYufgxcKgtYcGisA1jFTMD3df0bMPv0J/IwhK9ULBhYed4+PVJ6pKxa+KgpWkdOkSgZnlfIEZCYAApPpE8tg/wktP5rlkdFJJincoF1rKd6zamJWjLsAy2HRVomyNNCF8eO4efgVD2r5YMPGJOkxw3D/Y3b+TnLmUPbsWtpZ4+rpYuwVxd84jPSW8E0wUDCQ7xHbU43a9sCHP0uZhHyl7Bl10406dsRRuHhylUBicpYxqF3cAKUXYOp5Jxa+O/A43JYPhTHhfR/hXsafbI3zgvPNxRYQfivUIS4w4ZynCfuZKWu5WLXR3KWxzlHLAJHOqDDDq7BaydbKTxVqo3pIgNZ5FS0uozICvE6nxQhpSVokWakwFuK786U/wEI07yJGIjPsDic8N/DMjl7TTE6kT7una57fEzr7m9BqLbd4yH/gyYWWN7OSXG4HCcvhXiZTZkSaZDfMbnpcC5ZoFfkX825jX0Qx0CW2KUBLDT0oyR1RCpLaktNFwohTWuUo46BsIS6SGfPLw97E7TUhhrFrbOuFXRT4nBPC/3Ecg9tCG/IU8PEb6b8jpYWF15+kowK+mdT4F+WVW/puWSps9Am1RXauU6OADpcUVirLHEthNE+aWDFKoy8yarxCpqdSCcXb+nC2pHuy2yH/m2g47AfL9mYE0X1YXf2BmCJ/nmPjEG+MQUTaThN1LiVqVf5Z36IEMrhjN5ed5UQMGERYpm3mUrw4pfSEtQHZpYLJTIabTiZzEYYOrYp0JOvG5SP6/J9LQFbjd+ty6onYdHqEkF3789FDTHdTfgZTIfb1IYaCol0aGBxfpFPYjYJzmtSc/GtP1w8w4RBW4oLE9qsqizBLdR3auEPCfbfF8i0jNpWzeGvfdRPnxRzI4s0X+do4ZTuJ0sYji6cxVWewyVXuDwACDloq0C4JuRacQDqlyawrsgPv8ofwGkVpI4NMRAQI1irF5OQd9nMo1x/99FHmBbIvGWLTlvp9u7kvX7ZwsTB4Zhjmsb6LC9ZtvYj4IqSmVfUP+CJ/ELvr2kJoSjhqPSjf1LFMYHG+zCMS6ADT601XmwLXvMGYq8UfLEoHW6exQK+TOA5AK6aI/Osh6++ibQ2omwR7N+VyjjDLO9ArMBfM13YAaI33mfaqYNHI6Iu8ozicJ0UXMZbbPLXNWoxfwIUj1KVCKdbRborGXbwwptweK3LmFOSKBIU6SWQr4yKsYOMugvr8wRLWxNTyF6OZjwkrmQsO2MQJZFUjrJjXkAUipHaJNKIccTgfoG0NKFAAj9GmOTdHF7wYe4y4ItvPFggyTf49/eBpyQ1RZMeAazRvk729GyOjh/xPQRTypSa8+HimbuuaUlfhlr/aNIbXsZRrAPE3xbzJ1x/nEmALWGOJ/gYrkpcfuJE3cBC4TFxFRQ5ZYXDoC5rM18XbPpQZd/WikbItYXtb6S6OGvi2kPAkvPwZZjT5A+M4MmMJYwpoUxotIQzFeKsQQ2QnSSwNYw2r5nwTJgEDax/iqChqv6OAairC9VB2LlE13zq35Hi/icfRNIWWTNWVCH3e+QDY4h1QF+KULu1MR8ZWPfXxCThhGma31c6SDn09cARdihPpLbX2OKCO60rZb70ikVMpRQvTFQH1bSK05CJII13RFiJYwwK4CAw7+dIRSA927cioiWVXLbXFVRiGWd+GEcFlKV6Vg/TvhqDH4K+Lelvw7DimTclTn6MCWPfQtIRWC7EMOEmnUmwjyL8Rc5mCRRg75ItLcrUGVsShMkQOeiQBURqLUd6mWrsccvtiwrLqz8CikXBpC0fmMTY5t+oaQ0iwLdD3MSAEZGlivQkCri7WHGfBGgrJlXbNl05Tt7C/T98ZoDcrhDGTfDFhRJkuTLERjOB5KdWf5MUgFPFHPub8mDOUbQioBHU3r+/jnNNsBCmC3EI2tBIJavNU67YJDaaEs40niTeK5Mp/lUhAgVWckIMbLhdWkkHpr7rx6syOQ8jkAasAd3A4+jr4dpMYcSLjJNGg5OloQdpEVnagEn2ADcWZfGLrmVx1KYhDdeYR98OpFnBmAWAwcFPRbC3JGx1xlSrX4sMNI0S38QWenO/6BVEGK2Yv8+pBKJKzjqVM/vuspH8DyxcvLGLlCYqNQT+bGOcRhKt1M4sGr2gQxLVAgbEz/NPkTn5spcGyJu3KeZ8zgQJTFslM1XA8iRYEacl/i6qtQBSnGL/XVITUWQNKRuSZHdpDggd0Qe3cTrRPzHIRcSPfeDXjNIPsHIbXIVLyMzWLzD4Q1dg0sqJBioylzwlRVteAQUh4B6gtdfRVikeK/ZqR8WKW6XBz2xWzfwscKBOaSc08LgTvEdaIjEXQ4kG2T7B/hGw35ZDM/TMXxFOn3OpKLtBd9TSHacBX17wBSMwrU6IgQ2WPpm0FKgQjLrtpN5lxvAxFiDpZjH8E7aybwXibdvgBkJhg/MEXB6Q7KgypCawz0eYjMGUpBKsb5Oy8y9aIrVUZhP1JJBtQXuvoq9K9CKnlg0I4xKZxpplTqwpoa4DdZwttoH0ETxK3COw3Cx1CIeQcCkhY2MbtkuOoTXKTPiSIeJACugXSFslCUuyc0q5KbtBephJz8cldfhf5NSAXS8GEXxKWZE3O1PYV+lqDikr35Lvjd4DXGmJFUbOQuXGQuafwfYTlVRyl0Ro2ppY4C4qtIaEIS6CETiRVl+5CaEI6y5gdjAB9E/yak1or1oPaioOQbEhr/AbMF60hVzkHxxpTARtOGNAJBFgVI+1FE0QzN5kjkx8iGnFkThnqBRSNFw8HwDvDVs/8XT+M4+lPxYReYtX73IDUlpxoSPA+/EBjkqt0sM78MKV20VVlWbefo6TO2VUyNDyNzrS2nDTw9XOA0CZLEKpByeyGwkVNYSu4UjcN7WJUwPPaIes77WIeQezpqeQir8YsIeXcI3bsYKGotrbMBV+f3BskF0fLngf+FDfuwO5GKyYiO7h7IUeMgUoQOLwidjmAtwu1dx89HynCTjSAIfAeTILTi7qEtTV315wo8CbTHD1PXi5ZKy6q4nDXTW1r5BcOtTFyRbxVIxT3w2C34wdQ1EKSIkhQAfTIPfhnjNcdBeoix/qQkmm7F6iL1f9mMhT+u0l/MhNe0fo+YV4YBQctjMVo4Iu54VZsdCStgdyJFgWoJDzN47ZTNhRooAj+vd/C5SLmRJVhMdOIQd7709+g6TrLirerDrD22fSK0Bqz0U2OlU14wwDcQFpVM3LlSIKWvQISJsMLMn68XUJmBbnQ4sBc4Jc+fyijQbTNwTTrgv9GgCtUN+qqGW/gy7MpjibeSYQMYKx9saB7uy+wxfqFdSEXCZ6wY45RT8BBaHY7j+CzpR+m0qlh9FlJ6qHSgP5LaWo6mYnHxDgNCTLksZ1joFE8zsriFm3MRKLYDpbjAXHK0X4wobk8uxugK0/wZjYWFT2Y+HidfQ1wTPxwe4UkfD7SDNGALdU3PLWeVHfkr9o9gvCR6Z9RHWq6AauXTaHIKtjWT77wDqRyo1ogVlQfIJcNhtTx5rI3lcNmhHDDqLFgp8jlIuQqEBgwsYR773a4XKUVGcEvh46YVZdbJIhM7y1AVRTWcZ5lfiqBM3HNDDVfwHKO8IIaR8kr2tFFgi47prbLnVDobXzbOTY8kB+bx4N2eSRMFJuAXOsf6hE5CK9Ev+N/SRn2DjPxupKLMP3POluSIbHB6jPvJvGP9Ch1x5blmpKJyNIWjPegJcbnzSSH5+60sNLqSa/BwpLSU7Loo/CyXXVqwKnuxtpPztHl2elRKbzPP+xkQpqGCNE/SV4fZSWWVP5I+4zPWHYGQ6FgD9sli8MpB8FGmmqsx7A9i8nUkg97tewYkGyHxHKoOkDZXtF8qT4lZrGEzbMKIHNcDg/f5h4U/JoFOHpOV24jUnM2ROi7ZGp6djD07xvoi62jIhFs/GClbIb0IFc5EPl+sQEOutnF23srGfWgxS7Kx3k7CzFjElDIeVRaMhmF2tvOhc58yqU6jWKMY9m3xTTwXiaSvJAuGRWoLj3WAXN057/cNxzWMK6y5GppI3w0zoJiAODi/L+8I8RVOAmU58N1dUDDLSdiAlF4BqjUaHGX4TggA9QTdPOtnwBdQPRSpPl1irHrhA7OEqhY1YNznkHQqLoixspVTnqU8FdzTqmi6bqfevsXT6aJxEajzmuwNpAWEUUDiixfJcuSgcbZg6Glv0rc9UQ6vPv4yM39xrlCwcD/JlBsCJ86m74JZaUcGscF0S0U+1l2cXjkHt5GqAYXH6HBSVe5yV9a1w9ooHxw+H7QHImXyWfDa1i37zJS32FIj8xyoerGEoD7yAxIDZBR5xp1aTHhc58LRHT1hS8WUHAfKGF0QXcCModhE2EVynwAaPDeD0Jn8GfQTMwzkKzQLw48BHQjleZRxgMtIBIgtm4vIdx0k49O6UM7PLaS0TQ0o/PyH8zpkOsydLTeam2dFDfMY3ochJXMUjqZg7S6bcVWGeITFK22FDS9rI08z+4p0v60iQOOtnM3swUw2IsUly5STR/h9wCuY6C19VccqO3L0sSE6Dpy6gsY6jZlF4J9FutMNRZ1R2gIfto3Lx96UU7+KlJL0Nw0Z9dyhpUqjs7Kp3NGmqNuSTfsHIXWeCazmoi/slC/ShIxSh98K0HFrI09erF8Avm08Tms5m/eZdAxB9Qs+Fe3wCM9UeWpgntKpqq3Nep003KOlI9mPLA/W0V/L5cUh+5Hl36lSiOMqUq1M/a3J89Gh0mBZ/pvVwHxl2k+2VD0IqZwJ+Eaft8E8/IDPxP2s6H87G6wUxuRlqQgrhOU2D+IVrDI6xZT1wEOxKNWVmYk+QgYU1uXUYn50Wz9SaZq1u0KoxEDpPV9nE6OwunQ0XkJwDP0rsMFJuwspQkPh7mFLVZ74yTdYoeOiq+GILPsPQcrP2g7vtzsGYjPK85WsVBu4bVWI5UJlQ9Z2u7iv8mH7DiwTCovCwzGRYMepBDa10Xy+iPveGNhLlm1Dh5cNAANdc6lufgU6fK76KKXJHmQT/DxGOiDFLdfrdWskOdmMoNSAlGLJyKuJib3FElCUvb/QFLdZrg10/B+A1HneVNlRR0lfMe6lDrlILV6I8T8UxCT2jTJRPSumUtNdohJaNgl6Cv66yFVV2xFBpV44umo4ff+DjrUBKJcUdzhlGU37mun4ph+Gv3ihfoXGoRHYVDwkjq2qfbfrB6JDuNCJlzOiQ+pzU8WKiAOZCH6vGKFtpBQFYJzXlituz66vk43xqK75ESqT7am/4wFIFRyw0/voM52NVnp14BtKzzHSLNdT6zOpSmV3lWJOZP2IFvMNXi+e48vmGXvh/3JecYK49dwc3zvpp+Bj92P3N8xTSSiHyccxPKcg9XpDWv7v/A/IZYzIWCzHSMe/uPiFXTdzhWSPXkdKGZGb1m0PZc9SlWdpN9dIYDKJCTDHI1WWrhB2zROD5X0SPsVUYWgIJB2XN8nmVamAtISGvE0m059FatHSafiXrus2IEUFrYa5MipXL73vBpifgvDj2Am6GKluEHb7NHd06fdz4Tz+HemzBWW1P4i0mwkLx4FAiz1IDYXsRiZXPWHtjHTW83dtrvIX1+TH8UiVitfugiaVhQeG7q6Qh40lG0qeytY+p3yczla8T6UMhMUgv7jXEatdE6QMb4NV1D8dpDmqO5ukG+F5plHQ17yif2Qx7KGZ77EZZM6YnzzfAGMKnbeWxnhNlNk9SJV2S1JbqvgG2UCoUH2beYopTjKEvfCjkdKKA00rTkZsnvJAwK/ZLK0KKjloSDUQpgxGk4LplOPDIhUNMVLzcvHG0k+cLMlMjRxNhvUngXT53Vo6SL+eMPe6qoZ5ipCOkfodS7RV2e9upHhmQaibiU2aHVAhbwYt8XyLArYXSX8AUqXg2XJ9lKRbg+plzdKqoPtCqGfuhkNIMf0xPErtHCq+dBH8Cnq6oI6/aTlMxpY9VZ5LVNt2YIBEDdapXI0EjYKZEWGveKaa5csuwk6tYKPSmH6KtNL6GvLcFlU4k3cegBSz4uwxElJW/E0rSDVJvxKp7F0ZpJqkH4MUW/1ryshjiDbCIg/j8ofcp7ofudJf9oj0C/IA8ysUdk1kU4loxf18ONUpMjZJoI7x/ZfVMfZLZ3rNm1SRcMFRS5W9VdBsNwFbHouUVgqqYku8gdiCGsMWK94al83ydCbMWCgaajcw0o9VOIg9lb0/TPuEvogaGcQ60lVvqMxTL3D1P0TZUfsfQ+9KvcKLU9dXkS3inlbCcz7bpOyGyAllKC1Cl6xJWi5BvSKPoIpUbVbFNQOYb1KWWetzsLdsKtb1H8BTjEK9r5yTw04UTmdkdqPRwFfuAbdlFrYGF0tpnrU4Zmffg9JiyJ5iK7fXpYNdPFCE7CBwSEap13f8ACt/3dD1Q/kKef5H96p/FWAuDHUn8OdrcCclJgpkiGiaIRELwv5Uh8pXpFbjlNvho+hUHXz6fXWpGggNMSaMa2xgQaHn3STAIn4sUgyzNA1hTtqKMSewdGWNgu3WzE2yd9EHpTxscC6WT1Hxk9At354fzHkT3LImrdssyyj3+2EKuR/NwO96vhwYutHXrpBrGn3fnch4xnfojquBLxkayPZED+NLCiglGgQi2jYIkkgppOH+GFq7c3ipYtwEAjbbtH2EHoDUtNk7sEUR66aVWRZvUIHM4nULLaXUTYd322/nFSxXeQjCSTCs4C8KHJBaajjxTPcT3WJHkGutTGQiT3OpecV2vOZzcx58fXTvcYwgFQtAh3C/Cfhgyhi+A3HpYW0RsrZXDMZCafpKxxYdixTjJdnlTCLkMSIaS29xLyuWFT8L/aC7F1rGg8HKExLwAiZv3+tOIb1CwdYUucEYgWxD8nKi6mhcWS6u2D8CI1RIViIsbFonpMofeBax1hGCYzYFQ6Vcaw/leizqXqX6qsta/UdFxxyL1Kbk1b2F7tmdDHj+EuGGoNLidYbFdoJRqrjben1p01X1T52DvofDH4X51IfEjiInUQbxZwRkIGWp4vW4Yv8ACOxJghWTtYhUJ1CWWPghIjlj8LyKcQDaSvlEh5Ayal4lYl2yxKzofylSOrP+7O2YLSYJGhHzN6/W2paKHmPHl97ogVIXfyXD1ZboFRjxf8gGuUCnsSoYWPcesjayUexKRfiIbmAN4wpphpFPEIkEFOjy2AHMDXdmeCGSKQsRN3wIy1Vp+B7OdDNr8q++W6j+TdLPGJZL5GBf9LjBXEf2nCelxVz30U5y4ceymz4qJVx9y6AIkqkHiJDwVkZYGhskepHiGUg0HTpEyY/euN+9Ck0zuAqA/iA/sU1lulehm2ae1NRExmDhf0Szc5S4WX5V/ry9cn4czh6tb4DUvvnBqLHNux51OhIpbcg6H/Z9AIiZSnShKbetO1VZXfD/qLJnaBdF4AdWdUurUE+suiAN8u15NVmSCnBzm3pXDbRAUJZHW8wwEp8Ct+92g+DKD70wCPF/V4EbuK4biEgmyxTE3oJD3dyEVG2UJuWgrJmvdhyRkV0PvqouVSxS3J7Y44KORYq1zTp1McbSfdmQ7h1q60Jv4FmZpa3yoD6rKsrk8tMvFR9BYdJZy/ocFLMPaiR8KJ77mA/cCQit2dybzcdjBWkkTHpsfboK/dCPplPh4yKJW956k+B1DR/pgp8PT6yNjc5zNc2MweORYKVRJRvFIlsA5AikRKuqqg8sFhB2mWjaNtiiYzWKu2OrcjP+yWwKaosiBFgp7yDmU267mppdVGu3FqWbyMx1DWGx7ctfk8Xfpdwe2kgfgr0K8G1ESCMFMhT83Fh9S3pizNtKy+6Fbq+vdVIdJcQd5aAQX2HnhQ/gKwFwWPU6AgQNuj3mvY+qR1HzKlV0KtaZdLg0NDoeKbaW8T53EmNQlQ/mcdnVQz6h80qcZYHyIy7a3rUff8jHQRll30+x48yYVLim10qIR25OVT4DjzcwFkQoo9DUEdn41yDQYoYXLWGK1hs0+kUXErSKkfojfqSQ6JI2NZOpM91hVAAbzL2YZ3jiqBovk5pXSWC8vWMGqeZN3xodixRr0e6KoyBUblExM0Ve5c9s8ffpNFJ4+rfSuWuuzBrmnzkZCp1lPF0oWWC7wi0a9xDMHugY2QtrEP5gUdUbTWcOGisi0kMdbAAD69oiwhrJaoLmKQokDCq0A6XcwNytmahPKr2AblESsD3Ham9HIaWv6ksVI+ZYhtu5N8vQsUhVPktRz9RkqXRmVAIrSwDhS1t55sYy2KX1iMsyKwHTILsg3ZEJrJMaB5mRRZI7Zj4pU9Anuym2QD0y4IT1EqRhDlzi82t8nU2CL0GP0EeQSnq/UPqQzAh1lDT2bn2JVTj3emgLsus7w0qpO7FBJ8d84etYpPrsPfd9b6RAqqK5qa0BJOR0BEEgLkeB56y0IfGuoFABZKB9foE0mu75DFACAfvUwtVhPcI/DYxWlNI1TSZDZIOGiNVxp4VR7WL8aJKUQcZJawF7a0hXg8mM1nkOY1pbhPKYxCoE5j4PLfMadauqXKqSytw/HMN+9K4Hax3sy2EtdqhYN0LADwedNDBNs9/1ZzO/a8r7P/U54TErTVx8QRDOyAXq/iBHldQg/YiZoJ/trwTg/ykGQFZsWlfWwTJZxdBMTKqGg5Eng2Y3qshhuFqPFlR5AgfFmK+Yg0ciVVk1yFgWSwL79YdjmOroncTKLZu8+BkV7iPGeurzg8Nl+llK+NbogXVb74j6Fq4tknYJAX2Liu4rKllWh0Z5D0pzw+dwIKsUiVhtrCwVRubektdCgI1xBJVJKi9QrZe+GymtnidRlOepxm5vOXC26DN251t71cph9mTDll72NXjYd+EgxP2YRZalQGJEsgOav1E1nPWYrEcA3xX+F57Tcn4ajJwRRVWWnRcom5sVsJRey+vvHonUdhBTsVRVnLgHA6OPR0qvKju7NAE9v46BBtisISt+J4FH6sFFArRhGYgTrglL9Gt9yEpCsSPVteETb/DCBtJm9ew8nxVGXfjMTiBVp5pXUcC3czWYljWvUvFm1VyXrTwn5tUSSIM4PoqscsedOkVueg9KLMFX2RS6vJNgrd23XdlMfs5Uxjww6Zri1Q2/rhJTcOiHLUn1bXui1F/Grdg3E+C6+hfdqxlCe0V7Paw2t6r0YfXLebuWqkCwwIN9PFIVP365TVGj3DfHhA4Alx/xKa2CNHBGPLxaiS6QxDjNXIoomdH4onQLbzNdTdzz7OH1czdZReUoZ2Hq6giqLWXIGH2ArStVt2D06leN9n6ddVzzKrX4bGZUJWhLiJsE1TjCJr9Ui3hhpa2zhRSTCdWqmtssfcgs1FJRIkkLD0GK5B5+Rl2ZkAgoCMdES8wGJozHknbjJ3pRIliTZ3Nl8yGKFmtl6RWhs8jTuySyHCvvY5ipmUKj+SoEDdSiUcWq9r3/9dyaV2mQK1s1w9habytqIWSek5QRVlFgebjilspmDMvGg+Yvk2RbTuy+GVlSj/KXZEQMDWvHTNhH92CViPhh9efYZpqTNJ054SrdT+SOzcqvsSiydoKD0mmfqIFIJXh5HrMZha212sSpfyhxvzd8UmudK4AqXwu34LyqjHXvQb4opF4Me0uWh1mVJZ8xBvtJ0tHWPh9QZk1JzFvSO+xbc2tEdKLh8OEVxvtS9g03dYhCrMyRHqIsPM29Cvqp3tipo3XX499+80mImDvKIsVcbuaqhkY+4sfXN09XtS/pHvjg+1bCYrY4bH3E1FImcv6M43BDKlPQJJLKyjhi9h4r0Wj5aiqz0aFNyRuZPVgJxab5GUOle6z2R73xylJ9MFZRtv/eTdNSSZiQBPzuxhP7f4Z+gmo7DHY/ULTfu4EdksGbldqyuoyU52T2z6XaPPPrTLJzNaDk1FT11oCnXBHXOxoovBJNZuFsuuTp7k8GFKp8EJipblsxdAtR5EpMc2sLKpE69KrVjLNMmoFgLaazrivLMpS4IuSITehl+yYK30oTPzChvZ23H+9Fz+DpnEorVnOQCep4dSXLvwTh2klywdedBWvnt74rLqgb3liyChjmE1IEwa9VNkXd2sJDoFrs8Y1VkqCzsaZlIuLtjLkBlM6xlLzWSrbHU0u1FfK5U5sExUfjzA6DoLWqPpxKeh/VIkbL+UeK93T4Dl8Qx0nKPOk6lfEvlsOhYpECV5X2/H3qu7tWhYB+12FVdVWJGxLNpxnq5JerfuC5wb2IPv1po09T9arbd9IPGRKBUvG0+vT17E6r8nx2usVR5O2EaI9fMt3KrFcUH7pN9gY9K3mpGJKeUSMAAAy/SURBVHFQ9XUMBZ8GjWzZAHl1Sntlsf0k5ZgYHuFW676magSN71XQAMPXWU0Z8ZLWhXqVhoD3ctYMVkqMKr/uVAwtoizp4lj85ddu3//Ylb3nbv/jtOv8+Ws+C51lWmVxhyj5+oqt1qJO7rgdzwfVapbeDteKZtW/EY+ljAIxuwG/831HfPaNWy0YbTUSRvhqc7v+iiVkwd5azD6pJcRd1REdNUwFMBsULq4LtLrnv3n0uWUxHP7W9Nsmxco+KV8fkBXXnC0er0p2CUIZEq9VZLhFPgFyovXWIBOjMWK9E0Fve8SrzyXtMK3UhhI1Q4tbGlklsoa+OndUOoUbXtiqskJql3WEpistPvNxmkt2Fiik/h65BK+Gi+1x0pQD4fFZP8VernxcEoTVuH3ncEoztznpZo9OYy6WDb3BXJhJbOpDKWsGsM8GZNH/8joAg4aobkL9fNTyC8kFRPlSF536BMAwbLLNO7lHLxyOsgvxvdghHWwfH+YJye6yY22BDPX3GufzVmmWHZR/qETfLtPTSIPG74IG0i5f59hXUreJEeVEme5ysXalDbtITSWa3cRbymq9iNLpNPGS6TSN5puRQM41fAEpI3tOGvDKEl8WR8uRgP/KrDbHW3GgRQyHMAMsgVO84ons5+SW1mC9gAvTxXwzUDrQF0m7EpTNPIrh+LI8XoaP2cmQ9jwYDABrocPNwx3rvNqgKTVSHjnpHSH+gIaNH5v0pa3QpfJRkvWvXuAYWQPdODf9+SpmEdcrn2fGym7tHsZ4PN7Fm9p4v3Kqi9Xz+pip2iq6STq/w6bSMpoEFVVNc5yGW+KbOU3KszZ2nCoSDvS8wjx3v47i0NxjLR1QEQqi6faZ4+8Yak4hSySmhJnetauMbvT96NfN8sNisZivV3Ov/tlYlfWj93lrn+7915OuaQ/YdHhoz9ohC3XctB42EZ9N7rqjbBcN+MbXmkjlt+60da9R8xiLotioUxu90qnmcrtydL9VUjt7FaaCiiwS/0iodkSaJFJRVF5O5nvLrABV5JvsFe27kvJ/DCgsKVdHybMyN6F7nMDctdvgSYVRblR0BbNb3UkiH2Op+uyK2IsZ94Av8N5+d7DJ2eWuM5eXF0ff6O8ld7oeQOSekBHV6wWikrADn9dPMLrxiCiTTHMa1qRUVf6dqVwhxzdGEDs/wuBrHvmeZbDpQd6V37gfrafSXZN4fHLTbrdvTs9OmGNnb9rt0/1DcHrzfXsHUk9etbNTZy/fvP6ZAe31D6/f7u/2r6WuwuPxVZTQzglq1cv9IJwlKVZO2XxXaK955Ji1DNj2qul2fW+yUHjGQNgdzWta9SKrhEQyFxZjKIKFJtlu4bIBVHsjpU3r75P2y1P03et2ZdjPXh9E6vpNexdSL96gFxnuZxi0d8WJy3b76f5e/1IyaBlnZbPDJ2YEc6GClDogf++sYmP7LeUwUkhcS/NtsyEkF+DbgBScZHpWd3vLIuSl5vCAN20y52/aj9ijZweRwhDvQOq2fYsKPsIdtYsz3zO///1k3NFh3adEFT5ckH4yl9U03K1RaoWjf28iayJxW6O9ICrIbNkFxJbWc3K9US8v5Myl1o79tPZj+v/7G/boEUid7ELqLXv8AiN1m/3+rP0/QSqfJfkWxt6dtnzklSUSM41+7+68lpvG+2PT5JW0rPoetB7B5GNItpM0bD+Q89UyPfqsw013WDV4JM/IL7ev2cNfglS7jtSL7Pe3/xOkXmd3z4M69odF5O52yytA4/dud+cOqgM7yVrSk9JKjDIJEghdZGTRPfSDYO4Hu+Tg4F4a7Py4IYzkGwIKq1F8CVIXleNP2t/ncwEE4YOQ+iz98bb9jP6S1yLbP6R56DAv57n2g12xT5SymO4Bf8jodiKpNy107WBDtIyJDVVEyBHIkUL6p2kBTdCSrH0G2A8wfm/P8j8vb57C73hUT548urnNBuvs6c2jDMnTpzdPr+GXGlJnN7TJKVYb3p0WWsRpG8s8qu89vn3Rpoti3hbrJTfo2dN31CA4eUTvjeG9Jfd4TBrc0Ls8uTk5ffoUt3xGfmK6wK1Oy17o0dt2+9Hp7SkT4dRcuTanDKnRXREUcBxSDVUetkhecnyeIaKfdwESM0X6UoOgsYC6U4vE/XAlCd7u7UAgkEl4MMk7n/307lG7/QNB6hEc/h5G9snbt2eXP7XJQnbz6vLsZfvlRQ2pi8cvocnTvLs3+Ynv2nAEoL1uo8ft9hMM3vuXZ9gywAP7+n377UtoDh09bV8+ew/3xuvZ29Pb9ov3GKmb99dn7Vcn6BKD/Jq0/Bl+AqAn7aenN/ihLn54336c9/KM3P09YuLsd32YnVIm/YSwdM4Ke8crk36do1wI8qInrSvuY3eSkA9YzqqfPowFSZjtz2zABKPQJtLuGiTHZfslQer1E5igwBwvQGY9IRr2DRn0x8AlFaRIkxNocoF/3pZyC+ODmQzWwLdPAbNTwPIW1ECMyTW+8+XFydv2TwBpOxe6mJ8Jr1/iS7+DLl6gk3dtAAVD/QhdvG//DLcETn2JG31He3lMROsp/A63Lzb/94YuZgMP0U5Fqsr+iHpq/+4uR1kjJ1EkDJazW1Ya5kSQpPlxQYbXMF3x278H4XQB4JyR0UKvYIxvyUBjkNoYhZ8QPXtWQeqW8AJpUtMozvDw/QSdfYdPvSac9OjdBRgHoGf8QDTPa2C6kzdnZJzP8CWvSJc/wQQ4OTnBGD6DM9dEtl3Abb4H7nnz5ARb7Y+hr+/zXmBC0XWq4Kmm2u0FZWWteJPZ8Nib+kp5cKjsl1MsaW6KkbhLu3LDV+P63gehx93NjvAdnVBJf4qnOx7MV/nhTKN4Dfz1mso9gOeWtiD8xSL1koq7MzJYFaSeYaQeAT+8voEhJSyJZwOWoDC6P5AlrLDMgHMAKYDjFmOAb/H4xYsXj19cZkhdklOP4Nqb9it87vHjlzne9HkKpMrqFJ09kdt0V6RDPiFemla7YdBotF3zPvxOMszkvtfrSaMomYWQygVOjyReCvggF+3LumPo8mX2y/s2CPkn2V8ZUm8AqReUYfAY4OWF8BQWYDcVpOj6AofOakhdtql+eQZD/JSuMNc/t9+9riIFo/vup5cEKcyDuIOf8Y+zUlfcQupluzAAG5Fi6+3sXADoN1V5oh2UxXh2BxDrxEYbcMGuBrvJkP14rnC9koRNNAmO95hftDOd7meCVPaWFaTetl/Rlu2Tp1Qo4sa3FaReZPYzkW5bSCHiWUQEKbIQ/vSESrAKUo8pn2KkLl60b16+vyQCLVdKt5D6uV14EJuRKvd7lUHzrB2Tr2sN+MxLx3yzIG1W/1Ti9VD2Mel+0gxH7kN9F9e0x8YhPb9GLzKm+ukHImzg14snFaSe0t8v8PicZQ6HtxgwFqkb2uQJGf5tpHBTgvA7cuoViMotpC6BoSlS1y8vTsiEwCfo0z3ZRirjT3SyC6ns++sEKmvWsEbQb7MpRQl25ttAVlNevZ0Sj65w/w/tHL1pvwZV6SbTt16fPrnFv9IVBy9RbwkzwXhdwsi8JEN1AmrgSekmgvH5OW+CmOPQAxz6ga5jb4gFAPbVBTAqqBgvULZOPaK6XvvZBXrzcy6Eb8gDnVH9pUCKKBtPwE315OTmBdzj+7wX+PkIXdPVcJbXooDP9U2ZmEpdlP05R0PP0lI06vMi3GrUufdU5ozTT1b004/87OFR638NfYcNlLf4XYndSMzgx6foFKu8+I0vQWpdIKxGP3508+pZ1uLdu1cYqCegLxYGLtaRcZOfQHTB8ZtMpJ58j//4ARQ/qp+AhXYNsvB7rMW1r+HH4zOAv/0M+K598wNgeUOsBrgOsCXmE36E9k+XWCy2X5yd0me8fkUaEYUQenlLLSr47/vMv2LeFdV1oE6BslmkcRz9vlKEDvCTIli1z2D6QpFwNLQ6VmsZxfiCJb4AvnY6UDot76DR8zfSxfWjR9fZ76e3ZAfx5Ozk9AxrYd/h/4Djrh+9O7vIW7y7fEKanJ5cn5W9QBPS29np6elZxhRP8B/fwZWk/7Pr05PvnmEzFm53dvuE9n968ez0FHPByaPLE3RxS3V1Qj+T2z06yzo6u76Ae56enGU3OHt0CzOC9oJoL+ji8lH5VHpwTzDJ0Mqi0yA0DeoYLLtbSt44sTrlFmMRHjcAk0sQIvef4qd/Kb1+fH19ffaUyLQvJns253nBUhiyBIFT4m6zI1bvT1Zch1wwwpRd0OFWk8aAvf/TdJkJ1fbNgYbHkq4Gszj6sASaf1ikSbe/v4zB2Owm0WIO3xSa0wvMf1Lo/WuJqnknP7z4x2MxmrPT/qOCTm9ePn77w7PDDf+j/+g/+rbo/wPT7E2pSU0TFA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90908" name="Picture 92" descr="http://msfhq.com/wp-content/uploads/2013/02/Northwestern-University-Kellogg-School-of-Management-Logo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188" y="2007296"/>
            <a:ext cx="1006267" cy="2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0910" name="Picture 94" descr="http://www.breckinridge.com/images/logo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806" y="2587303"/>
            <a:ext cx="1262310" cy="21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4431464" y="2558247"/>
            <a:ext cx="9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Tim Coffin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917540" y="4872354"/>
            <a:ext cx="1536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Jon White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917540" y="5030222"/>
            <a:ext cx="1536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Brian Inderrieden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917540" y="5188090"/>
            <a:ext cx="1536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Tony Kroeger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917540" y="5345957"/>
            <a:ext cx="1536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Diane Shannon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131188" y="3534777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Max </a:t>
            </a:r>
            <a:r>
              <a:rPr lang="en-US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Taubert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3490925" name="Picture 10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765" y="3933156"/>
            <a:ext cx="635123" cy="4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4265490" y="4042994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Peter Lobin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31464" y="1783824"/>
            <a:ext cx="1467068" cy="726635"/>
            <a:chOff x="4431464" y="1272267"/>
            <a:chExt cx="1467068" cy="726635"/>
          </a:xfrm>
        </p:grpSpPr>
        <p:sp>
          <p:nvSpPr>
            <p:cNvPr id="66" name="TextBox 65"/>
            <p:cNvSpPr txBox="1"/>
            <p:nvPr/>
          </p:nvSpPr>
          <p:spPr>
            <a:xfrm>
              <a:off x="4431464" y="1272267"/>
              <a:ext cx="11961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David Stowell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431464" y="1572025"/>
              <a:ext cx="1467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Alexandria White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431464" y="1721903"/>
              <a:ext cx="11095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Tiffany Smith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431464" y="1422146"/>
              <a:ext cx="14574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Mitchell Petersen</a:t>
              </a:r>
            </a:p>
          </p:txBody>
        </p:sp>
      </p:grpSp>
      <p:pic>
        <p:nvPicPr>
          <p:cNvPr id="86" name="Picture 96" descr="Duluth Timb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15" y="3231367"/>
            <a:ext cx="2054773" cy="36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433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68859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01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56732" y="165252"/>
            <a:ext cx="1885801" cy="700699"/>
            <a:chOff x="332698" y="384114"/>
            <a:chExt cx="1885801" cy="700699"/>
          </a:xfrm>
        </p:grpSpPr>
        <p:sp>
          <p:nvSpPr>
            <p:cNvPr id="8" name="Rectangle 7"/>
            <p:cNvSpPr/>
            <p:nvPr/>
          </p:nvSpPr>
          <p:spPr>
            <a:xfrm>
              <a:off x="332698" y="384114"/>
              <a:ext cx="137160" cy="6707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" y="605754"/>
              <a:ext cx="1483171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150" dirty="0">
                  <a:solidFill>
                    <a:schemeClr val="accent5">
                      <a:lumMod val="50000"/>
                    </a:schemeClr>
                  </a:solidFill>
                  <a:latin typeface="Tw Cen MT Condensed Extra Bold" panose="020B0803020202020204" pitchFamily="34" charset="0"/>
                  <a:cs typeface="Aharoni" panose="02010803020104030203" pitchFamily="2" charset="-79"/>
                </a:rPr>
                <a:t>ALPHABRICK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2699" y="384114"/>
              <a:ext cx="1154951" cy="2406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9076" y="823203"/>
              <a:ext cx="17494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spc="1040" dirty="0">
                  <a:solidFill>
                    <a:schemeClr val="accent5">
                      <a:lumMod val="50000"/>
                    </a:schemeClr>
                  </a:solidFill>
                  <a:latin typeface="Tw Cen MT Condensed Extra Bold" panose="020B0803020202020204" pitchFamily="34" charset="0"/>
                  <a:cs typeface="Aharoni" panose="02010803020104030203" pitchFamily="2" charset="-79"/>
                </a:rPr>
                <a:t>CAPITAL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02663" y="10054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042533" y="1190136"/>
            <a:ext cx="6351703" cy="8603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1800" b="1" i="1" dirty="0"/>
              <a:t>My mother said, “The things you consider useless now might be useful in the future. You just haven’t realized their values yet, so don’t waste anything.”</a:t>
            </a:r>
          </a:p>
          <a:p>
            <a:pPr algn="r" fontAlgn="auto">
              <a:spcAft>
                <a:spcPts val="0"/>
              </a:spcAft>
            </a:pPr>
            <a:r>
              <a:rPr lang="en-US" sz="1800" b="1" i="1" dirty="0"/>
              <a:t>- Song Dong </a:t>
            </a:r>
          </a:p>
          <a:p>
            <a:pPr algn="r" fontAlgn="auto">
              <a:spcAft>
                <a:spcPts val="0"/>
              </a:spcAft>
            </a:pPr>
            <a:endParaRPr lang="en-US" sz="1800" b="1" i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637642" y="2643380"/>
            <a:ext cx="4756593" cy="8603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i="1" dirty="0"/>
              <a:t>我妈说： “你认为没用的东西，将来都用得上，你现在还没看到它的价值要物尽其用。” </a:t>
            </a:r>
          </a:p>
          <a:p>
            <a:pPr algn="r" fontAlgn="auto">
              <a:spcAft>
                <a:spcPts val="0"/>
              </a:spcAft>
            </a:pPr>
            <a:r>
              <a:rPr lang="en-US" b="1" i="1" dirty="0"/>
              <a:t>- </a:t>
            </a:r>
            <a:r>
              <a:rPr lang="ja-JP" altLang="en-US" b="1" i="1" dirty="0"/>
              <a:t>宋冬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210394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61733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03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087" y="2356223"/>
            <a:ext cx="8697913" cy="584200"/>
          </a:xfrm>
        </p:spPr>
        <p:txBody>
          <a:bodyPr rtlCol="0"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6"/>
                </a:solidFill>
              </a:rPr>
              <a:t>Appendix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494930" y="0"/>
            <a:ext cx="2649070" cy="6858000"/>
            <a:chOff x="6494930" y="0"/>
            <a:chExt cx="2649070" cy="6858000"/>
          </a:xfrm>
        </p:grpSpPr>
        <p:sp>
          <p:nvSpPr>
            <p:cNvPr id="5" name="Right Triangle 4"/>
            <p:cNvSpPr/>
            <p:nvPr/>
          </p:nvSpPr>
          <p:spPr>
            <a:xfrm flipH="1">
              <a:off x="6494930" y="0"/>
              <a:ext cx="1506070" cy="2003612"/>
            </a:xfrm>
            <a:prstGeom prst="rtTriangle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001000" y="0"/>
              <a:ext cx="1143000" cy="4430806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001000" y="4430806"/>
              <a:ext cx="1143000" cy="2427194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1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8" y="1289767"/>
            <a:ext cx="1712913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192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6606"/>
            <a:ext cx="8218488" cy="631818"/>
          </a:xfrm>
        </p:spPr>
        <p:txBody>
          <a:bodyPr/>
          <a:lstStyle/>
          <a:p>
            <a:r>
              <a:rPr lang="en-US" dirty="0"/>
              <a:t>However, deconstruction industry at the moment is largely a cottage industry</a:t>
            </a:r>
          </a:p>
        </p:txBody>
      </p:sp>
      <p:sp>
        <p:nvSpPr>
          <p:cNvPr id="6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Problem &amp; Solution</a:t>
            </a:r>
          </a:p>
        </p:txBody>
      </p:sp>
      <p:sp>
        <p:nvSpPr>
          <p:cNvPr id="10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8897" y="1696778"/>
            <a:ext cx="1917785" cy="3223598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Deconstruction already a very viable option for individual homeowners wishing to rebuild on their lots…</a:t>
            </a:r>
          </a:p>
        </p:txBody>
      </p:sp>
      <p:sp>
        <p:nvSpPr>
          <p:cNvPr id="11" name="Isosceles Triangle 10"/>
          <p:cNvSpPr/>
          <p:nvPr/>
        </p:nvSpPr>
        <p:spPr>
          <a:xfrm rot="5400000">
            <a:off x="1107441" y="3171418"/>
            <a:ext cx="3017520" cy="27432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931460" y="1414389"/>
            <a:ext cx="5774194" cy="3788376"/>
          </a:xfrm>
        </p:spPr>
        <p:txBody>
          <a:bodyPr anchor="ctr"/>
          <a:lstStyle/>
          <a:p>
            <a:pPr marL="285750" lvl="1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Current business model </a:t>
            </a:r>
            <a:r>
              <a:rPr lang="en-US" sz="1600" dirty="0"/>
              <a:t>depends on partnership of for-profit &amp; non-profit entities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Homeowner pays more upfront </a:t>
            </a:r>
            <a:r>
              <a:rPr lang="en-US" sz="1600" dirty="0"/>
              <a:t>to deconstruction company than they would to a demolition company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Materials are appraised </a:t>
            </a:r>
            <a:r>
              <a:rPr lang="en-US" sz="1600" dirty="0"/>
              <a:t>by IRS-certified appraiser. Appraisals typically ~$80k for a 2500 </a:t>
            </a:r>
            <a:r>
              <a:rPr lang="en-US" sz="1600" dirty="0" err="1"/>
              <a:t>sq</a:t>
            </a:r>
            <a:r>
              <a:rPr lang="en-US" sz="1600" dirty="0"/>
              <a:t> </a:t>
            </a:r>
            <a:r>
              <a:rPr lang="en-US" sz="1600" dirty="0" err="1"/>
              <a:t>ft</a:t>
            </a:r>
            <a:r>
              <a:rPr lang="en-US" sz="1600" dirty="0"/>
              <a:t> house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Homeowner donates deconstructed materials to non-profit resale company and receives tax deduction</a:t>
            </a:r>
            <a:r>
              <a:rPr lang="en-US" sz="1600" dirty="0"/>
              <a:t>. May save $10,000 or more over demolition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1600" dirty="0"/>
              <a:t>For-profit deconstruction is typically successful; non-profit resale does very well (typically divided into “boutique” resale of furnishing items and heavy materials)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017" y="5312861"/>
            <a:ext cx="7858759" cy="715089"/>
          </a:xfrm>
          <a:prstGeom prst="round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…but this solution inapplicable for abandoned urban buildings and no alternative, scalable business model is yet in place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76" y="6243760"/>
            <a:ext cx="274947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Stakeholder interviews, </a:t>
            </a:r>
            <a:r>
              <a:rPr lang="en-US" sz="700" dirty="0" err="1"/>
              <a:t>TheReusePeople</a:t>
            </a:r>
            <a:r>
              <a:rPr lang="en-US" sz="700" dirty="0"/>
              <a:t>, </a:t>
            </a:r>
            <a:r>
              <a:rPr lang="en-US" sz="700" dirty="0" err="1"/>
              <a:t>ReUseDepot</a:t>
            </a:r>
            <a:r>
              <a:rPr lang="en-US" sz="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158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43165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848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5215379" y="3536992"/>
            <a:ext cx="3331399" cy="1280160"/>
          </a:xfrm>
          <a:prstGeom prst="roundRect">
            <a:avLst/>
          </a:prstGeom>
          <a:solidFill>
            <a:srgbClr val="FFCCFF">
              <a:alpha val="76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Problem &amp; Solution</a:t>
            </a:r>
          </a:p>
        </p:txBody>
      </p:sp>
      <p:sp>
        <p:nvSpPr>
          <p:cNvPr id="11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1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57200" y="468740"/>
            <a:ext cx="8394700" cy="631818"/>
          </a:xfrm>
        </p:spPr>
        <p:txBody>
          <a:bodyPr/>
          <a:lstStyle/>
          <a:p>
            <a:r>
              <a:rPr lang="en-US" dirty="0"/>
              <a:t>Demolition is stiff competition for blighted homes from cash-constrained municipalities</a:t>
            </a:r>
          </a:p>
        </p:txBody>
      </p:sp>
      <p:sp>
        <p:nvSpPr>
          <p:cNvPr id="13" name="TextBox 256"/>
          <p:cNvSpPr txBox="1">
            <a:spLocks noChangeArrowheads="1"/>
          </p:cNvSpPr>
          <p:nvPr/>
        </p:nvSpPr>
        <p:spPr bwMode="auto">
          <a:xfrm>
            <a:off x="1839074" y="1373999"/>
            <a:ext cx="3298250" cy="507294"/>
          </a:xfrm>
          <a:prstGeom prst="roundRect">
            <a:avLst/>
          </a:prstGeom>
          <a:solidFill>
            <a:schemeClr val="accent3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altLang="en-US" dirty="0"/>
              <a:t>Demolition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859354"/>
              </p:ext>
            </p:extLst>
          </p:nvPr>
        </p:nvGraphicFramePr>
        <p:xfrm>
          <a:off x="432698" y="2041531"/>
          <a:ext cx="8275873" cy="40198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8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587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587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8530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Goals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Most expedient</a:t>
                      </a:r>
                      <a:r>
                        <a:rPr lang="en-US" sz="1400" b="1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manner of removing building</a:t>
                      </a:r>
                      <a:endParaRPr lang="en-US" sz="14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Optimal reuse of component materials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177604326"/>
                  </a:ext>
                </a:extLst>
              </a:tr>
              <a:tr h="7710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Means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Highly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skilled </a:t>
                      </a: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small teams (2-3 persons) use 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heavy machinery to destroy building</a:t>
                      </a: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Lower skilled larger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teams (5-6 persons) use handheld tools to take building apart piece-by-piece</a:t>
                      </a: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530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Cost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$5000 for a 2k </a:t>
                      </a:r>
                      <a:r>
                        <a:rPr lang="en-US" sz="1400" baseline="0" dirty="0" err="1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sq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</a:t>
                      </a:r>
                      <a:r>
                        <a:rPr lang="en-US" sz="1400" baseline="0" dirty="0" err="1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ft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residence</a:t>
                      </a:r>
                    </a:p>
                    <a:p>
                      <a:pPr marL="228600" indent="-22860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Overall, short-term cost effective</a:t>
                      </a: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$10,000 for a 2k </a:t>
                      </a:r>
                      <a:r>
                        <a:rPr lang="en-US" sz="1400" baseline="0" dirty="0" err="1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sq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</a:t>
                      </a:r>
                      <a:r>
                        <a:rPr lang="en-US" sz="1400" baseline="0" dirty="0" err="1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ft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residence</a:t>
                      </a:r>
                    </a:p>
                    <a:p>
                      <a:pPr marL="228600" indent="-22860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Overall, long-term cost effective</a:t>
                      </a: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30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Time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2-3 days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2 weeks</a:t>
                      </a: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76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Reuse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0-20%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of materials</a:t>
                      </a: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85%+ of materials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530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Results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Materials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end up in landfills</a:t>
                      </a:r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, noise pollution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</a:t>
                      </a: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Quieter, less environmental</a:t>
                      </a:r>
                      <a:r>
                        <a:rPr lang="en-US" sz="1400" baseline="0" dirty="0"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impact</a:t>
                      </a:r>
                      <a:endParaRPr lang="en-US" sz="1400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471241845"/>
                  </a:ext>
                </a:extLst>
              </a:tr>
            </a:tbl>
          </a:graphicData>
        </a:graphic>
      </p:graphicFrame>
      <p:sp>
        <p:nvSpPr>
          <p:cNvPr id="8" name="TextBox 256"/>
          <p:cNvSpPr txBox="1">
            <a:spLocks noChangeArrowheads="1"/>
          </p:cNvSpPr>
          <p:nvPr/>
        </p:nvSpPr>
        <p:spPr bwMode="auto">
          <a:xfrm>
            <a:off x="5137324" y="1373999"/>
            <a:ext cx="3382561" cy="507294"/>
          </a:xfrm>
          <a:prstGeom prst="roundRect">
            <a:avLst/>
          </a:prstGeom>
          <a:solidFill>
            <a:schemeClr val="accent3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altLang="en-US" dirty="0"/>
              <a:t>Deconstruction</a:t>
            </a:r>
          </a:p>
        </p:txBody>
      </p:sp>
      <p:sp>
        <p:nvSpPr>
          <p:cNvPr id="10" name="Shape 69"/>
          <p:cNvSpPr/>
          <p:nvPr/>
        </p:nvSpPr>
        <p:spPr>
          <a:xfrm>
            <a:off x="4831975" y="1322297"/>
            <a:ext cx="610698" cy="610698"/>
          </a:xfrm>
          <a:prstGeom prst="ellipse">
            <a:avLst/>
          </a:prstGeom>
          <a:solidFill>
            <a:schemeClr val="accent2"/>
          </a:solidFill>
          <a:ln w="571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vs.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6" y="6243760"/>
            <a:ext cx="23887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Deconstruction firms interviews, Delta Institute.</a:t>
            </a:r>
          </a:p>
        </p:txBody>
      </p:sp>
    </p:spTree>
    <p:extLst>
      <p:ext uri="{BB962C8B-B14F-4D97-AF65-F5344CB8AC3E}">
        <p14:creationId xmlns:p14="http://schemas.microsoft.com/office/powerpoint/2010/main" val="419900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24969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76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27847" y="1680880"/>
            <a:ext cx="6024282" cy="56477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000" b="1" dirty="0">
                <a:latin typeface="Levenim MT" panose="02010502060101010101" pitchFamily="2" charset="-79"/>
                <a:cs typeface="Levenim MT" panose="02010502060101010101" pitchFamily="2" charset="-79"/>
              </a:rPr>
              <a:t>Problem &amp; Solution</a:t>
            </a:r>
          </a:p>
        </p:txBody>
      </p:sp>
      <p:sp>
        <p:nvSpPr>
          <p:cNvPr id="2" name="Oval 1"/>
          <p:cNvSpPr/>
          <p:nvPr/>
        </p:nvSpPr>
        <p:spPr>
          <a:xfrm>
            <a:off x="645459" y="1680880"/>
            <a:ext cx="564777" cy="56477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venim MT" panose="02010502060101010101" pitchFamily="2" charset="-79"/>
                <a:cs typeface="Levenim MT" panose="02010502060101010101" pitchFamily="2" charset="-79"/>
              </a:rPr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27847" y="2592718"/>
            <a:ext cx="6024282" cy="56477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000" b="1" dirty="0">
                <a:latin typeface="Levenim MT" panose="02010502060101010101" pitchFamily="2" charset="-79"/>
                <a:cs typeface="Levenim MT" panose="02010502060101010101" pitchFamily="2" charset="-79"/>
              </a:rPr>
              <a:t>AlphaBrick Capital proposal</a:t>
            </a:r>
          </a:p>
        </p:txBody>
      </p:sp>
      <p:sp>
        <p:nvSpPr>
          <p:cNvPr id="8" name="Oval 7"/>
          <p:cNvSpPr/>
          <p:nvPr/>
        </p:nvSpPr>
        <p:spPr>
          <a:xfrm>
            <a:off x="645459" y="2592718"/>
            <a:ext cx="564777" cy="56477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venim MT" panose="02010502060101010101" pitchFamily="2" charset="-79"/>
                <a:cs typeface="Levenim MT" panose="02010502060101010101" pitchFamily="2" charset="-79"/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7847" y="3504556"/>
            <a:ext cx="6024282" cy="56477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000" b="1" dirty="0">
                <a:latin typeface="Levenim MT" panose="02010502060101010101" pitchFamily="2" charset="-79"/>
                <a:cs typeface="Levenim MT" panose="02010502060101010101" pitchFamily="2" charset="-79"/>
              </a:rPr>
              <a:t>Scaling opportunities &amp; Risks</a:t>
            </a:r>
          </a:p>
        </p:txBody>
      </p:sp>
      <p:sp>
        <p:nvSpPr>
          <p:cNvPr id="10" name="Oval 9"/>
          <p:cNvSpPr/>
          <p:nvPr/>
        </p:nvSpPr>
        <p:spPr>
          <a:xfrm>
            <a:off x="645459" y="3504556"/>
            <a:ext cx="564777" cy="56477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venim MT" panose="02010502060101010101" pitchFamily="2" charset="-79"/>
                <a:cs typeface="Levenim MT" panose="02010502060101010101" pitchFamily="2" charset="-79"/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7847" y="4416395"/>
            <a:ext cx="6024282" cy="56477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2000" b="1" dirty="0">
                <a:latin typeface="Levenim MT" panose="02010502060101010101" pitchFamily="2" charset="-79"/>
                <a:cs typeface="Levenim MT" panose="02010502060101010101" pitchFamily="2" charset="-79"/>
              </a:rPr>
              <a:t>Appendix</a:t>
            </a:r>
          </a:p>
        </p:txBody>
      </p:sp>
      <p:sp>
        <p:nvSpPr>
          <p:cNvPr id="12" name="Oval 11"/>
          <p:cNvSpPr/>
          <p:nvPr/>
        </p:nvSpPr>
        <p:spPr>
          <a:xfrm>
            <a:off x="645459" y="4416395"/>
            <a:ext cx="564777" cy="56477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venim MT" panose="02010502060101010101" pitchFamily="2" charset="-79"/>
                <a:cs typeface="Levenim MT" panose="02010502060101010101" pitchFamily="2" charset="-79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39860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28251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8039" name="think-cell Slide" r:id="rId40" imgW="270" imgH="270" progId="TCLayout.ActiveDocument.1">
                  <p:embed/>
                </p:oleObj>
              </mc:Choice>
              <mc:Fallback>
                <p:oleObj name="think-cell Slide" r:id="rId4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520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Landfill tipping fees trends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616365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CY 1985-2011, Total US Average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7763" y="5512734"/>
            <a:ext cx="6848475" cy="408623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Tipping fees in Europe and Japan is over $150 per ton</a:t>
            </a:r>
          </a:p>
        </p:txBody>
      </p:sp>
      <p:graphicFrame>
        <p:nvGraphicFramePr>
          <p:cNvPr id="234" name="Object 233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6199353"/>
              </p:ext>
            </p:extLst>
          </p:nvPr>
        </p:nvGraphicFramePr>
        <p:xfrm>
          <a:off x="495300" y="2209799"/>
          <a:ext cx="8191511" cy="2887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8040" name="Chart" r:id="rId42" imgW="8191511" imgH="2887920" progId="MSGraph.Chart.8">
                  <p:embed followColorScheme="full"/>
                </p:oleObj>
              </mc:Choice>
              <mc:Fallback>
                <p:oleObj name="Chart" r:id="rId42" imgW="8191511" imgH="288792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495300" y="2209799"/>
                        <a:ext cx="8191511" cy="2887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Text Placeholder 2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7983538" y="2084388"/>
            <a:ext cx="47783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400" dirty="0"/>
              <a:t>$/Ton</a:t>
            </a:r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61" name="Text Placeholder 2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 flipV="1">
            <a:off x="7977188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8807DBBF-0C1A-4945-A21D-F2C4BECA6CA3}" type="datetime'''''''''''''''''''''201''''''''''''''''''''''''1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2011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60" name="Text Placeholder 2"/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 flipV="1">
            <a:off x="7707313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EED18F8C-5610-4204-97E8-4904A11D2F3C}" type="datetime'''''2''''''0''''''''''''10''''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2010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59" name="Text Placeholder 2"/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 flipV="1">
            <a:off x="7437438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BD8126E4-E77D-4E7D-892B-493908824708}" type="datetime'''''''''''2''''''''''''''''0''0''9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2009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58" name="Text Placeholder 2"/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 flipV="1">
            <a:off x="7162800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6124827C-8E35-45D2-A086-841B10986DCA}" type="datetime'''''''''''''''''''''''''''''''''''''''''2''0''0''''''''8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2008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57" name="Text Placeholder 2"/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 flipV="1">
            <a:off x="6888163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8C01531C-D6F4-49E6-A444-6CA94D906D5B}" type="datetime'2''''0''''''''''''''''''''''''0''''7''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56" name="Text Placeholder 2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 flipV="1">
            <a:off x="6616700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424CDFD1-49E5-47E8-88EE-C40FAF7D37C5}" type="datetime'''''2''''''0''''''''''''''''''''''''''''''0''''''6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2006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55" name="Text Placeholder 2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 flipV="1">
            <a:off x="6346825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51F86B9D-5D79-41D7-A7C0-B1E128F14988}" type="datetime'''''''''''''''''''''''''20''''0''''''''''''5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2005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54" name="Text Placeholder 2"/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 flipV="1">
            <a:off x="6072188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4C68EBBC-E67B-4EFC-BEE1-F390B3A1FD44}" type="datetime'''''''''''''20''''''''''''0''''''''''''''''4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2004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53" name="Text Placeholder 2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 flipV="1">
            <a:off x="5802313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03B2B086-E64E-4AC4-92BC-C3AF18A5FC89}" type="datetime'''''2''''0''''''''0''''''''''3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2003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52" name="Text Placeholder 2"/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 flipV="1">
            <a:off x="5532438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6D9A8743-9657-479C-8C39-D993E29E80F2}" type="datetime'''''''''''''2''''''''0''''''''0''''''2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2002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51" name="Text Placeholder 2"/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 flipV="1">
            <a:off x="5257800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3468B5AF-E894-429A-9557-B90F734218AF}" type="datetime'2''''''''''''''''''''''00''''''''''''''1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2001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50" name="Text Placeholder 2"/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 flipV="1">
            <a:off x="4986338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18B4D893-3CC1-4FB8-9B2B-4EB3FE08E48B}" type="datetime'''''2''''''''''0''''''00''''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2000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49" name="Text Placeholder 2"/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 flipV="1">
            <a:off x="4716463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58344E30-B312-4D1F-860F-E8B53B4BF0F0}" type="datetime'1''''''''''''''''''''''''''99''''''''''''''9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1999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48" name="Text Placeholder 2"/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 flipV="1">
            <a:off x="4441825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724BBABB-ED5C-4D5F-B1AB-46809AC1E169}" type="datetime'''''''''''''''''1''''99''''''''''''''''''''''''''''''8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1998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47" name="Text Placeholder 2"/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 flipV="1">
            <a:off x="4167188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5B703795-A6AF-47A5-8F8B-185091AF824A}" type="datetime'''''''''''''''''''''''''''''''''1''''''''9''9''7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1997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46" name="Text Placeholder 2"/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 flipV="1">
            <a:off x="3897313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5277AD1B-EF84-4DE4-813F-406E97029E00}" type="datetime'''''1''''''9''''''9''6''''''''''''''''''''''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1996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45" name="Text Placeholder 2"/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 flipV="1">
            <a:off x="3627438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1BE00517-B155-4452-B5ED-59208C0195BB}" type="datetime'''1''''9''9''''5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1995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44" name="Text Placeholder 2"/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 flipV="1">
            <a:off x="3352800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0870F696-3283-4115-8CCF-AF14E7226241}" type="datetime'1''''''''''''''''''''''''9''''''''''''''''''''''''9''4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1994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85" name="Text Placeholder 2"/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693738" y="2084388"/>
            <a:ext cx="3667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400" i="1" dirty="0">
                <a:latin typeface="Levenim MT"/>
                <a:cs typeface="Levenim MT"/>
                <a:sym typeface="Levenim MT"/>
              </a:rPr>
              <a:t>‘</a:t>
            </a:r>
            <a:r>
              <a:rPr lang="en-US" altLang="en-US" sz="1400" dirty="0">
                <a:latin typeface="Levenim MT"/>
                <a:cs typeface="Levenim MT"/>
                <a:sym typeface="Levenim MT"/>
              </a:rPr>
              <a:t>000</a:t>
            </a:r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43" name="Text Placeholder 2"/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 flipV="1">
            <a:off x="3081338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EE20299A-5F11-4010-8219-38262F97AF13}" type="datetime'''1''''9''''''''9''''''3''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1993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42" name="Text Placeholder 2"/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 flipV="1">
            <a:off x="2811463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5849B707-EE72-48D5-97FB-C243EAC680B4}" type="datetime'''''''''1''''99''''''''''''''''2''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1992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41" name="Text Placeholder 2"/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 flipV="1">
            <a:off x="2536825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AEF065AF-53CB-450E-A71E-FAA97880DA16}" type="datetime'''''''''''''''1''''9''''''''''''''''''''''''''''91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1991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40" name="Text Placeholder 2"/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 flipV="1">
            <a:off x="2265363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F758919F-E1CF-4909-94AA-636D0174D8EA}" type="datetime'''''''''''''''1''''''9''''''''''''9''''''''''''0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1990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39" name="Text Placeholder 2"/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 flipV="1">
            <a:off x="1995488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4C6E80AF-EA1A-4F80-AC7D-6C18499FA5B5}" type="datetime'''19''''''''''''''''''''''''''''''''''''''''''8''9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1989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38" name="Text Placeholder 2"/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 flipV="1">
            <a:off x="1722438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1E3E1B60-0894-4B41-B2AC-F60BFF8224E9}" type="datetime'''''''1''''''''9''''8''''''''''''''8''''''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1988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37" name="Text Placeholder 2"/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 flipV="1">
            <a:off x="1447800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1A0B45B5-C545-433B-A95E-C40C427F9406}" type="datetime'''''''''''''''''''''''''''''''198''''''''''7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1987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36" name="Text Placeholder 2"/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 flipV="1">
            <a:off x="1176338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15DF0FA1-2FA7-4129-BBC8-E086948B3785}" type="datetime'''''''''''''''''''''1''''''''''''''''98''''''6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1986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35" name="Text Placeholder 2"/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 flipV="1">
            <a:off x="906463" y="4954588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2BED533F-8EE5-46FE-BD1A-38FD1CC3B4F0}" type="datetime'''''''''''''''''''''1''''9''''''''''8''''''''''5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1985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cxnSp>
        <p:nvCxnSpPr>
          <p:cNvPr id="8" name="Straight Connector 7"/>
          <p:cNvCxnSpPr/>
          <p:nvPr>
            <p:custDataLst>
              <p:tags r:id="rId34"/>
            </p:custDataLst>
          </p:nvPr>
        </p:nvCxnSpPr>
        <p:spPr bwMode="gray">
          <a:xfrm>
            <a:off x="4249738" y="2028825"/>
            <a:ext cx="250825" cy="0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5" name="Rectangle 354"/>
          <p:cNvSpPr/>
          <p:nvPr>
            <p:custDataLst>
              <p:tags r:id="rId35"/>
            </p:custDataLst>
          </p:nvPr>
        </p:nvSpPr>
        <p:spPr bwMode="auto">
          <a:xfrm>
            <a:off x="2197100" y="1935163"/>
            <a:ext cx="250825" cy="187325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2"/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4551363" y="1930400"/>
            <a:ext cx="25146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fld id="{5479955A-6A26-485F-B03F-B31A7C92911B}" type="datetime'Aver''''''''ag''e Tippin''''g'''' Fee ''''pe''''''r T''''''on'">
              <a:rPr lang="en-US" altLang="en-US" sz="1400"/>
              <a:pPr/>
              <a:t>Average Tipping Fee per Ton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69" name="Text Placeholder 2"/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2498725" y="1930400"/>
            <a:ext cx="16494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fld id="{9C46D209-6CC5-449F-8B71-20D58EFC80E3}" type="datetime'N''''''umbe''''r ''o''f'' L''a''''n''''''''''df''''''i''''lls'">
              <a:rPr lang="en-US" altLang="en-US" sz="1400"/>
              <a:pPr/>
              <a:t>Number of Landfills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519" name="TextBox 518"/>
          <p:cNvSpPr txBox="1"/>
          <p:nvPr/>
        </p:nvSpPr>
        <p:spPr>
          <a:xfrm>
            <a:off x="5976" y="6243760"/>
            <a:ext cx="378821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EPA, Property and Environment Research Center, EnvironmentalistEveryday.org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Landfill space has stagnated since 90s, however landfill tipping fees have continued to climb</a:t>
            </a:r>
            <a:endParaRPr lang="en-US" dirty="0"/>
          </a:p>
        </p:txBody>
      </p:sp>
      <p:sp>
        <p:nvSpPr>
          <p:cNvPr id="88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Problem &amp; Solution</a:t>
            </a:r>
          </a:p>
        </p:txBody>
      </p:sp>
      <p:sp>
        <p:nvSpPr>
          <p:cNvPr id="90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6493668" y="2381250"/>
            <a:ext cx="1185863" cy="49132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4.7% CAGR</a:t>
            </a:r>
          </a:p>
        </p:txBody>
      </p:sp>
    </p:spTree>
    <p:extLst>
      <p:ext uri="{BB962C8B-B14F-4D97-AF65-F5344CB8AC3E}">
        <p14:creationId xmlns:p14="http://schemas.microsoft.com/office/powerpoint/2010/main" val="3502136296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29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008"/>
            <a:ext cx="8218488" cy="631818"/>
          </a:xfrm>
        </p:spPr>
        <p:txBody>
          <a:bodyPr/>
          <a:lstStyle/>
          <a:p>
            <a:r>
              <a:rPr lang="en-US" dirty="0"/>
              <a:t>Where others see an eyesore, we see an opportunity</a:t>
            </a:r>
          </a:p>
        </p:txBody>
      </p:sp>
      <p:sp>
        <p:nvSpPr>
          <p:cNvPr id="5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Problem &amp; Solution</a:t>
            </a:r>
          </a:p>
        </p:txBody>
      </p:sp>
      <p:sp>
        <p:nvSpPr>
          <p:cNvPr id="7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76" y="6243760"/>
            <a:ext cx="39998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Delta Institute, BMRA, City of Dayton, OH </a:t>
            </a:r>
            <a:r>
              <a:rPr lang="en-US" sz="700" dirty="0" err="1"/>
              <a:t>Dept</a:t>
            </a:r>
            <a:r>
              <a:rPr lang="en-US" sz="700" dirty="0"/>
              <a:t> Planning and Community Development,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1601" y="1186150"/>
            <a:ext cx="3995212" cy="4724370"/>
          </a:xfrm>
          <a:prstGeom prst="rect">
            <a:avLst/>
          </a:prstGeom>
        </p:spPr>
        <p:txBody>
          <a:bodyPr wrap="square" tIns="0" bIns="0" anchor="b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In a typical 2,000 </a:t>
            </a:r>
            <a:r>
              <a:rPr lang="en-US" sz="1600" b="1" dirty="0" err="1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600" b="1" dirty="0" err="1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house there is:</a:t>
            </a:r>
            <a:endParaRPr lang="en-US" sz="1600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13,837 board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of framing lumber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11,550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of sheathing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3,011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of exterior siding material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3,061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of insulation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5,550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of interior wall material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2,117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of interior ceiling material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2,841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of roof material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2,082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of flooring material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226 linear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of ducting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18 windows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14 kitchen cabinets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12 interior doors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6 closet doors               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3 bathroom sinks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3 exterior doors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1 patio door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2 garage doors</a:t>
            </a:r>
          </a:p>
          <a:p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16.92 tons of concrete</a:t>
            </a:r>
          </a:p>
        </p:txBody>
      </p:sp>
      <p:sp>
        <p:nvSpPr>
          <p:cNvPr id="26" name="Freeform 25"/>
          <p:cNvSpPr/>
          <p:nvPr/>
        </p:nvSpPr>
        <p:spPr>
          <a:xfrm>
            <a:off x="4197924" y="2388355"/>
            <a:ext cx="4477763" cy="2423679"/>
          </a:xfrm>
          <a:custGeom>
            <a:avLst/>
            <a:gdLst>
              <a:gd name="connsiteX0" fmla="*/ 2238882 w 4477763"/>
              <a:gd name="connsiteY0" fmla="*/ 0 h 2423679"/>
              <a:gd name="connsiteX1" fmla="*/ 4477763 w 4477763"/>
              <a:gd name="connsiteY1" fmla="*/ 997001 h 2423679"/>
              <a:gd name="connsiteX2" fmla="*/ 4147436 w 4477763"/>
              <a:gd name="connsiteY2" fmla="*/ 997001 h 2423679"/>
              <a:gd name="connsiteX3" fmla="*/ 4147436 w 4477763"/>
              <a:gd name="connsiteY3" fmla="*/ 2423679 h 2423679"/>
              <a:gd name="connsiteX4" fmla="*/ 330327 w 4477763"/>
              <a:gd name="connsiteY4" fmla="*/ 2423679 h 2423679"/>
              <a:gd name="connsiteX5" fmla="*/ 330327 w 4477763"/>
              <a:gd name="connsiteY5" fmla="*/ 997001 h 2423679"/>
              <a:gd name="connsiteX6" fmla="*/ 0 w 4477763"/>
              <a:gd name="connsiteY6" fmla="*/ 997001 h 2423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7763" h="2423679">
                <a:moveTo>
                  <a:pt x="2238882" y="0"/>
                </a:moveTo>
                <a:lnTo>
                  <a:pt x="4477763" y="997001"/>
                </a:lnTo>
                <a:lnTo>
                  <a:pt x="4147436" y="997001"/>
                </a:lnTo>
                <a:lnTo>
                  <a:pt x="4147436" y="2423679"/>
                </a:lnTo>
                <a:lnTo>
                  <a:pt x="330327" y="2423679"/>
                </a:lnTo>
                <a:lnTo>
                  <a:pt x="330327" y="997001"/>
                </a:lnTo>
                <a:lnTo>
                  <a:pt x="0" y="997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0" tIns="822960" rIns="457200" rtlCol="0" anchor="ctr">
            <a:noAutofit/>
          </a:bodyPr>
          <a:lstStyle/>
          <a:p>
            <a:pPr algn="ctr"/>
            <a:r>
              <a:rPr lang="en-US" dirty="0"/>
              <a:t>Old-growth lumber in Dayton trades at a discount to the same material in Portland and the </a:t>
            </a:r>
            <a:r>
              <a:rPr lang="en-US" b="1" dirty="0"/>
              <a:t>cost to transport in small volumes </a:t>
            </a:r>
            <a:r>
              <a:rPr lang="en-US" dirty="0"/>
              <a:t>is prohibitive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28256" y="4812035"/>
            <a:ext cx="3817109" cy="10984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algn="ctr"/>
            <a:r>
              <a:rPr lang="en-US" sz="1600" dirty="0"/>
              <a:t>Prices can actually </a:t>
            </a:r>
            <a:r>
              <a:rPr lang="en-US" b="1" dirty="0"/>
              <a:t>increase</a:t>
            </a:r>
            <a:r>
              <a:rPr lang="en-US" sz="1600" dirty="0"/>
              <a:t> </a:t>
            </a:r>
            <a:r>
              <a:rPr lang="en-US" b="1" dirty="0"/>
              <a:t>with volume </a:t>
            </a:r>
            <a:r>
              <a:rPr lang="en-US" sz="1600" dirty="0"/>
              <a:t>because pro buyers like to buy in bulk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834565" y="1313630"/>
            <a:ext cx="3914157" cy="913907"/>
          </a:xfrm>
          <a:prstGeom prst="wedgeRoundRectCallout">
            <a:avLst>
              <a:gd name="adj1" fmla="val 7245"/>
              <a:gd name="adj2" fmla="val 85362"/>
              <a:gd name="adj3" fmla="val 16667"/>
            </a:avLst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Others see: abandoned houses</a:t>
            </a:r>
            <a:r>
              <a:rPr 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</a:p>
          <a:p>
            <a:pPr algn="ctr"/>
            <a:r>
              <a:rPr 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We see: mispriced assets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28252" y="2459774"/>
            <a:ext cx="1908553" cy="84990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36805" y="2459774"/>
            <a:ext cx="1908553" cy="84990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4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Object 3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11674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09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ounded Rectangle 40"/>
          <p:cNvSpPr/>
          <p:nvPr/>
        </p:nvSpPr>
        <p:spPr>
          <a:xfrm>
            <a:off x="3767648" y="3786462"/>
            <a:ext cx="4297680" cy="5487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049991" y="4378662"/>
            <a:ext cx="4297680" cy="5487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332334" y="4974750"/>
            <a:ext cx="4297680" cy="5487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614677" y="5552223"/>
            <a:ext cx="4297680" cy="5487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485305" y="3205102"/>
            <a:ext cx="4297680" cy="5487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202962" y="2618322"/>
            <a:ext cx="4297680" cy="5487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920619" y="2031542"/>
            <a:ext cx="4297680" cy="5487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end-customer markets for reused building material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6" y="6243760"/>
            <a:ext cx="22990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TheReusePeople</a:t>
            </a:r>
            <a:r>
              <a:rPr lang="en-US" sz="700" dirty="0"/>
              <a:t>, BMRA, The Delta Institute</a:t>
            </a:r>
          </a:p>
        </p:txBody>
      </p:sp>
      <p:sp>
        <p:nvSpPr>
          <p:cNvPr id="3" name="Trapezoid 2"/>
          <p:cNvSpPr/>
          <p:nvPr/>
        </p:nvSpPr>
        <p:spPr>
          <a:xfrm>
            <a:off x="2270024" y="2031542"/>
            <a:ext cx="1281885" cy="548706"/>
          </a:xfrm>
          <a:prstGeom prst="trapezoid">
            <a:avLst>
              <a:gd name="adj" fmla="val 45627"/>
            </a:avLst>
          </a:prstGeom>
          <a:solidFill>
            <a:srgbClr val="0D60A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Glass</a:t>
            </a:r>
          </a:p>
        </p:txBody>
      </p:sp>
      <p:sp>
        <p:nvSpPr>
          <p:cNvPr id="15" name="Trapezoid 14"/>
          <p:cNvSpPr/>
          <p:nvPr/>
        </p:nvSpPr>
        <p:spPr>
          <a:xfrm>
            <a:off x="1995666" y="2618322"/>
            <a:ext cx="1830600" cy="548706"/>
          </a:xfrm>
          <a:prstGeom prst="trapezoid">
            <a:avLst>
              <a:gd name="adj" fmla="val 45627"/>
            </a:avLst>
          </a:prstGeom>
          <a:solidFill>
            <a:srgbClr val="0F6FC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Old Growth Lumber</a:t>
            </a:r>
          </a:p>
        </p:txBody>
      </p:sp>
      <p:sp>
        <p:nvSpPr>
          <p:cNvPr id="16" name="Trapezoid 15"/>
          <p:cNvSpPr/>
          <p:nvPr/>
        </p:nvSpPr>
        <p:spPr>
          <a:xfrm>
            <a:off x="1726806" y="3205102"/>
            <a:ext cx="2368320" cy="548706"/>
          </a:xfrm>
          <a:prstGeom prst="trapezoid">
            <a:avLst>
              <a:gd name="adj" fmla="val 45627"/>
            </a:avLst>
          </a:prstGeom>
          <a:solidFill>
            <a:srgbClr val="1074C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White Fixtures</a:t>
            </a:r>
          </a:p>
        </p:txBody>
      </p:sp>
      <p:sp>
        <p:nvSpPr>
          <p:cNvPr id="17" name="Trapezoid 16"/>
          <p:cNvSpPr/>
          <p:nvPr/>
        </p:nvSpPr>
        <p:spPr>
          <a:xfrm>
            <a:off x="1471505" y="3791881"/>
            <a:ext cx="2878922" cy="548706"/>
          </a:xfrm>
          <a:prstGeom prst="trapezoid">
            <a:avLst>
              <a:gd name="adj" fmla="val 45627"/>
            </a:avLst>
          </a:prstGeom>
          <a:solidFill>
            <a:srgbClr val="1284E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Wood Fixtures</a:t>
            </a:r>
          </a:p>
        </p:txBody>
      </p:sp>
      <p:sp>
        <p:nvSpPr>
          <p:cNvPr id="18" name="Trapezoid 17"/>
          <p:cNvSpPr/>
          <p:nvPr/>
        </p:nvSpPr>
        <p:spPr>
          <a:xfrm>
            <a:off x="1199909" y="4378661"/>
            <a:ext cx="3422114" cy="548706"/>
          </a:xfrm>
          <a:prstGeom prst="trapezoid">
            <a:avLst>
              <a:gd name="adj" fmla="val 45627"/>
            </a:avLst>
          </a:prstGeom>
          <a:solidFill>
            <a:srgbClr val="2991E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Metals</a:t>
            </a:r>
          </a:p>
        </p:txBody>
      </p:sp>
      <p:sp>
        <p:nvSpPr>
          <p:cNvPr id="19" name="Trapezoid 18"/>
          <p:cNvSpPr/>
          <p:nvPr/>
        </p:nvSpPr>
        <p:spPr>
          <a:xfrm>
            <a:off x="928222" y="4965441"/>
            <a:ext cx="3965489" cy="548706"/>
          </a:xfrm>
          <a:prstGeom prst="trapezoid">
            <a:avLst>
              <a:gd name="adj" fmla="val 45627"/>
            </a:avLst>
          </a:prstGeom>
          <a:solidFill>
            <a:srgbClr val="419DF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Bricks</a:t>
            </a:r>
          </a:p>
        </p:txBody>
      </p:sp>
      <p:sp>
        <p:nvSpPr>
          <p:cNvPr id="20" name="Trapezoid 19"/>
          <p:cNvSpPr/>
          <p:nvPr/>
        </p:nvSpPr>
        <p:spPr>
          <a:xfrm>
            <a:off x="656716" y="5552223"/>
            <a:ext cx="4508500" cy="548706"/>
          </a:xfrm>
          <a:prstGeom prst="trapezoid">
            <a:avLst>
              <a:gd name="adj" fmla="val 45627"/>
            </a:avLst>
          </a:prstGeom>
          <a:solidFill>
            <a:srgbClr val="5BABF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Common Wood</a:t>
            </a:r>
          </a:p>
        </p:txBody>
      </p:sp>
      <p:sp>
        <p:nvSpPr>
          <p:cNvPr id="21" name="Trapezoid 20"/>
          <p:cNvSpPr/>
          <p:nvPr/>
        </p:nvSpPr>
        <p:spPr>
          <a:xfrm>
            <a:off x="2526918" y="1280182"/>
            <a:ext cx="768096" cy="713286"/>
          </a:xfrm>
          <a:prstGeom prst="trapezoid">
            <a:avLst>
              <a:gd name="adj" fmla="val 11681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336997" y="1752600"/>
            <a:ext cx="461639" cy="3174768"/>
          </a:xfrm>
          <a:prstGeom prst="downArrow">
            <a:avLst/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apezoid 24"/>
          <p:cNvSpPr/>
          <p:nvPr/>
        </p:nvSpPr>
        <p:spPr>
          <a:xfrm>
            <a:off x="586212" y="2564649"/>
            <a:ext cx="1550745" cy="548706"/>
          </a:xfrm>
          <a:prstGeom prst="trapezoid">
            <a:avLst>
              <a:gd name="adj" fmla="val 4562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Amount recovered in a typical house</a:t>
            </a:r>
          </a:p>
        </p:txBody>
      </p:sp>
      <p:sp>
        <p:nvSpPr>
          <p:cNvPr id="26" name="TextBox 256"/>
          <p:cNvSpPr txBox="1">
            <a:spLocks noChangeArrowheads="1"/>
          </p:cNvSpPr>
          <p:nvPr/>
        </p:nvSpPr>
        <p:spPr bwMode="auto">
          <a:xfrm>
            <a:off x="3592387" y="1567889"/>
            <a:ext cx="3221858" cy="369422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altLang="en-US" dirty="0">
                <a:solidFill>
                  <a:schemeClr val="accent1"/>
                </a:solidFill>
              </a:rPr>
              <a:t>Usage / Market</a:t>
            </a:r>
          </a:p>
        </p:txBody>
      </p:sp>
      <p:sp>
        <p:nvSpPr>
          <p:cNvPr id="27" name="TextBox 256"/>
          <p:cNvSpPr txBox="1">
            <a:spLocks noChangeArrowheads="1"/>
          </p:cNvSpPr>
          <p:nvPr/>
        </p:nvSpPr>
        <p:spPr bwMode="auto">
          <a:xfrm>
            <a:off x="3541659" y="2031542"/>
            <a:ext cx="2352609" cy="548706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Reuse</a:t>
            </a:r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 err="1">
                <a:solidFill>
                  <a:schemeClr val="tx1"/>
                </a:solidFill>
              </a:rPr>
              <a:t>Fibreglass</a:t>
            </a:r>
            <a:endParaRPr lang="en-US" sz="1100" b="0" dirty="0">
              <a:solidFill>
                <a:schemeClr val="tx1"/>
              </a:solidFill>
            </a:endParaRPr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Reflective Beads (Paint)</a:t>
            </a:r>
          </a:p>
        </p:txBody>
      </p:sp>
      <p:sp>
        <p:nvSpPr>
          <p:cNvPr id="28" name="TextBox 256"/>
          <p:cNvSpPr txBox="1">
            <a:spLocks noChangeArrowheads="1"/>
          </p:cNvSpPr>
          <p:nvPr/>
        </p:nvSpPr>
        <p:spPr bwMode="auto">
          <a:xfrm>
            <a:off x="3828729" y="2618348"/>
            <a:ext cx="2817948" cy="548706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Furniture and Décor</a:t>
            </a:r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Manufactured Wood Products</a:t>
            </a:r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Designers and Architects</a:t>
            </a:r>
          </a:p>
        </p:txBody>
      </p:sp>
      <p:sp>
        <p:nvSpPr>
          <p:cNvPr id="29" name="TextBox 256"/>
          <p:cNvSpPr txBox="1">
            <a:spLocks noChangeArrowheads="1"/>
          </p:cNvSpPr>
          <p:nvPr/>
        </p:nvSpPr>
        <p:spPr bwMode="auto">
          <a:xfrm>
            <a:off x="4115799" y="3205102"/>
            <a:ext cx="3864378" cy="548706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Cost-sensitive Commercial (e.g., landlords) &amp; Residential Real Estate (e.g., DIY-</a:t>
            </a:r>
            <a:r>
              <a:rPr lang="en-US" sz="1100" b="0" dirty="0" err="1">
                <a:solidFill>
                  <a:schemeClr val="tx1"/>
                </a:solidFill>
              </a:rPr>
              <a:t>ers</a:t>
            </a:r>
            <a:r>
              <a:rPr lang="en-US" sz="1100" b="0" dirty="0">
                <a:solidFill>
                  <a:schemeClr val="tx1"/>
                </a:solidFill>
              </a:rPr>
              <a:t>, contractors)</a:t>
            </a:r>
          </a:p>
        </p:txBody>
      </p:sp>
      <p:sp>
        <p:nvSpPr>
          <p:cNvPr id="31" name="TextBox 256"/>
          <p:cNvSpPr txBox="1">
            <a:spLocks noChangeArrowheads="1"/>
          </p:cNvSpPr>
          <p:nvPr/>
        </p:nvSpPr>
        <p:spPr bwMode="auto">
          <a:xfrm>
            <a:off x="4402869" y="3786462"/>
            <a:ext cx="3996408" cy="548706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Designers and Architects</a:t>
            </a:r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Cost-sensitive Commercial (e.g., landlords) &amp; Residential Real Estate (e.g., DIY-</a:t>
            </a:r>
            <a:r>
              <a:rPr lang="en-US" sz="1100" b="0" dirty="0" err="1">
                <a:solidFill>
                  <a:schemeClr val="tx1"/>
                </a:solidFill>
              </a:rPr>
              <a:t>ers</a:t>
            </a:r>
            <a:r>
              <a:rPr lang="en-US" sz="1100" b="0" dirty="0">
                <a:solidFill>
                  <a:schemeClr val="tx1"/>
                </a:solidFill>
              </a:rPr>
              <a:t>, contractors)</a:t>
            </a:r>
          </a:p>
        </p:txBody>
      </p:sp>
      <p:sp>
        <p:nvSpPr>
          <p:cNvPr id="32" name="TextBox 256"/>
          <p:cNvSpPr txBox="1">
            <a:spLocks noChangeArrowheads="1"/>
          </p:cNvSpPr>
          <p:nvPr/>
        </p:nvSpPr>
        <p:spPr bwMode="auto">
          <a:xfrm>
            <a:off x="4689939" y="4395829"/>
            <a:ext cx="2352609" cy="548706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Reuse by Salvagers</a:t>
            </a:r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Metal Feedstock</a:t>
            </a:r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Scrap Dealers</a:t>
            </a:r>
          </a:p>
        </p:txBody>
      </p:sp>
      <p:sp>
        <p:nvSpPr>
          <p:cNvPr id="33" name="TextBox 256"/>
          <p:cNvSpPr txBox="1">
            <a:spLocks noChangeArrowheads="1"/>
          </p:cNvSpPr>
          <p:nvPr/>
        </p:nvSpPr>
        <p:spPr bwMode="auto">
          <a:xfrm>
            <a:off x="5162480" y="5577623"/>
            <a:ext cx="2716097" cy="548706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Non-Habitable Construction</a:t>
            </a:r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International Construction</a:t>
            </a:r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Manufactured Wood Products</a:t>
            </a:r>
          </a:p>
        </p:txBody>
      </p:sp>
      <p:sp>
        <p:nvSpPr>
          <p:cNvPr id="34" name="TextBox 256"/>
          <p:cNvSpPr txBox="1">
            <a:spLocks noChangeArrowheads="1"/>
          </p:cNvSpPr>
          <p:nvPr/>
        </p:nvSpPr>
        <p:spPr bwMode="auto">
          <a:xfrm>
            <a:off x="4951609" y="4982635"/>
            <a:ext cx="2352609" cy="548706"/>
          </a:xfrm>
          <a:prstGeom prst="round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Construction</a:t>
            </a:r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tx1"/>
                </a:solidFill>
              </a:rPr>
              <a:t>International Construction</a:t>
            </a:r>
          </a:p>
        </p:txBody>
      </p:sp>
      <p:sp>
        <p:nvSpPr>
          <p:cNvPr id="45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46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80130" y="1459300"/>
            <a:ext cx="775372" cy="548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Small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80130" y="4851167"/>
            <a:ext cx="775372" cy="548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Large</a:t>
            </a:r>
          </a:p>
        </p:txBody>
      </p:sp>
    </p:spTree>
    <p:extLst>
      <p:ext uri="{BB962C8B-B14F-4D97-AF65-F5344CB8AC3E}">
        <p14:creationId xmlns:p14="http://schemas.microsoft.com/office/powerpoint/2010/main" val="3841332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38723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8707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000" b="1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422"/>
            <a:ext cx="8218488" cy="631818"/>
          </a:xfrm>
        </p:spPr>
        <p:txBody>
          <a:bodyPr/>
          <a:lstStyle/>
          <a:p>
            <a:r>
              <a:rPr lang="en-US" dirty="0"/>
              <a:t>We also expect low/middle customers, the largest segment, to grow due to US economy recovery…</a:t>
            </a:r>
          </a:p>
        </p:txBody>
      </p:sp>
      <p:sp>
        <p:nvSpPr>
          <p:cNvPr id="6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7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76" y="6243760"/>
            <a:ext cx="144623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Stakeholder interviews.</a:t>
            </a:r>
          </a:p>
        </p:txBody>
      </p:sp>
      <p:sp>
        <p:nvSpPr>
          <p:cNvPr id="21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Reclaimed materials customer composition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graphicFrame>
        <p:nvGraphicFramePr>
          <p:cNvPr id="3" name="Object 2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621828759"/>
              </p:ext>
            </p:extLst>
          </p:nvPr>
        </p:nvGraphicFramePr>
        <p:xfrm>
          <a:off x="2438400" y="2019299"/>
          <a:ext cx="3895787" cy="3876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8708" name="Chart" r:id="rId17" imgW="3895787" imgH="3876786" progId="MSGraph.Chart.8">
                  <p:embed followColorScheme="full"/>
                </p:oleObj>
              </mc:Choice>
              <mc:Fallback>
                <p:oleObj name="Chart" r:id="rId17" imgW="3895787" imgH="3876786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438400" y="2019299"/>
                        <a:ext cx="3895787" cy="3876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>
            <p:custDataLst>
              <p:tags r:id="rId5"/>
            </p:custDataLst>
          </p:nvPr>
        </p:nvCxnSpPr>
        <p:spPr bwMode="white">
          <a:xfrm flipV="1">
            <a:off x="4391025" y="2114550"/>
            <a:ext cx="0" cy="1828800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>
            <p:custDataLst>
              <p:tags r:id="rId6"/>
            </p:custDataLst>
          </p:nvPr>
        </p:nvCxnSpPr>
        <p:spPr bwMode="white">
          <a:xfrm flipH="1" flipV="1">
            <a:off x="2913063" y="2865438"/>
            <a:ext cx="1477962" cy="107791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>
            <p:custDataLst>
              <p:tags r:id="rId7"/>
            </p:custDataLst>
          </p:nvPr>
        </p:nvCxnSpPr>
        <p:spPr bwMode="white">
          <a:xfrm>
            <a:off x="4391025" y="3943350"/>
            <a:ext cx="0" cy="1828800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>
            <p:custDataLst>
              <p:tags r:id="rId8"/>
            </p:custDataLst>
          </p:nvPr>
        </p:nvSpPr>
        <p:spPr bwMode="gray">
          <a:xfrm>
            <a:off x="2562225" y="2114550"/>
            <a:ext cx="3657600" cy="3657600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>
            <a:solidFill>
              <a:schemeClr val="bg1"/>
            </a:soli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>
            <p:custDataLst>
              <p:tags r:id="rId9"/>
            </p:custDataLst>
          </p:nvPr>
        </p:nvSpPr>
        <p:spPr bwMode="gray">
          <a:xfrm>
            <a:off x="2562225" y="2114550"/>
            <a:ext cx="3657600" cy="3657600"/>
          </a:xfrm>
          <a:prstGeom prst="arc">
            <a:avLst>
              <a:gd name="adj1" fmla="val 12965596"/>
              <a:gd name="adj2" fmla="val 16200000"/>
            </a:avLst>
          </a:prstGeom>
          <a:noFill/>
          <a:ln w="38100">
            <a:solidFill>
              <a:schemeClr val="bg1"/>
            </a:soli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>
            <p:custDataLst>
              <p:tags r:id="rId10"/>
            </p:custDataLst>
          </p:nvPr>
        </p:nvSpPr>
        <p:spPr bwMode="gray">
          <a:xfrm>
            <a:off x="2562225" y="2114550"/>
            <a:ext cx="3657600" cy="3657600"/>
          </a:xfrm>
          <a:prstGeom prst="arc">
            <a:avLst>
              <a:gd name="adj1" fmla="val 5400000"/>
              <a:gd name="adj2" fmla="val 12965596"/>
            </a:avLst>
          </a:prstGeom>
          <a:noFill/>
          <a:ln w="38100">
            <a:solidFill>
              <a:schemeClr val="bg1"/>
            </a:solidFill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2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262063" y="4733925"/>
            <a:ext cx="143033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C431C484-DC48-4EA4-8869-369EC6100FB3}" type="datetime'C''o''''ntr''''''''''''''''''a''''''''c''tor''''''''''s'">
              <a:rPr lang="en-US" altLang="en-US" sz="2000" b="1"/>
              <a:pPr/>
              <a:t>Contractors</a:t>
            </a:fld>
            <a:endParaRPr lang="en-US" sz="2000" b="1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55" name="Text Placeholder 2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685800" y="1939925"/>
            <a:ext cx="291465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5F8DB4F8-F824-4642-8F90-9540BBA6F57A}" type="datetime'''''Hi''g''h i''''n''come'' c''u''st''''o''''''m''er''''s'''">
              <a:rPr lang="en-US" altLang="en-US" sz="2000" b="1"/>
              <a:pPr/>
              <a:t>High income customers</a:t>
            </a:fld>
            <a:endParaRPr lang="en-US" sz="2000" b="1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9" name="Text Placeholder 2"/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6270625" y="3638550"/>
            <a:ext cx="22764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fld id="{6F96C0D9-B459-4C30-B33D-37E77900856D}" type="datetime'L''ow t''''''o'' ''''mid''''dle &#10;income cu''st''''''o''m''ers'">
              <a:rPr lang="en-US" altLang="en-US" sz="2000" b="1"/>
              <a:pPr/>
              <a:t>Low to middle 
income customers</a:t>
            </a:fld>
            <a:endParaRPr lang="en-US" sz="2000" b="1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66" name="Rounded Rectangular Callout 65"/>
          <p:cNvSpPr/>
          <p:nvPr/>
        </p:nvSpPr>
        <p:spPr>
          <a:xfrm>
            <a:off x="342900" y="2579688"/>
            <a:ext cx="2380013" cy="636095"/>
          </a:xfrm>
          <a:prstGeom prst="wedgeRoundRectCallout">
            <a:avLst>
              <a:gd name="adj1" fmla="val 25577"/>
              <a:gd name="adj2" fmla="val -85215"/>
              <a:gd name="adj3" fmla="val 16667"/>
            </a:avLst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Customers who look mainly for antiques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4760913" y="3387725"/>
            <a:ext cx="4000993" cy="1131749"/>
          </a:xfrm>
          <a:prstGeom prst="roundRect">
            <a:avLst/>
          </a:prstGeom>
          <a:noFill/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ular Callout 67"/>
          <p:cNvSpPr/>
          <p:nvPr/>
        </p:nvSpPr>
        <p:spPr>
          <a:xfrm>
            <a:off x="6192507" y="1787958"/>
            <a:ext cx="2624820" cy="1414547"/>
          </a:xfrm>
          <a:prstGeom prst="wedgeRoundRectCallout">
            <a:avLst>
              <a:gd name="adj1" fmla="val 9278"/>
              <a:gd name="adj2" fmla="val 66503"/>
              <a:gd name="adj3" fmla="val 16667"/>
            </a:avLst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Low/middle customers are expected to increasingly spend more on housing &amp; other big ticket items</a:t>
            </a:r>
          </a:p>
        </p:txBody>
      </p:sp>
      <p:sp>
        <p:nvSpPr>
          <p:cNvPr id="70" name="Rounded Rectangular Callout 69"/>
          <p:cNvSpPr/>
          <p:nvPr/>
        </p:nvSpPr>
        <p:spPr>
          <a:xfrm>
            <a:off x="4748213" y="3746500"/>
            <a:ext cx="1444293" cy="411999"/>
          </a:xfrm>
          <a:prstGeom prst="wedgeRoundRectCallout">
            <a:avLst>
              <a:gd name="adj1" fmla="val 9278"/>
              <a:gd name="adj2" fmla="val 66503"/>
              <a:gd name="adj3" fmla="val 16667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50%</a:t>
            </a:r>
          </a:p>
        </p:txBody>
      </p:sp>
      <p:sp>
        <p:nvSpPr>
          <p:cNvPr id="71" name="Rounded Rectangular Callout 70"/>
          <p:cNvSpPr/>
          <p:nvPr/>
        </p:nvSpPr>
        <p:spPr>
          <a:xfrm>
            <a:off x="3251200" y="2776538"/>
            <a:ext cx="1190006" cy="411999"/>
          </a:xfrm>
          <a:prstGeom prst="wedgeRoundRectCallout">
            <a:avLst>
              <a:gd name="adj1" fmla="val 9278"/>
              <a:gd name="adj2" fmla="val 66503"/>
              <a:gd name="adj3" fmla="val 16667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15%</a:t>
            </a:r>
          </a:p>
        </p:txBody>
      </p:sp>
      <p:sp>
        <p:nvSpPr>
          <p:cNvPr id="72" name="Rounded Rectangular Callout 71"/>
          <p:cNvSpPr/>
          <p:nvPr/>
        </p:nvSpPr>
        <p:spPr>
          <a:xfrm>
            <a:off x="2913063" y="4214813"/>
            <a:ext cx="1190006" cy="411999"/>
          </a:xfrm>
          <a:prstGeom prst="wedgeRoundRectCallout">
            <a:avLst>
              <a:gd name="adj1" fmla="val 9278"/>
              <a:gd name="adj2" fmla="val 66503"/>
              <a:gd name="adj3" fmla="val 16667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35%</a:t>
            </a:r>
          </a:p>
        </p:txBody>
      </p:sp>
    </p:spTree>
    <p:extLst>
      <p:ext uri="{BB962C8B-B14F-4D97-AF65-F5344CB8AC3E}">
        <p14:creationId xmlns:p14="http://schemas.microsoft.com/office/powerpoint/2010/main" val="2393750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61077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7685" name="think-cell Slide" r:id="rId29" imgW="270" imgH="270" progId="TCLayout.ActiveDocument.1">
                  <p:embed/>
                </p:oleObj>
              </mc:Choice>
              <mc:Fallback>
                <p:oleObj name="think-cell Slide" r:id="rId2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dirty="0">
              <a:latin typeface="Levenim MT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422"/>
            <a:ext cx="8218488" cy="631818"/>
          </a:xfrm>
        </p:spPr>
        <p:txBody>
          <a:bodyPr/>
          <a:lstStyle/>
          <a:p>
            <a:r>
              <a:rPr lang="en-US" dirty="0"/>
              <a:t>…as evidenced by upward trajectory of construction </a:t>
            </a:r>
            <a:r>
              <a:rPr lang="en-US"/>
              <a:t>and housing permit </a:t>
            </a:r>
            <a:r>
              <a:rPr lang="en-US" dirty="0"/>
              <a:t>trends</a:t>
            </a:r>
          </a:p>
        </p:txBody>
      </p:sp>
      <p:sp>
        <p:nvSpPr>
          <p:cNvPr id="6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7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76" y="6243760"/>
            <a:ext cx="8483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Census.</a:t>
            </a:r>
          </a:p>
        </p:txBody>
      </p:sp>
      <p:sp>
        <p:nvSpPr>
          <p:cNvPr id="21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Construction &amp; housing permits trends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616365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Monthly, CY 2000-2016, Total US</a:t>
            </a:r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63771840"/>
              </p:ext>
            </p:extLst>
          </p:nvPr>
        </p:nvGraphicFramePr>
        <p:xfrm>
          <a:off x="495301" y="2286000"/>
          <a:ext cx="8286645" cy="3495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7686" name="Chart" r:id="rId31" imgW="8286645" imgH="3495640" progId="MSGraph.Chart.8">
                  <p:embed followColorScheme="full"/>
                </p:oleObj>
              </mc:Choice>
              <mc:Fallback>
                <p:oleObj name="Chart" r:id="rId31" imgW="8286645" imgH="349564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95301" y="2286000"/>
                        <a:ext cx="8286645" cy="3495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Placeholder 2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 flipV="1">
            <a:off x="490378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73417B0B-EC09-41DD-8500-D1D2285EED13}" type="datetime'''''''''''''2''''''''''''''''''0''''''0''''''''9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2009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6" name="Text Placeholder 2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 flipV="1">
            <a:off x="446563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FE04B1FA-D3DB-4E75-AFFE-5FE92105ED8F}" type="datetime'''''2''''0''''''''''''''''''''''''0''''''''8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2008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5" name="Text Placeholder 2"/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 flipV="1">
            <a:off x="402748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D6AD8D12-8FFA-4EB0-BD6E-C0F1FE3A55D5}" type="datetime'''''''''''''''''''20''''''''''''''''0''''7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2007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 flipV="1">
            <a:off x="358933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1051A02D-6071-4217-A461-67833E68F90E}" type="datetime'''2''006''''''''''''''''''''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2006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 flipV="1">
            <a:off x="315118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CCF7F10C-8E9E-47CB-AC25-4A1BCF34053B}" type="datetime'''''''''''''''''''''''''''''''''''''''2''''0''''0''''''5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2005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2" name="Text Placeholder 2"/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 flipV="1">
            <a:off x="271303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71E917DE-CE0E-4ECF-A807-1C2DF1D327CF}" type="datetime'''''2''''''''''''''''00''''''''''''''''''''''4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2004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1" name="Text Placeholder 2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 flipV="1">
            <a:off x="227488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6A850139-1539-4CD9-B0B4-A1E5689710F2}" type="datetime'''''''''''''''''''''''''''''''''''2''''0''''''''0''''3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2003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 flipV="1">
            <a:off x="183673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74E3C77E-1F6F-459C-AE36-6847EAF56EC8}" type="datetime'''''''2''''''''''''''''''''''''''0''''''''''''''''0''2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2002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 flipV="1">
            <a:off x="797083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888205C3-4ADF-45B5-AF37-4ACB53BD7B5B}" type="datetime'''2''''''''''''''''''''''''''''''''''016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2016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5" name="Text Placeholder 2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 flipV="1">
            <a:off x="96043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423C6EAB-1CF6-4D41-A375-186B39F2AA0F}" type="datetime'''''''2''''0''''0''''''''''''''''''''0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2000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3" name="Text Placeholder 2"/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 flipV="1">
            <a:off x="753268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72391147-6A10-4F07-865C-036DE1E263C5}" type="datetime'''''''''''''''''2''''0''''''''''''''''''''15''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2015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2" name="Text Placeholder 2"/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 flipV="1">
            <a:off x="709453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4D63FA57-EDA3-443E-9A72-46E9410FC9D3}" type="datetime'''''2''0''''''''''''1''''''''''''''''''4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2014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1" name="Text Placeholder 2"/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 flipV="1">
            <a:off x="665638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BD0093D2-2E2B-400D-8A3D-A2B25AA40EA5}" type="datetime'2''''''''''''''''''''''''''''''0''13''''''''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2013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 flipV="1">
            <a:off x="139858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248607E7-38A0-4723-B2FC-234FC72CA5E7}" type="datetime'''''''''''''''20''''''0''''''''1''''''''''''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2001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 flipV="1">
            <a:off x="621823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7B06E107-23D5-499E-96D5-670B4B1F1C09}" type="datetime'''''''''2''''''''0''''''''''''1''''''''''''''''''''''2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2012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9" name="Text Placeholder 2"/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 flipV="1">
            <a:off x="578008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7E87881B-3B3E-4F04-9E69-AB1BD6338162}" type="datetime'''2''''''''''0''''''''''''''''''''''''''''''''''11''''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2011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38" name="Text Placeholder 2"/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 flipV="1">
            <a:off x="5341938" y="5580063"/>
            <a:ext cx="2127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eaVert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buNone/>
            </a:pPr>
            <a:fld id="{3AD319FB-A9A0-4AAB-AAEA-24DA765EF7FC}" type="datetime'''2''''''0''''''1''0'">
              <a:rPr lang="en-US" altLang="en-US" sz="1400"/>
              <a:pPr marL="0" indent="0" algn="r">
                <a:lnSpc>
                  <a:spcPct val="100000"/>
                </a:lnSpc>
                <a:spcBef>
                  <a:spcPct val="0"/>
                </a:spcBef>
                <a:buNone/>
              </a:pPr>
              <a:t>2010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50" name="Text Placeholder 2"/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968375" y="2268538"/>
            <a:ext cx="19843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400" dirty="0">
                <a:latin typeface="Levenim MT"/>
                <a:cs typeface="Levenim MT"/>
                <a:sym typeface="Levenim MT"/>
              </a:rPr>
              <a:t>$B</a:t>
            </a:r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51" name="Text Placeholder 2"/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7894638" y="2166938"/>
            <a:ext cx="3667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400" dirty="0">
                <a:latin typeface="Levenim MT"/>
                <a:cs typeface="Levenim MT"/>
                <a:sym typeface="Levenim MT"/>
              </a:rPr>
              <a:t>‘000</a:t>
            </a:r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cxnSp>
        <p:nvCxnSpPr>
          <p:cNvPr id="22" name="Straight Connector 21"/>
          <p:cNvCxnSpPr/>
          <p:nvPr>
            <p:custDataLst>
              <p:tags r:id="rId24"/>
            </p:custDataLst>
          </p:nvPr>
        </p:nvCxnSpPr>
        <p:spPr bwMode="gray">
          <a:xfrm>
            <a:off x="4740275" y="2122488"/>
            <a:ext cx="328613" cy="0"/>
          </a:xfrm>
          <a:prstGeom prst="line">
            <a:avLst/>
          </a:prstGeom>
          <a:ln w="28575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>
            <p:custDataLst>
              <p:tags r:id="rId25"/>
            </p:custDataLst>
          </p:nvPr>
        </p:nvCxnSpPr>
        <p:spPr bwMode="gray">
          <a:xfrm>
            <a:off x="2212975" y="2122488"/>
            <a:ext cx="328613" cy="0"/>
          </a:xfrm>
          <a:prstGeom prst="line">
            <a:avLst/>
          </a:prstGeom>
          <a:ln w="28575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/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2592388" y="2024063"/>
            <a:ext cx="2046288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fld id="{A9587A1C-16D5-4F52-91FA-6387C6CF83BC}" type="datetime'R''esidenti''al constru''ction''''&#10; (inc. Improv''ements)'''''">
              <a:rPr lang="en-US" altLang="en-US" sz="1400"/>
              <a:pPr/>
              <a:t>Residential construction
 (inc. Improvements)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5119688" y="2024063"/>
            <a:ext cx="18097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fld id="{68210AD4-0DEB-44E6-B5ED-E209A3017B92}" type="datetime'''T''ota''''l'' ho''''''us''''in''g p''''''''er''''mi''t''s'">
              <a:rPr lang="en-US" altLang="en-US" sz="1400">
                <a:latin typeface="Levenim MT"/>
                <a:cs typeface="Levenim MT"/>
                <a:sym typeface="Levenim MT"/>
              </a:rPr>
              <a:pPr/>
              <a:t>Total housing permits</a:t>
            </a:fld>
            <a:endParaRPr lang="en-US" sz="1400" dirty="0">
              <a:latin typeface="Levenim MT"/>
              <a:cs typeface="Levenim MT"/>
              <a:sym typeface="Levenim MT"/>
            </a:endParaRPr>
          </a:p>
        </p:txBody>
      </p:sp>
      <p:sp>
        <p:nvSpPr>
          <p:cNvPr id="28" name="Right Arrow 27"/>
          <p:cNvSpPr/>
          <p:nvPr/>
        </p:nvSpPr>
        <p:spPr>
          <a:xfrm rot="20700000">
            <a:off x="5682407" y="3422074"/>
            <a:ext cx="2051339" cy="360218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36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513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112"/>
            <a:ext cx="8550322" cy="631818"/>
          </a:xfrm>
        </p:spPr>
        <p:txBody>
          <a:bodyPr/>
          <a:lstStyle/>
          <a:p>
            <a:r>
              <a:rPr lang="en-US" dirty="0"/>
              <a:t>ABC partners with municipalities to issue taxable municipal revenue bonds that scale the reuse market</a:t>
            </a:r>
          </a:p>
        </p:txBody>
      </p:sp>
      <p:sp>
        <p:nvSpPr>
          <p:cNvPr id="7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8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sp>
        <p:nvSpPr>
          <p:cNvPr id="26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ABC Taxable Revenue </a:t>
            </a:r>
            <a:r>
              <a:rPr lang="en-US" altLang="en-US" sz="1600" b="1" dirty="0" err="1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DeconBond</a:t>
            </a: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– Detailed Model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76" y="6243760"/>
            <a:ext cx="16225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AlphaBrick Capital analysis.</a:t>
            </a:r>
          </a:p>
        </p:txBody>
      </p:sp>
      <p:pic>
        <p:nvPicPr>
          <p:cNvPr id="42" name="Picture 2" descr="C:\Users\rctit\Downloads\noun_225616_cc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9"/>
          <a:stretch/>
        </p:blipFill>
        <p:spPr bwMode="auto">
          <a:xfrm>
            <a:off x="4066146" y="5240265"/>
            <a:ext cx="948165" cy="7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C:\Users\rctit\Downloads\noun_17131_cc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 bwMode="auto">
          <a:xfrm>
            <a:off x="4778953" y="3163580"/>
            <a:ext cx="929734" cy="80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rctit\Downloads\noun_23763_cc.png"/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24"/>
          <a:stretch/>
        </p:blipFill>
        <p:spPr bwMode="auto">
          <a:xfrm>
            <a:off x="649430" y="3117099"/>
            <a:ext cx="1296711" cy="9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C:\Users\rctit\Downloads\noun_175868_cc.png"/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0"/>
          <a:stretch/>
        </p:blipFill>
        <p:spPr bwMode="auto">
          <a:xfrm>
            <a:off x="7476980" y="3415162"/>
            <a:ext cx="769962" cy="66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3568713" y="1533646"/>
            <a:ext cx="1943030" cy="700918"/>
            <a:chOff x="5991727" y="1437166"/>
            <a:chExt cx="2286367" cy="824772"/>
          </a:xfrm>
        </p:grpSpPr>
        <p:pic>
          <p:nvPicPr>
            <p:cNvPr id="48" name="Picture 5" descr="C:\Users\rctit\Downloads\noun_43665_cc.png"/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92" b="23859"/>
            <a:stretch/>
          </p:blipFill>
          <p:spPr bwMode="auto">
            <a:xfrm>
              <a:off x="5991727" y="1437166"/>
              <a:ext cx="1287746" cy="824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7" descr="C:\Users\rctit\Downloads\noun_144747_cc (1).png"/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491"/>
            <a:stretch/>
          </p:blipFill>
          <p:spPr bwMode="auto">
            <a:xfrm>
              <a:off x="7255410" y="1510175"/>
              <a:ext cx="1022684" cy="751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TextBox 49"/>
          <p:cNvSpPr txBox="1"/>
          <p:nvPr/>
        </p:nvSpPr>
        <p:spPr>
          <a:xfrm>
            <a:off x="512955" y="4137241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Govt. guarantor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8785" y="6014754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Investors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22008" y="4137241"/>
            <a:ext cx="1679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Deconstruction firms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33064" y="2284687"/>
            <a:ext cx="2614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Reuse materials distributors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425409" y="4016948"/>
            <a:ext cx="1636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Local Municipality</a:t>
            </a:r>
          </a:p>
        </p:txBody>
      </p:sp>
      <p:grpSp>
        <p:nvGrpSpPr>
          <p:cNvPr id="59" name="Group 58"/>
          <p:cNvGrpSpPr/>
          <p:nvPr/>
        </p:nvGrpSpPr>
        <p:grpSpPr>
          <a:xfrm rot="16200000" flipH="1">
            <a:off x="4247224" y="2499947"/>
            <a:ext cx="585999" cy="818506"/>
            <a:chOff x="5272669" y="3532904"/>
            <a:chExt cx="1329150" cy="1296763"/>
          </a:xfrm>
        </p:grpSpPr>
        <p:cxnSp>
          <p:nvCxnSpPr>
            <p:cNvPr id="61" name="Straight Arrow Connector 60"/>
            <p:cNvCxnSpPr/>
            <p:nvPr/>
          </p:nvCxnSpPr>
          <p:spPr>
            <a:xfrm flipH="1">
              <a:off x="5280343" y="4829667"/>
              <a:ext cx="13214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5272669" y="3532904"/>
              <a:ext cx="13214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Arrow Connector 67"/>
          <p:cNvCxnSpPr/>
          <p:nvPr/>
        </p:nvCxnSpPr>
        <p:spPr>
          <a:xfrm>
            <a:off x="1946141" y="3922275"/>
            <a:ext cx="11887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5796640" y="3926412"/>
            <a:ext cx="1463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796640" y="3716535"/>
            <a:ext cx="1463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301735" y="2650372"/>
            <a:ext cx="1829236" cy="306467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Take-or-pay contract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62924" y="2622446"/>
            <a:ext cx="884469" cy="306467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Materials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2725" y="3392595"/>
            <a:ext cx="1135552" cy="51077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Pledged guarantee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58737" y="3354752"/>
            <a:ext cx="1109819" cy="306467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Service fees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85926" y="4018894"/>
            <a:ext cx="884469" cy="306467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Materials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2644561" y="4542117"/>
            <a:ext cx="3782352" cy="553041"/>
            <a:chOff x="2644561" y="4542117"/>
            <a:chExt cx="3782352" cy="553041"/>
          </a:xfrm>
        </p:grpSpPr>
        <p:grpSp>
          <p:nvGrpSpPr>
            <p:cNvPr id="63" name="Group 62"/>
            <p:cNvGrpSpPr/>
            <p:nvPr/>
          </p:nvGrpSpPr>
          <p:grpSpPr>
            <a:xfrm>
              <a:off x="4435290" y="4542117"/>
              <a:ext cx="209877" cy="553041"/>
              <a:chOff x="4271502" y="4423589"/>
              <a:chExt cx="209877" cy="290639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 rot="5400000" flipH="1">
                <a:off x="4127339" y="4570065"/>
                <a:ext cx="28832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rot="5400000">
                <a:off x="4337216" y="4567752"/>
                <a:ext cx="28832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2644561" y="4582657"/>
              <a:ext cx="1727269" cy="306467"/>
            </a:xfrm>
            <a:prstGeom prst="round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schemeClr val="accent6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Proceeds from bond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71660" y="4560028"/>
              <a:ext cx="1755253" cy="510778"/>
            </a:xfrm>
            <a:prstGeom prst="round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schemeClr val="accent6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Coupon payment &amp; </a:t>
              </a:r>
            </a:p>
            <a:p>
              <a:r>
                <a:rPr lang="en-US" sz="1200" b="1" i="1" dirty="0">
                  <a:solidFill>
                    <a:schemeClr val="accent6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Principal return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8435" y="1533646"/>
            <a:ext cx="700919" cy="70091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97290" y="2284687"/>
            <a:ext cx="2983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Tax Increment Financing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88893" y="2616201"/>
            <a:ext cx="2142077" cy="343550"/>
          </a:xfrm>
          <a:custGeom>
            <a:avLst/>
            <a:gdLst>
              <a:gd name="connsiteX0" fmla="*/ 0 w 2142077"/>
              <a:gd name="connsiteY0" fmla="*/ 0 h 422275"/>
              <a:gd name="connsiteX1" fmla="*/ 2142077 w 2142077"/>
              <a:gd name="connsiteY1" fmla="*/ 0 h 422275"/>
              <a:gd name="connsiteX2" fmla="*/ 2142077 w 2142077"/>
              <a:gd name="connsiteY2" fmla="*/ 422275 h 422275"/>
              <a:gd name="connsiteX3" fmla="*/ 0 w 2142077"/>
              <a:gd name="connsiteY3" fmla="*/ 422275 h 422275"/>
              <a:gd name="connsiteX4" fmla="*/ 0 w 2142077"/>
              <a:gd name="connsiteY4" fmla="*/ 0 h 422275"/>
              <a:gd name="connsiteX0" fmla="*/ 0 w 2142077"/>
              <a:gd name="connsiteY0" fmla="*/ 0 h 422275"/>
              <a:gd name="connsiteX1" fmla="*/ 2142077 w 2142077"/>
              <a:gd name="connsiteY1" fmla="*/ 422275 h 422275"/>
              <a:gd name="connsiteX2" fmla="*/ 0 w 2142077"/>
              <a:gd name="connsiteY2" fmla="*/ 422275 h 422275"/>
              <a:gd name="connsiteX3" fmla="*/ 0 w 2142077"/>
              <a:gd name="connsiteY3" fmla="*/ 0 h 422275"/>
              <a:gd name="connsiteX0" fmla="*/ 2142077 w 2233517"/>
              <a:gd name="connsiteY0" fmla="*/ 422275 h 513715"/>
              <a:gd name="connsiteX1" fmla="*/ 0 w 2233517"/>
              <a:gd name="connsiteY1" fmla="*/ 422275 h 513715"/>
              <a:gd name="connsiteX2" fmla="*/ 0 w 2233517"/>
              <a:gd name="connsiteY2" fmla="*/ 0 h 513715"/>
              <a:gd name="connsiteX3" fmla="*/ 2233517 w 2233517"/>
              <a:gd name="connsiteY3" fmla="*/ 513715 h 513715"/>
              <a:gd name="connsiteX0" fmla="*/ 2142077 w 2142077"/>
              <a:gd name="connsiteY0" fmla="*/ 422275 h 422275"/>
              <a:gd name="connsiteX1" fmla="*/ 0 w 2142077"/>
              <a:gd name="connsiteY1" fmla="*/ 422275 h 422275"/>
              <a:gd name="connsiteX2" fmla="*/ 0 w 2142077"/>
              <a:gd name="connsiteY2" fmla="*/ 0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077" h="422275">
                <a:moveTo>
                  <a:pt x="2142077" y="422275"/>
                </a:moveTo>
                <a:lnTo>
                  <a:pt x="0" y="422275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A6D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18673" y="2650372"/>
            <a:ext cx="1673859" cy="306467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Future tax revenues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50218" y="1582057"/>
            <a:ext cx="1063352" cy="1010407"/>
            <a:chOff x="6028906" y="1582057"/>
            <a:chExt cx="1063352" cy="10104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27632" y="1582057"/>
              <a:ext cx="665900" cy="665900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6028906" y="2284687"/>
              <a:ext cx="1063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Levenim MT" panose="02010502060101010101" pitchFamily="2" charset="-79"/>
                  <a:cs typeface="Levenim MT" panose="02010502060101010101" pitchFamily="2" charset="-79"/>
                </a:rPr>
                <a:t>Scrappers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16394" y="1499362"/>
            <a:ext cx="1783506" cy="1093102"/>
            <a:chOff x="7004894" y="1499362"/>
            <a:chExt cx="1783506" cy="10931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80881" y="1499362"/>
              <a:ext cx="831532" cy="83153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7004894" y="2284687"/>
              <a:ext cx="1783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Levenim MT" panose="02010502060101010101" pitchFamily="2" charset="-79"/>
                  <a:cs typeface="Levenim MT" panose="02010502060101010101" pitchFamily="2" charset="-79"/>
                </a:rPr>
                <a:t>Retail Warehouses</a:t>
              </a:r>
            </a:p>
          </p:txBody>
        </p:sp>
      </p:grpSp>
      <p:sp>
        <p:nvSpPr>
          <p:cNvPr id="57" name="Rectangle 19"/>
          <p:cNvSpPr/>
          <p:nvPr/>
        </p:nvSpPr>
        <p:spPr>
          <a:xfrm flipH="1">
            <a:off x="5721617" y="2599811"/>
            <a:ext cx="2212707" cy="571035"/>
          </a:xfrm>
          <a:custGeom>
            <a:avLst/>
            <a:gdLst>
              <a:gd name="connsiteX0" fmla="*/ 0 w 2142077"/>
              <a:gd name="connsiteY0" fmla="*/ 0 h 422275"/>
              <a:gd name="connsiteX1" fmla="*/ 2142077 w 2142077"/>
              <a:gd name="connsiteY1" fmla="*/ 0 h 422275"/>
              <a:gd name="connsiteX2" fmla="*/ 2142077 w 2142077"/>
              <a:gd name="connsiteY2" fmla="*/ 422275 h 422275"/>
              <a:gd name="connsiteX3" fmla="*/ 0 w 2142077"/>
              <a:gd name="connsiteY3" fmla="*/ 422275 h 422275"/>
              <a:gd name="connsiteX4" fmla="*/ 0 w 2142077"/>
              <a:gd name="connsiteY4" fmla="*/ 0 h 422275"/>
              <a:gd name="connsiteX0" fmla="*/ 0 w 2142077"/>
              <a:gd name="connsiteY0" fmla="*/ 0 h 422275"/>
              <a:gd name="connsiteX1" fmla="*/ 2142077 w 2142077"/>
              <a:gd name="connsiteY1" fmla="*/ 422275 h 422275"/>
              <a:gd name="connsiteX2" fmla="*/ 0 w 2142077"/>
              <a:gd name="connsiteY2" fmla="*/ 422275 h 422275"/>
              <a:gd name="connsiteX3" fmla="*/ 0 w 2142077"/>
              <a:gd name="connsiteY3" fmla="*/ 0 h 422275"/>
              <a:gd name="connsiteX0" fmla="*/ 2142077 w 2233517"/>
              <a:gd name="connsiteY0" fmla="*/ 422275 h 513715"/>
              <a:gd name="connsiteX1" fmla="*/ 0 w 2233517"/>
              <a:gd name="connsiteY1" fmla="*/ 422275 h 513715"/>
              <a:gd name="connsiteX2" fmla="*/ 0 w 2233517"/>
              <a:gd name="connsiteY2" fmla="*/ 0 h 513715"/>
              <a:gd name="connsiteX3" fmla="*/ 2233517 w 2233517"/>
              <a:gd name="connsiteY3" fmla="*/ 513715 h 513715"/>
              <a:gd name="connsiteX0" fmla="*/ 2142077 w 2142077"/>
              <a:gd name="connsiteY0" fmla="*/ 422275 h 422275"/>
              <a:gd name="connsiteX1" fmla="*/ 0 w 2142077"/>
              <a:gd name="connsiteY1" fmla="*/ 422275 h 422275"/>
              <a:gd name="connsiteX2" fmla="*/ 0 w 2142077"/>
              <a:gd name="connsiteY2" fmla="*/ 0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077" h="422275">
                <a:moveTo>
                  <a:pt x="2142077" y="422275"/>
                </a:moveTo>
                <a:lnTo>
                  <a:pt x="0" y="422275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A6DC6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19"/>
          <p:cNvSpPr/>
          <p:nvPr/>
        </p:nvSpPr>
        <p:spPr>
          <a:xfrm flipH="1">
            <a:off x="4949475" y="2599811"/>
            <a:ext cx="1319933" cy="354528"/>
          </a:xfrm>
          <a:custGeom>
            <a:avLst/>
            <a:gdLst>
              <a:gd name="connsiteX0" fmla="*/ 0 w 2142077"/>
              <a:gd name="connsiteY0" fmla="*/ 0 h 422275"/>
              <a:gd name="connsiteX1" fmla="*/ 2142077 w 2142077"/>
              <a:gd name="connsiteY1" fmla="*/ 0 h 422275"/>
              <a:gd name="connsiteX2" fmla="*/ 2142077 w 2142077"/>
              <a:gd name="connsiteY2" fmla="*/ 422275 h 422275"/>
              <a:gd name="connsiteX3" fmla="*/ 0 w 2142077"/>
              <a:gd name="connsiteY3" fmla="*/ 422275 h 422275"/>
              <a:gd name="connsiteX4" fmla="*/ 0 w 2142077"/>
              <a:gd name="connsiteY4" fmla="*/ 0 h 422275"/>
              <a:gd name="connsiteX0" fmla="*/ 0 w 2142077"/>
              <a:gd name="connsiteY0" fmla="*/ 0 h 422275"/>
              <a:gd name="connsiteX1" fmla="*/ 2142077 w 2142077"/>
              <a:gd name="connsiteY1" fmla="*/ 422275 h 422275"/>
              <a:gd name="connsiteX2" fmla="*/ 0 w 2142077"/>
              <a:gd name="connsiteY2" fmla="*/ 422275 h 422275"/>
              <a:gd name="connsiteX3" fmla="*/ 0 w 2142077"/>
              <a:gd name="connsiteY3" fmla="*/ 0 h 422275"/>
              <a:gd name="connsiteX0" fmla="*/ 2142077 w 2233517"/>
              <a:gd name="connsiteY0" fmla="*/ 422275 h 513715"/>
              <a:gd name="connsiteX1" fmla="*/ 0 w 2233517"/>
              <a:gd name="connsiteY1" fmla="*/ 422275 h 513715"/>
              <a:gd name="connsiteX2" fmla="*/ 0 w 2233517"/>
              <a:gd name="connsiteY2" fmla="*/ 0 h 513715"/>
              <a:gd name="connsiteX3" fmla="*/ 2233517 w 2233517"/>
              <a:gd name="connsiteY3" fmla="*/ 513715 h 513715"/>
              <a:gd name="connsiteX0" fmla="*/ 2142077 w 2142077"/>
              <a:gd name="connsiteY0" fmla="*/ 422275 h 422275"/>
              <a:gd name="connsiteX1" fmla="*/ 0 w 2142077"/>
              <a:gd name="connsiteY1" fmla="*/ 422275 h 422275"/>
              <a:gd name="connsiteX2" fmla="*/ 0 w 2142077"/>
              <a:gd name="connsiteY2" fmla="*/ 0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077" h="422275">
                <a:moveTo>
                  <a:pt x="2142077" y="422275"/>
                </a:moveTo>
                <a:lnTo>
                  <a:pt x="0" y="422275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A6DC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7866749" y="2622446"/>
            <a:ext cx="595240" cy="306467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Sales</a:t>
            </a:r>
          </a:p>
        </p:txBody>
      </p:sp>
      <p:sp>
        <p:nvSpPr>
          <p:cNvPr id="73" name="Rectangle 19"/>
          <p:cNvSpPr/>
          <p:nvPr/>
        </p:nvSpPr>
        <p:spPr>
          <a:xfrm flipH="1">
            <a:off x="4949474" y="2599811"/>
            <a:ext cx="2740375" cy="354528"/>
          </a:xfrm>
          <a:custGeom>
            <a:avLst/>
            <a:gdLst>
              <a:gd name="connsiteX0" fmla="*/ 0 w 2142077"/>
              <a:gd name="connsiteY0" fmla="*/ 0 h 422275"/>
              <a:gd name="connsiteX1" fmla="*/ 2142077 w 2142077"/>
              <a:gd name="connsiteY1" fmla="*/ 0 h 422275"/>
              <a:gd name="connsiteX2" fmla="*/ 2142077 w 2142077"/>
              <a:gd name="connsiteY2" fmla="*/ 422275 h 422275"/>
              <a:gd name="connsiteX3" fmla="*/ 0 w 2142077"/>
              <a:gd name="connsiteY3" fmla="*/ 422275 h 422275"/>
              <a:gd name="connsiteX4" fmla="*/ 0 w 2142077"/>
              <a:gd name="connsiteY4" fmla="*/ 0 h 422275"/>
              <a:gd name="connsiteX0" fmla="*/ 0 w 2142077"/>
              <a:gd name="connsiteY0" fmla="*/ 0 h 422275"/>
              <a:gd name="connsiteX1" fmla="*/ 2142077 w 2142077"/>
              <a:gd name="connsiteY1" fmla="*/ 422275 h 422275"/>
              <a:gd name="connsiteX2" fmla="*/ 0 w 2142077"/>
              <a:gd name="connsiteY2" fmla="*/ 422275 h 422275"/>
              <a:gd name="connsiteX3" fmla="*/ 0 w 2142077"/>
              <a:gd name="connsiteY3" fmla="*/ 0 h 422275"/>
              <a:gd name="connsiteX0" fmla="*/ 2142077 w 2233517"/>
              <a:gd name="connsiteY0" fmla="*/ 422275 h 513715"/>
              <a:gd name="connsiteX1" fmla="*/ 0 w 2233517"/>
              <a:gd name="connsiteY1" fmla="*/ 422275 h 513715"/>
              <a:gd name="connsiteX2" fmla="*/ 0 w 2233517"/>
              <a:gd name="connsiteY2" fmla="*/ 0 h 513715"/>
              <a:gd name="connsiteX3" fmla="*/ 2233517 w 2233517"/>
              <a:gd name="connsiteY3" fmla="*/ 513715 h 513715"/>
              <a:gd name="connsiteX0" fmla="*/ 2142077 w 2142077"/>
              <a:gd name="connsiteY0" fmla="*/ 422275 h 422275"/>
              <a:gd name="connsiteX1" fmla="*/ 0 w 2142077"/>
              <a:gd name="connsiteY1" fmla="*/ 422275 h 422275"/>
              <a:gd name="connsiteX2" fmla="*/ 0 w 2142077"/>
              <a:gd name="connsiteY2" fmla="*/ 0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077" h="422275">
                <a:moveTo>
                  <a:pt x="2142077" y="422275"/>
                </a:moveTo>
                <a:lnTo>
                  <a:pt x="0" y="422275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A6DC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6524921" y="2984500"/>
            <a:ext cx="0" cy="18181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6524921" y="2616199"/>
            <a:ext cx="0" cy="31271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45108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46" y="3357855"/>
            <a:ext cx="1486613" cy="88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153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71864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0685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350"/>
            <a:ext cx="8218488" cy="631818"/>
          </a:xfrm>
        </p:spPr>
        <p:txBody>
          <a:bodyPr/>
          <a:lstStyle/>
          <a:p>
            <a:r>
              <a:rPr lang="en-US" dirty="0"/>
              <a:t>The AlphaBrick Capital </a:t>
            </a:r>
            <a:r>
              <a:rPr lang="en-US" dirty="0" err="1"/>
              <a:t>DeconBond</a:t>
            </a:r>
            <a:r>
              <a:rPr lang="en-US" dirty="0"/>
              <a:t> generates returns off assets harvested from the “industrial forest”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086163"/>
              </p:ext>
            </p:extLst>
          </p:nvPr>
        </p:nvGraphicFramePr>
        <p:xfrm>
          <a:off x="457201" y="1700067"/>
          <a:ext cx="8218487" cy="4288608"/>
        </p:xfrm>
        <a:graphic>
          <a:graphicData uri="http://schemas.openxmlformats.org/drawingml/2006/table">
            <a:tbl>
              <a:tblPr/>
              <a:tblGrid>
                <a:gridCol w="23914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269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7651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Type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Municipal Revenue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B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ond</a:t>
                      </a:r>
                      <a:endParaRPr lang="en-US" sz="1600" dirty="0"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651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Issuance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$73.5MM</a:t>
                      </a:r>
                      <a:endParaRPr lang="en-US" sz="1600" dirty="0"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651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Rating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AA (shadow: BBB)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7261086"/>
                  </a:ext>
                </a:extLst>
              </a:tr>
              <a:tr h="47651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Term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10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Years</a:t>
                      </a:r>
                      <a:endParaRPr lang="en-US" sz="1600" dirty="0"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651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Size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40,000 deconstructions</a:t>
                      </a:r>
                      <a:endParaRPr lang="en-US" sz="1600" dirty="0"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651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Investors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Institutional investors, municipalities, </a:t>
                      </a: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local retail investors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651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Yield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2.20% (Market rate</a:t>
                      </a: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651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Payout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Semi-annual coupons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28634545"/>
                  </a:ext>
                </a:extLst>
              </a:tr>
              <a:tr h="47651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Underwriting Spread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2808191"/>
                  </a:ext>
                </a:extLst>
              </a:tr>
            </a:tbl>
          </a:graphicData>
        </a:graphic>
      </p:graphicFrame>
      <p:sp>
        <p:nvSpPr>
          <p:cNvPr id="8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9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sp>
        <p:nvSpPr>
          <p:cNvPr id="7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Bond profile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graphicFrame>
        <p:nvGraphicFramePr>
          <p:cNvPr id="4" name="Table 3" hidden="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006327"/>
              </p:ext>
            </p:extLst>
          </p:nvPr>
        </p:nvGraphicFramePr>
        <p:xfrm>
          <a:off x="5567006" y="5054600"/>
          <a:ext cx="3080105" cy="1083600"/>
        </p:xfrm>
        <a:graphic>
          <a:graphicData uri="http://schemas.openxmlformats.org/drawingml/2006/table">
            <a:tbl>
              <a:tblPr>
                <a:noFill/>
                <a:tableStyleId>{5C22544A-7EE6-4342-B048-85BDC9FD1C3A}</a:tableStyleId>
              </a:tblPr>
              <a:tblGrid>
                <a:gridCol w="3080105">
                  <a:extLst>
                    <a:ext uri="{9D8B030D-6E8A-4147-A177-3AD203B41FA5}">
                      <a16:colId xmlns="" xmlns:a16="http://schemas.microsoft.com/office/drawing/2014/main" val="3390672732"/>
                    </a:ext>
                  </a:extLst>
                </a:gridCol>
              </a:tblGrid>
              <a:tr h="270900">
                <a:tc>
                  <a:txBody>
                    <a:bodyPr/>
                    <a:lstStyle/>
                    <a:p>
                      <a:r>
                        <a:rPr lang="en-US" sz="1100" dirty="0"/>
                        <a:t>Vertically Integrated Project Finance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3605765"/>
                  </a:ext>
                </a:extLst>
              </a:tr>
              <a:tr h="270900">
                <a:tc>
                  <a:txBody>
                    <a:bodyPr/>
                    <a:lstStyle/>
                    <a:p>
                      <a:r>
                        <a:rPr lang="en-US" sz="1100" dirty="0"/>
                        <a:t>Pure Project Finance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1662749"/>
                  </a:ext>
                </a:extLst>
              </a:tr>
              <a:tr h="270900"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Real Asset Management</a:t>
                      </a:r>
                      <a:endParaRPr lang="en-US" sz="1100" dirty="0"/>
                    </a:p>
                  </a:txBody>
                  <a:tcPr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6230659"/>
                  </a:ext>
                </a:extLst>
              </a:tr>
              <a:tr h="270900">
                <a:tc>
                  <a:txBody>
                    <a:bodyPr/>
                    <a:lstStyle/>
                    <a:p>
                      <a:r>
                        <a:rPr lang="en-US" sz="1100" dirty="0"/>
                        <a:t>Commodities/Futures</a:t>
                      </a:r>
                      <a:r>
                        <a:rPr lang="en-US" sz="1100" baseline="0" dirty="0"/>
                        <a:t> Hedge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4122996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976" y="6243760"/>
            <a:ext cx="16225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AlphaBrick Capital analysis.</a:t>
            </a:r>
          </a:p>
        </p:txBody>
      </p:sp>
    </p:spTree>
    <p:extLst>
      <p:ext uri="{BB962C8B-B14F-4D97-AF65-F5344CB8AC3E}">
        <p14:creationId xmlns:p14="http://schemas.microsoft.com/office/powerpoint/2010/main" val="1942908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40754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778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1496268" y="1394653"/>
            <a:ext cx="4770061" cy="1480744"/>
          </a:xfrm>
          <a:prstGeom prst="roundRect">
            <a:avLst>
              <a:gd name="adj" fmla="val 7102"/>
            </a:avLst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137160" rIns="45720" rtlCol="0" anchor="ctr"/>
          <a:lstStyle/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Municipal bonds are debt obligations issued by states, cities, counties and other governmental entities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Primary purpose of the bond is to build infrastructure, housing and many other projects for the public good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Municipal bonds are the perfect way to scale this initiative…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96268" y="3173888"/>
            <a:ext cx="4770061" cy="2907699"/>
          </a:xfrm>
          <a:prstGeom prst="roundRect">
            <a:avLst>
              <a:gd name="adj" fmla="val 7102"/>
            </a:avLst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137160" rIns="45720" rtlCol="0" anchor="ctr"/>
          <a:lstStyle/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Municipalities are the single biggest </a:t>
            </a:r>
            <a:r>
              <a:rPr lang="en-US" sz="1200" dirty="0" err="1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payor</a:t>
            </a:r>
            <a:r>
              <a:rPr lang="en-US" sz="12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of the costs of urban blight, and these bonds provide cash-constrained municipalities cheap access to capital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Municipalities are familiar with managing urban renewal deconstruction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The required return and payout policy best fits the project return profile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In US, interest payments are exempt from federal taxes, perfect for investors in highest tax bracket</a:t>
            </a:r>
          </a:p>
          <a:p>
            <a:pPr marL="171450" indent="-1714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Most state credit ratings have improved over the last few years and generally 50-100 times less likely to default vs. corporate bond of comparable ratings</a:t>
            </a:r>
          </a:p>
        </p:txBody>
      </p:sp>
      <p:sp>
        <p:nvSpPr>
          <p:cNvPr id="5" name="Shape 130"/>
          <p:cNvSpPr/>
          <p:nvPr/>
        </p:nvSpPr>
        <p:spPr>
          <a:xfrm>
            <a:off x="475728" y="3173888"/>
            <a:ext cx="1370163" cy="290769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b="1" dirty="0">
                <a:solidFill>
                  <a:schemeClr val="lt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Why municipal bonds?</a:t>
            </a:r>
          </a:p>
        </p:txBody>
      </p:sp>
      <p:pic>
        <p:nvPicPr>
          <p:cNvPr id="3527682" name="Picture 2" descr="http://survivingcalifornia.files.wordpress.com/2010/07/muni-bond-san-fra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65" y="1397115"/>
            <a:ext cx="2194560" cy="14782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8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pic>
        <p:nvPicPr>
          <p:cNvPr id="3527684" name="Picture 4" descr="https://www.creditwritedowns.com/wp-content/uploads/2010/12/new-york-municipal-bon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65" y="3064480"/>
            <a:ext cx="2194560" cy="147401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7686" name="Picture 6" descr="http://slant.investorplace.com/files/2013/05/muni-bon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65" y="4727578"/>
            <a:ext cx="2194560" cy="135400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30"/>
          <p:cNvSpPr/>
          <p:nvPr/>
        </p:nvSpPr>
        <p:spPr>
          <a:xfrm>
            <a:off x="475728" y="1397116"/>
            <a:ext cx="1370163" cy="14782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b="1" dirty="0">
                <a:solidFill>
                  <a:schemeClr val="lt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What are municipal bonds?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6" y="6243760"/>
            <a:ext cx="10102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Investor.gov</a:t>
            </a:r>
          </a:p>
        </p:txBody>
      </p:sp>
    </p:spTree>
    <p:extLst>
      <p:ext uri="{BB962C8B-B14F-4D97-AF65-F5344CB8AC3E}">
        <p14:creationId xmlns:p14="http://schemas.microsoft.com/office/powerpoint/2010/main" val="2221189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AlphaBrick Capital is well poised to leverage the vehicle effectively  </a:t>
            </a:r>
          </a:p>
        </p:txBody>
      </p:sp>
      <p:sp>
        <p:nvSpPr>
          <p:cNvPr id="4" name="Shape 121"/>
          <p:cNvSpPr txBox="1"/>
          <p:nvPr/>
        </p:nvSpPr>
        <p:spPr>
          <a:xfrm>
            <a:off x="470647" y="1641041"/>
            <a:ext cx="8189259" cy="42390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31775" marR="0" lvl="0" indent="-231775" algn="l" rtl="0">
              <a:spcBef>
                <a:spcPts val="18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sz="15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AlphaBrick partners with municipalities to arrange, issue, and sell </a:t>
            </a:r>
            <a:r>
              <a:rPr lang="en-US" sz="1500" b="1" dirty="0" err="1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Decon</a:t>
            </a:r>
            <a:r>
              <a:rPr lang="en-US" sz="1500" b="1" dirty="0" err="1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Bond</a:t>
            </a:r>
            <a:r>
              <a:rPr lang="en-US" sz="15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municipal revenue bonds</a:t>
            </a:r>
            <a:r>
              <a:rPr lang="en-US" sz="15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. These bonds are insured by the very grant money that would otherwise have been drained for the commission of demolitions</a:t>
            </a:r>
          </a:p>
          <a:p>
            <a:pPr marL="231775" marR="0" lvl="0" indent="-231775" algn="l" rtl="0">
              <a:spcBef>
                <a:spcPts val="18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sz="15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An illustrative portfolio of 40,000 homes (representative of a state like Ohio or Louisiana) over 10 years would </a:t>
            </a:r>
            <a:r>
              <a:rPr lang="en-US" sz="15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seek $73.5 million</a:t>
            </a:r>
            <a:r>
              <a:rPr lang="en-US" sz="15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. There are over $1 billion to be invested across the United States in </a:t>
            </a:r>
            <a:r>
              <a:rPr lang="en-US" sz="1500" dirty="0" err="1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DeconBonds</a:t>
            </a:r>
            <a:r>
              <a:rPr lang="en-US" sz="15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. The Investment project is expected to run for 10 years for each bond and each bond has a 10-year term to maturity</a:t>
            </a:r>
          </a:p>
          <a:p>
            <a:pPr marL="231775" marR="0" lvl="0" indent="-231775" algn="l" rtl="0">
              <a:spcBef>
                <a:spcPts val="18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sz="15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The upfront capital will be deployed in the first year to contract the deconstruction, transportation, and sale </a:t>
            </a:r>
            <a:r>
              <a:rPr lang="en-US" sz="15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of material </a:t>
            </a:r>
            <a:r>
              <a:rPr lang="en-US" sz="15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of 4,000 properties</a:t>
            </a:r>
            <a:r>
              <a:rPr lang="en-US" sz="15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. Follow on years will use cash flow from revenue to fund continued operations</a:t>
            </a:r>
            <a:endParaRPr lang="en-US" sz="1500" dirty="0">
              <a:latin typeface="Levenim MT" panose="02010502060101010101" pitchFamily="2" charset="-79"/>
              <a:cs typeface="Levenim MT" panose="02010502060101010101" pitchFamily="2" charset="-79"/>
              <a:sym typeface="Arial"/>
            </a:endParaRPr>
          </a:p>
          <a:p>
            <a:pPr marL="231775" marR="0" lvl="0" indent="-231775" algn="l" rtl="0">
              <a:spcBef>
                <a:spcPts val="18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sz="1500" dirty="0">
                <a:solidFill>
                  <a:schemeClr val="tx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In Dec 2015, congress passed a $2B federal fund to eliminate blight. We’ll work with the federal and state governments to hold on to this capital as bond insurance for our bonds. </a:t>
            </a:r>
            <a:r>
              <a:rPr lang="en-US" sz="15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  <a:sym typeface="Arial"/>
              </a:rPr>
              <a:t>Municipalities will be able to deconstruct many times more houses by using grant money as wrapper rather than using the money directly</a:t>
            </a:r>
          </a:p>
        </p:txBody>
      </p:sp>
      <p:sp>
        <p:nvSpPr>
          <p:cNvPr id="6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AlphaBrick Capital financial instrument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7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8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6" y="6243760"/>
            <a:ext cx="14975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Stakeholder interviews, </a:t>
            </a:r>
          </a:p>
        </p:txBody>
      </p:sp>
    </p:spTree>
    <p:extLst>
      <p:ext uri="{BB962C8B-B14F-4D97-AF65-F5344CB8AC3E}">
        <p14:creationId xmlns:p14="http://schemas.microsoft.com/office/powerpoint/2010/main" val="1244210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used in our financial model</a:t>
            </a:r>
          </a:p>
        </p:txBody>
      </p:sp>
      <p:sp>
        <p:nvSpPr>
          <p:cNvPr id="6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7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6681" y="1637673"/>
            <a:ext cx="1327862" cy="1310186"/>
          </a:xfrm>
          <a:prstGeom prst="roundRect">
            <a:avLst/>
          </a:prstGeom>
          <a:noFill/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Projects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6681" y="3051868"/>
            <a:ext cx="1327862" cy="1310186"/>
          </a:xfrm>
          <a:prstGeom prst="roundRect">
            <a:avLst/>
          </a:prstGeom>
          <a:noFill/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Assets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6681" y="4547893"/>
            <a:ext cx="1327862" cy="1310186"/>
          </a:xfrm>
          <a:prstGeom prst="roundRect">
            <a:avLst/>
          </a:prstGeom>
          <a:noFill/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Logistics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9048" y="2900341"/>
            <a:ext cx="8229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19048" y="4233991"/>
            <a:ext cx="8229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18153" y="1610377"/>
            <a:ext cx="6819848" cy="1310186"/>
          </a:xfrm>
        </p:spPr>
        <p:txBody>
          <a:bodyPr anchor="ctr"/>
          <a:lstStyle/>
          <a:p>
            <a:pPr marL="512763" lvl="1">
              <a:buFont typeface="Arial" panose="020B0604020202020204" pitchFamily="34" charset="0"/>
              <a:buChar char="•"/>
            </a:pPr>
            <a:r>
              <a:rPr lang="en-US" sz="1600" dirty="0"/>
              <a:t>$13,000 per deconstruction project</a:t>
            </a:r>
          </a:p>
          <a:p>
            <a:pPr marL="512763" lvl="1">
              <a:buFont typeface="Arial" panose="020B0604020202020204" pitchFamily="34" charset="0"/>
              <a:buChar char="•"/>
            </a:pPr>
            <a:r>
              <a:rPr lang="en-US" sz="1600" dirty="0"/>
              <a:t>4,000 deconstruction projects/year (~40 deconstruction firms)</a:t>
            </a:r>
          </a:p>
          <a:p>
            <a:pPr marL="512763" lvl="1">
              <a:buFont typeface="Arial" panose="020B0604020202020204" pitchFamily="34" charset="0"/>
              <a:buChar char="•"/>
            </a:pPr>
            <a:r>
              <a:rPr lang="en-US" sz="1600" dirty="0"/>
              <a:t>Average house size of 2,000 </a:t>
            </a:r>
            <a:r>
              <a:rPr lang="en-US" sz="1600" dirty="0" err="1"/>
              <a:t>sq</a:t>
            </a:r>
            <a:r>
              <a:rPr lang="en-US" sz="1600" dirty="0"/>
              <a:t> </a:t>
            </a:r>
            <a:r>
              <a:rPr lang="en-US" sz="1600" dirty="0" err="1"/>
              <a:t>ft</a:t>
            </a:r>
            <a:r>
              <a:rPr lang="en-US" sz="1600" dirty="0"/>
              <a:t> built in 1900-1959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1518153" y="2980312"/>
            <a:ext cx="7315200" cy="1310186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lvl="1" fontAlgn="auto">
              <a:buFont typeface="Arial" pitchFamily="34" charset="0"/>
              <a:buChar char="•"/>
            </a:pPr>
            <a:r>
              <a:rPr lang="en-US" sz="1600" dirty="0"/>
              <a:t>$120,000 appraised value of materials</a:t>
            </a:r>
          </a:p>
          <a:p>
            <a:pPr marL="512763" lvl="1" fontAlgn="auto">
              <a:buFont typeface="Arial" pitchFamily="34" charset="0"/>
              <a:buChar char="•"/>
            </a:pPr>
            <a:r>
              <a:rPr lang="en-US" sz="1600" dirty="0"/>
              <a:t>67% salvage rate</a:t>
            </a:r>
          </a:p>
          <a:p>
            <a:pPr marL="512763" lvl="1" fontAlgn="auto">
              <a:buFont typeface="Arial" pitchFamily="34" charset="0"/>
              <a:buChar char="•"/>
            </a:pPr>
            <a:r>
              <a:rPr lang="en-US" sz="1600" dirty="0"/>
              <a:t>Weighted-average market price of 38% of appraised value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1518151" y="4411413"/>
            <a:ext cx="6819849" cy="1635308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evenim MT" panose="02010502060101010101" pitchFamily="2" charset="-79"/>
                <a:ea typeface="+mn-ea"/>
                <a:cs typeface="Levenim MT" panose="02010502060101010101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lvl="1" fontAlgn="auto">
              <a:buFont typeface="Arial" pitchFamily="34" charset="0"/>
              <a:buChar char="•"/>
            </a:pPr>
            <a:r>
              <a:rPr lang="en-US" sz="1600" dirty="0"/>
              <a:t>Inventory transported for processing and distribution to warehouses in low-income Midwest at $5/</a:t>
            </a:r>
            <a:r>
              <a:rPr lang="en-US" sz="1600" dirty="0" err="1"/>
              <a:t>sq</a:t>
            </a:r>
            <a:r>
              <a:rPr lang="en-US" sz="1600" dirty="0"/>
              <a:t> </a:t>
            </a:r>
            <a:r>
              <a:rPr lang="en-US" sz="1600" dirty="0" err="1"/>
              <a:t>ft</a:t>
            </a:r>
            <a:endParaRPr lang="en-US" sz="1600" dirty="0"/>
          </a:p>
          <a:p>
            <a:pPr marL="512763" lvl="1" fontAlgn="auto">
              <a:buFont typeface="Arial" pitchFamily="34" charset="0"/>
              <a:buChar char="•"/>
            </a:pPr>
            <a:r>
              <a:rPr lang="en-US" sz="1600" dirty="0"/>
              <a:t>7 part time warehouse employees all-in $18/</a:t>
            </a:r>
            <a:r>
              <a:rPr lang="en-US" sz="1600" dirty="0" err="1"/>
              <a:t>hr</a:t>
            </a:r>
            <a:endParaRPr lang="en-US" sz="1600" dirty="0"/>
          </a:p>
          <a:p>
            <a:pPr marL="512763" lvl="1" fontAlgn="auto">
              <a:buFont typeface="Arial" pitchFamily="34" charset="0"/>
              <a:buChar char="•"/>
            </a:pPr>
            <a:r>
              <a:rPr lang="en-US" sz="1600" dirty="0"/>
              <a:t>All-in freight cost $1.82/mile</a:t>
            </a:r>
          </a:p>
          <a:p>
            <a:pPr marL="512763" lvl="1" fontAlgn="auto">
              <a:buFont typeface="Arial" pitchFamily="34" charset="0"/>
              <a:buChar char="•"/>
            </a:pPr>
            <a:r>
              <a:rPr lang="en-US" sz="1600" dirty="0"/>
              <a:t>All inventory turns every year</a:t>
            </a:r>
          </a:p>
        </p:txBody>
      </p:sp>
      <p:pic>
        <p:nvPicPr>
          <p:cNvPr id="3453954" name="Picture 2" descr="C:\Users\rctit\Downloads\noun_223706_cc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976" y="3329861"/>
            <a:ext cx="895272" cy="6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3955" name="Picture 3" descr="C:\Users\rctit\Downloads\noun_144747_cc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854" y="4895817"/>
            <a:ext cx="995516" cy="73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3956" name="Picture 4" descr="C:\Users\rctit\Downloads\noun_147549_cc.png"/>
          <p:cNvPicPr>
            <a:picLocks noChangeAspect="1" noChangeArrowheads="1"/>
          </p:cNvPicPr>
          <p:nvPr/>
        </p:nvPicPr>
        <p:blipFill rotWithShape="1"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208" y="2095189"/>
            <a:ext cx="716807" cy="62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976" y="6243760"/>
            <a:ext cx="45945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</a:t>
            </a:r>
            <a:r>
              <a:rPr lang="en-US" sz="700" dirty="0" err="1"/>
              <a:t>TheReusePeople</a:t>
            </a:r>
            <a:r>
              <a:rPr lang="en-US" sz="700" dirty="0"/>
              <a:t>, HUD, BMRA, Dayton, OH City Commission, AlphaBrick Capital research &amp; analysis.</a:t>
            </a:r>
          </a:p>
        </p:txBody>
      </p:sp>
      <p:sp>
        <p:nvSpPr>
          <p:cNvPr id="19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AlphaBrick Capital </a:t>
            </a:r>
            <a:r>
              <a:rPr lang="en-US" altLang="en-US" sz="1600" b="1" dirty="0" err="1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proforma</a:t>
            </a: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assumptions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5849785" y="1369721"/>
            <a:ext cx="2918200" cy="636095"/>
          </a:xfrm>
          <a:prstGeom prst="wedgeRoundRectCallout">
            <a:avLst>
              <a:gd name="adj1" fmla="val -63070"/>
              <a:gd name="adj2" fmla="val 60715"/>
              <a:gd name="adj3" fmla="val 16667"/>
            </a:avLst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As comparison, city of Dayton, OH attempted to deconstruct 1,172 homes between 2009-2012</a:t>
            </a:r>
          </a:p>
        </p:txBody>
      </p:sp>
    </p:spTree>
    <p:extLst>
      <p:ext uri="{BB962C8B-B14F-4D97-AF65-F5344CB8AC3E}">
        <p14:creationId xmlns:p14="http://schemas.microsoft.com/office/powerpoint/2010/main" val="978050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Arial"/>
              </a:rPr>
              <a:t>Urban blight is expensive for governments and society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135688" y="3474720"/>
            <a:ext cx="2540000" cy="2540000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Reduced property values and foregone area investment cost another </a:t>
            </a:r>
            <a:r>
              <a:rPr lang="en-US" sz="20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$17-19 billion a year</a:t>
            </a:r>
          </a:p>
        </p:txBody>
      </p:sp>
      <p:sp>
        <p:nvSpPr>
          <p:cNvPr id="5" name="Oval 4"/>
          <p:cNvSpPr/>
          <p:nvPr/>
        </p:nvSpPr>
        <p:spPr>
          <a:xfrm>
            <a:off x="3296444" y="3474720"/>
            <a:ext cx="2540000" cy="2540000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Increased maintenance, law enforcement, and firefighting costs municipalities </a:t>
            </a:r>
            <a:r>
              <a:rPr lang="en-US" sz="20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$1-2 billion a year</a:t>
            </a:r>
          </a:p>
        </p:txBody>
      </p:sp>
      <p:sp>
        <p:nvSpPr>
          <p:cNvPr id="6" name="Oval 5"/>
          <p:cNvSpPr/>
          <p:nvPr/>
        </p:nvSpPr>
        <p:spPr>
          <a:xfrm>
            <a:off x="457200" y="3474720"/>
            <a:ext cx="2540000" cy="2540000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1"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At least </a:t>
            </a:r>
            <a:r>
              <a:rPr lang="en-US" sz="20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550K blighted homes </a:t>
            </a:r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sit vacant in the US</a:t>
            </a:r>
          </a:p>
        </p:txBody>
      </p:sp>
      <p:sp>
        <p:nvSpPr>
          <p:cNvPr id="7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Problem &amp; Solution</a:t>
            </a:r>
          </a:p>
        </p:txBody>
      </p:sp>
      <p:sp>
        <p:nvSpPr>
          <p:cNvPr id="8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68417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Summarized Investor Returns (1/2)</a:t>
            </a:r>
          </a:p>
        </p:txBody>
      </p:sp>
      <p:sp>
        <p:nvSpPr>
          <p:cNvPr id="4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AlphaBrick Capital </a:t>
            </a:r>
            <a:r>
              <a:rPr lang="en-US" altLang="en-US" sz="1600" b="1" dirty="0" err="1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ProForma</a:t>
            </a: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– Bondholders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6" y="6243760"/>
            <a:ext cx="16225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AlphaBrick Capital analysis.</a:t>
            </a:r>
          </a:p>
        </p:txBody>
      </p:sp>
      <p:sp>
        <p:nvSpPr>
          <p:cNvPr id="10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11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39895"/>
              </p:ext>
            </p:extLst>
          </p:nvPr>
        </p:nvGraphicFramePr>
        <p:xfrm>
          <a:off x="504135" y="1568451"/>
          <a:ext cx="4699000" cy="4603739"/>
        </p:xfrm>
        <a:graphic>
          <a:graphicData uri="http://schemas.openxmlformats.org/drawingml/2006/table">
            <a:tbl>
              <a:tblPr/>
              <a:tblGrid>
                <a:gridCol w="939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605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Time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Original Principal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</a:b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Bond Price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Coupon Payment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</a:b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Principal Payment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</a:b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FV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Free Cash Flow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-$73,500,000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-$73,500,000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Y1H1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Y1H2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Y2H1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Y2H2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Y3H1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Y3H2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Y4H1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Y4H2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Y5H1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Y5H2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Y6H1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Y6H2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Y7H1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Y7H2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Y8H1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Y8H2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Y9H1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Y9H2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Y10H1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837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Y10H2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$1,338,576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$73,500,000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$74,838,576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396805"/>
              </p:ext>
            </p:extLst>
          </p:nvPr>
        </p:nvGraphicFramePr>
        <p:xfrm>
          <a:off x="5678488" y="1587500"/>
          <a:ext cx="2474912" cy="596900"/>
        </p:xfrm>
        <a:graphic>
          <a:graphicData uri="http://schemas.openxmlformats.org/drawingml/2006/table">
            <a:tbl>
              <a:tblPr/>
              <a:tblGrid>
                <a:gridCol w="13218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3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911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Required Return</a:t>
                      </a:r>
                    </a:p>
                  </a:txBody>
                  <a:tcPr marL="4572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3.64%</a:t>
                      </a:r>
                    </a:p>
                  </a:txBody>
                  <a:tcPr marL="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5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Price Paid (par)</a:t>
                      </a:r>
                    </a:p>
                  </a:txBody>
                  <a:tcPr marL="4572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$73,500,000.00 </a:t>
                      </a:r>
                    </a:p>
                  </a:txBody>
                  <a:tcPr marL="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053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Summarized Investor Returns (2/2)</a:t>
            </a:r>
          </a:p>
        </p:txBody>
      </p:sp>
      <p:sp>
        <p:nvSpPr>
          <p:cNvPr id="4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AlphaBrick Capital </a:t>
            </a:r>
            <a:r>
              <a:rPr lang="en-US" altLang="en-US" sz="1600" b="1" dirty="0" err="1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ProForma</a:t>
            </a: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– Municipal Project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6" y="6243760"/>
            <a:ext cx="16225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AlphaBrick Capital analysis.</a:t>
            </a:r>
          </a:p>
        </p:txBody>
      </p:sp>
      <p:sp>
        <p:nvSpPr>
          <p:cNvPr id="10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11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230020"/>
              </p:ext>
            </p:extLst>
          </p:nvPr>
        </p:nvGraphicFramePr>
        <p:xfrm>
          <a:off x="137160" y="4953000"/>
          <a:ext cx="3164840" cy="990601"/>
        </p:xfrm>
        <a:graphic>
          <a:graphicData uri="http://schemas.openxmlformats.org/drawingml/2006/table">
            <a:tbl>
              <a:tblPr/>
              <a:tblGrid>
                <a:gridCol w="19967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81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45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Project Gross NPV</a:t>
                      </a:r>
                    </a:p>
                  </a:txBody>
                  <a:tcPr marL="4572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$29,652,013</a:t>
                      </a:r>
                    </a:p>
                  </a:txBody>
                  <a:tcPr marL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45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Project Gross IRR</a:t>
                      </a:r>
                    </a:p>
                  </a:txBody>
                  <a:tcPr marL="4572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8.53%</a:t>
                      </a:r>
                    </a:p>
                  </a:txBody>
                  <a:tcPr marL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5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Project Net IRR</a:t>
                      </a:r>
                    </a:p>
                  </a:txBody>
                  <a:tcPr marL="4572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5.01%</a:t>
                      </a:r>
                    </a:p>
                  </a:txBody>
                  <a:tcPr marL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68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Loan Life Coverage Ratio</a:t>
                      </a:r>
                    </a:p>
                  </a:txBody>
                  <a:tcPr marL="4572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1.72</a:t>
                      </a:r>
                    </a:p>
                  </a:txBody>
                  <a:tcPr marL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5461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1" y="1661319"/>
            <a:ext cx="8905780" cy="312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959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02696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432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Parallelogram 28"/>
          <p:cNvSpPr/>
          <p:nvPr/>
        </p:nvSpPr>
        <p:spPr>
          <a:xfrm>
            <a:off x="2358115" y="4925435"/>
            <a:ext cx="6400800" cy="1231026"/>
          </a:xfrm>
          <a:prstGeom prst="parallelogram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marL="285750" indent="-285750" defTabSz="9144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5,000 </a:t>
            </a:r>
            <a:r>
              <a:rPr lang="en-US" sz="16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lbs</a:t>
            </a: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 materials diverted from landfills</a:t>
            </a:r>
          </a:p>
          <a:p>
            <a:pPr marL="285750" lvl="0" indent="-285750" defTabSz="9144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3,000 fewer kilowatt hours used</a:t>
            </a:r>
          </a:p>
          <a:p>
            <a:pPr marL="285750" lvl="0" indent="-285750" defTabSz="9144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13 metric tons fewer greenhouse gas emissions</a:t>
            </a:r>
          </a:p>
        </p:txBody>
      </p:sp>
      <p:sp>
        <p:nvSpPr>
          <p:cNvPr id="28" name="Parallelogram 27"/>
          <p:cNvSpPr/>
          <p:nvPr/>
        </p:nvSpPr>
        <p:spPr>
          <a:xfrm>
            <a:off x="1807708" y="2924939"/>
            <a:ext cx="6858000" cy="1828800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marL="285750" indent="-285750" defTabSz="9144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2 more ex-offenders reentering the workforce</a:t>
            </a:r>
          </a:p>
          <a:p>
            <a:pPr marL="285750" lvl="0" indent="-285750" defTabSz="9144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1.5% less recidivism per annually employed worker</a:t>
            </a:r>
          </a:p>
          <a:p>
            <a:pPr marL="285750" lvl="0" indent="-285750" defTabSz="9144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0.8% less crime per annually employed worker</a:t>
            </a:r>
          </a:p>
          <a:p>
            <a:pPr marL="285750" lvl="0" indent="-285750" defTabSz="9144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90% less air pollution</a:t>
            </a:r>
          </a:p>
          <a:p>
            <a:pPr marL="285750" lvl="0" indent="-285750" defTabSz="9144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17 dB less noise</a:t>
            </a:r>
          </a:p>
        </p:txBody>
      </p:sp>
      <p:sp>
        <p:nvSpPr>
          <p:cNvPr id="25" name="Parallelogram 24"/>
          <p:cNvSpPr/>
          <p:nvPr/>
        </p:nvSpPr>
        <p:spPr>
          <a:xfrm>
            <a:off x="1924945" y="1537570"/>
            <a:ext cx="6400800" cy="1231026"/>
          </a:xfrm>
          <a:prstGeom prst="parallelogram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marL="285750" indent="-285750" defTabSz="9144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6 more people employed</a:t>
            </a:r>
          </a:p>
          <a:p>
            <a:pPr marL="285750" indent="-285750" defTabSz="9144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evenim MT" panose="02010502060101010101" pitchFamily="2" charset="-79"/>
                <a:cs typeface="Levenim MT" panose="02010502060101010101" pitchFamily="2" charset="-79"/>
              </a:rPr>
              <a:t>$5,000 saved by municipalities and land banks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8740"/>
            <a:ext cx="8218488" cy="631818"/>
          </a:xfrm>
        </p:spPr>
        <p:txBody>
          <a:bodyPr/>
          <a:lstStyle/>
          <a:p>
            <a:r>
              <a:rPr lang="en-US" dirty="0"/>
              <a:t>We expect to realize considerable positive social impacts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76037" y="1579465"/>
            <a:ext cx="1828800" cy="51254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400"/>
            <a:r>
              <a:rPr lang="en-US" sz="2400" b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Economy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85570" y="2971801"/>
            <a:ext cx="1828800" cy="10251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400"/>
            <a:r>
              <a:rPr lang="en-US" sz="2400" b="1" dirty="0">
                <a:solidFill>
                  <a:schemeClr val="accent5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Social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55558" y="4639285"/>
            <a:ext cx="1828800" cy="12310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400"/>
            <a:r>
              <a:rPr lang="en-US" sz="2400" b="1" dirty="0">
                <a:solidFill>
                  <a:schemeClr val="accent4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Environment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76" y="6243760"/>
            <a:ext cx="60757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Deconstruction Calculator, Department of Labor, Hazel </a:t>
            </a:r>
            <a:r>
              <a:rPr lang="en-US" sz="700" dirty="0" err="1"/>
              <a:t>Denhart</a:t>
            </a:r>
            <a:r>
              <a:rPr lang="en-US" sz="700" dirty="0"/>
              <a:t> “Deconstruction Disaster”, University of Sydney “Good Jobs and Recidivism”.</a:t>
            </a:r>
          </a:p>
        </p:txBody>
      </p:sp>
      <p:sp>
        <p:nvSpPr>
          <p:cNvPr id="16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18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pic>
        <p:nvPicPr>
          <p:cNvPr id="3486801" name="Picture 81" descr="C:\Users\rctit\Downloads\noun_281871_cc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5"/>
          <a:stretch/>
        </p:blipFill>
        <p:spPr bwMode="auto">
          <a:xfrm>
            <a:off x="766855" y="1994771"/>
            <a:ext cx="773355" cy="6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93690" y="5504849"/>
            <a:ext cx="1552537" cy="519432"/>
            <a:chOff x="569857" y="5410720"/>
            <a:chExt cx="1552537" cy="519432"/>
          </a:xfrm>
        </p:grpSpPr>
        <p:pic>
          <p:nvPicPr>
            <p:cNvPr id="3486802" name="Picture 82" descr="C:\Users\rctit\Downloads\noun_18662_cc.png"/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17"/>
            <a:stretch/>
          </p:blipFill>
          <p:spPr bwMode="auto">
            <a:xfrm>
              <a:off x="569857" y="5410720"/>
              <a:ext cx="604818" cy="519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2" descr="C:\Users\rctit\Downloads\noun_18662_cc.png"/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17"/>
            <a:stretch/>
          </p:blipFill>
          <p:spPr bwMode="auto">
            <a:xfrm>
              <a:off x="1043717" y="5410720"/>
              <a:ext cx="604818" cy="519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2" descr="C:\Users\rctit\Downloads\noun_18662_cc.png"/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17"/>
            <a:stretch/>
          </p:blipFill>
          <p:spPr bwMode="auto">
            <a:xfrm>
              <a:off x="1517576" y="5410720"/>
              <a:ext cx="604818" cy="519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86803" name="Picture 83" descr="C:\Users\rctit\Downloads\noun_16572_cc.png"/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8" b="33726"/>
          <a:stretch/>
        </p:blipFill>
        <p:spPr bwMode="auto">
          <a:xfrm>
            <a:off x="105763" y="3610740"/>
            <a:ext cx="198841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Expected social &amp; environmental benefits per project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6345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markets present attractive expansion opportunities</a:t>
            </a:r>
          </a:p>
        </p:txBody>
      </p:sp>
      <p:sp>
        <p:nvSpPr>
          <p:cNvPr id="7" name="Oval 6"/>
          <p:cNvSpPr/>
          <p:nvPr/>
        </p:nvSpPr>
        <p:spPr>
          <a:xfrm>
            <a:off x="435493" y="1867605"/>
            <a:ext cx="4419502" cy="4172935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latin typeface="Levenim MT" panose="02010502060101010101" pitchFamily="2" charset="-79"/>
                <a:cs typeface="Levenim MT" panose="02010502060101010101" pitchFamily="2" charset="-79"/>
              </a:rPr>
              <a:t>Total global market</a:t>
            </a:r>
          </a:p>
          <a:p>
            <a:pPr algn="ctr"/>
            <a:r>
              <a:rPr lang="en-US" b="1" dirty="0">
                <a:latin typeface="Levenim MT" panose="02010502060101010101" pitchFamily="2" charset="-79"/>
                <a:cs typeface="Levenim MT" panose="02010502060101010101" pitchFamily="2" charset="-79"/>
              </a:rPr>
              <a:t>(60MM+ homes)</a:t>
            </a:r>
          </a:p>
        </p:txBody>
      </p:sp>
      <p:sp>
        <p:nvSpPr>
          <p:cNvPr id="6" name="Oval 5"/>
          <p:cNvSpPr/>
          <p:nvPr/>
        </p:nvSpPr>
        <p:spPr>
          <a:xfrm>
            <a:off x="1429671" y="3383649"/>
            <a:ext cx="2500460" cy="2661064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Total US Market</a:t>
            </a:r>
          </a:p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(550K+ homes)</a:t>
            </a:r>
          </a:p>
        </p:txBody>
      </p:sp>
      <p:sp>
        <p:nvSpPr>
          <p:cNvPr id="5" name="Oval 4"/>
          <p:cNvSpPr/>
          <p:nvPr/>
        </p:nvSpPr>
        <p:spPr>
          <a:xfrm>
            <a:off x="2052678" y="4883740"/>
            <a:ext cx="1297877" cy="11411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Identified pilots</a:t>
            </a:r>
          </a:p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(250K+ homes)</a:t>
            </a:r>
          </a:p>
        </p:txBody>
      </p:sp>
      <p:sp>
        <p:nvSpPr>
          <p:cNvPr id="20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Scaling opp. &amp; Risks</a:t>
            </a:r>
          </a:p>
        </p:txBody>
      </p:sp>
      <p:sp>
        <p:nvSpPr>
          <p:cNvPr id="22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3</a:t>
            </a:r>
          </a:p>
        </p:txBody>
      </p:sp>
      <p:sp>
        <p:nvSpPr>
          <p:cNvPr id="30" name="Isosceles Triangle 29"/>
          <p:cNvSpPr/>
          <p:nvPr/>
        </p:nvSpPr>
        <p:spPr>
          <a:xfrm rot="5400000">
            <a:off x="3333122" y="3819024"/>
            <a:ext cx="3931920" cy="32004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976" y="6243760"/>
            <a:ext cx="657744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US Census Bureau , The Guardian “Scandal of Europe’s 11M empty homes”, WSJ “More Than 1 in 5 Homes in Chinese Cities Are Empty, Survey Says”</a:t>
            </a:r>
          </a:p>
        </p:txBody>
      </p:sp>
      <p:pic>
        <p:nvPicPr>
          <p:cNvPr id="344166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5969" y="1690181"/>
            <a:ext cx="30480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416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7071" y="3865655"/>
            <a:ext cx="2285796" cy="180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Rounded Rectangle 84"/>
          <p:cNvSpPr/>
          <p:nvPr/>
        </p:nvSpPr>
        <p:spPr>
          <a:xfrm>
            <a:off x="5657640" y="3281681"/>
            <a:ext cx="3016459" cy="5430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Europe: ~11MM homes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5657640" y="5632526"/>
            <a:ext cx="3016459" cy="5430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China: ~49MM homes</a:t>
            </a:r>
          </a:p>
        </p:txBody>
      </p:sp>
      <p:sp>
        <p:nvSpPr>
          <p:cNvPr id="16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Global market opportunities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616365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Est. number of blighted homes</a:t>
            </a:r>
          </a:p>
        </p:txBody>
      </p:sp>
    </p:spTree>
    <p:extLst>
      <p:ext uri="{BB962C8B-B14F-4D97-AF65-F5344CB8AC3E}">
        <p14:creationId xmlns:p14="http://schemas.microsoft.com/office/powerpoint/2010/main" val="352597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experts have shown optimism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6" y="6243760"/>
            <a:ext cx="144623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Stakeholder interviews.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96245" y="1514757"/>
            <a:ext cx="6506455" cy="4884088"/>
          </a:xfrm>
        </p:spPr>
        <p:txBody>
          <a:bodyPr anchor="ctr"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i="1" dirty="0"/>
              <a:t>“The story of your community lives on beyond vacant lots and decrepit homes.”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i="1" dirty="0"/>
              <a:t>“Already demo contractors do a form of deconstruction, they just don’t call it that.”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i="1" dirty="0"/>
              <a:t>“There is an unmet retail potential for reclaimed materials reuse.”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600" i="1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i="1" dirty="0"/>
              <a:t>“The waste market is huge – reclaimed steel is already hot.”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600" i="1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i="1" dirty="0"/>
              <a:t>“We started selling second hand materials but couldn't keep up with the demand – so we created the deconstruction arm to help fill the store with more materials.”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600" i="1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i="1" dirty="0"/>
              <a:t>“Commercial high-rises are a massive untapped opportunity.”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i="1" dirty="0"/>
              <a:t>“A lot of the materials are better quality than what we see today “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600" i="1" dirty="0"/>
          </a:p>
          <a:p>
            <a:r>
              <a:rPr lang="en-US" sz="1400" i="1" dirty="0"/>
              <a:t>“The big environmental damage is done during materials extraction--reuse reduces materials extraction.”</a:t>
            </a:r>
          </a:p>
          <a:p>
            <a:endParaRPr lang="en-US" sz="600" i="1" dirty="0"/>
          </a:p>
          <a:p>
            <a:r>
              <a:rPr lang="en-US" sz="1400" i="1" dirty="0"/>
              <a:t>“We have tried deconstruction to fight urban blight and reduce recidivism. Money was our largest hurdle. As long as the risk and return are appropriate, we welcome the opportunity to collaborate”</a:t>
            </a:r>
          </a:p>
        </p:txBody>
      </p:sp>
      <p:sp>
        <p:nvSpPr>
          <p:cNvPr id="19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Scaling opp. &amp; Risks</a:t>
            </a:r>
          </a:p>
        </p:txBody>
      </p:sp>
      <p:sp>
        <p:nvSpPr>
          <p:cNvPr id="20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27" y="4418077"/>
            <a:ext cx="1233623" cy="291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378" y="4987177"/>
            <a:ext cx="502920" cy="502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445" y="3504182"/>
            <a:ext cx="706787" cy="6587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69" y="1838245"/>
            <a:ext cx="1145339" cy="505296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1022075" y="2844097"/>
            <a:ext cx="763524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9375" y="4198998"/>
            <a:ext cx="763524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15015" y="3330985"/>
            <a:ext cx="8229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15015" y="4922409"/>
            <a:ext cx="8229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389" y="2937994"/>
            <a:ext cx="868899" cy="332226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415015" y="3423808"/>
            <a:ext cx="492623" cy="141732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Deconstruction &amp; Warehouse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15015" y="1505792"/>
            <a:ext cx="492623" cy="175098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NGOs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15015" y="5026771"/>
            <a:ext cx="492623" cy="11894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Govt.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09375" y="5543138"/>
            <a:ext cx="763524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6667" y1="6667" x2="50370" y2="92593"/>
                        <a14:foregroundMark x1="6667" y1="50370" x2="93333" y2="48148"/>
                        <a14:foregroundMark x1="82222" y1="20000" x2="20000" y2="81481"/>
                        <a14:foregroundMark x1="17778" y1="16296" x2="81481" y2="81481"/>
                        <a14:foregroundMark x1="54074" y1="6667" x2="80741" y2="18519"/>
                        <a14:foregroundMark x1="82222" y1="22222" x2="93333" y2="45926"/>
                        <a14:foregroundMark x1="83704" y1="82963" x2="97778" y2="48148"/>
                        <a14:foregroundMark x1="81481" y1="81481" x2="50370" y2="97778"/>
                        <a14:foregroundMark x1="17778" y1="83704" x2="46667" y2="97037"/>
                        <a14:foregroundMark x1="18519" y1="82963" x2="1481" y2="50370"/>
                        <a14:foregroundMark x1="18519" y1="15556" x2="2222" y2="46667"/>
                        <a14:foregroundMark x1="17778" y1="18519" x2="50370" y2="1481"/>
                        <a14:foregroundMark x1="83704" y1="18519" x2="60741" y2="4444"/>
                        <a14:foregroundMark x1="17778" y1="17778" x2="7407" y2="31111"/>
                        <a14:foregroundMark x1="7407" y1="40741" x2="25185" y2="1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118" y="5619441"/>
            <a:ext cx="523440" cy="523440"/>
          </a:xfrm>
          <a:prstGeom prst="rect">
            <a:avLst/>
          </a:prstGeom>
        </p:spPr>
      </p:pic>
      <p:sp>
        <p:nvSpPr>
          <p:cNvPr id="35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Select quotes from stakeholders</a:t>
            </a:r>
            <a:endParaRPr lang="en-US" altLang="en-US" sz="1400" dirty="0">
              <a:solidFill>
                <a:srgbClr val="616365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31932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AlphaBrick Capital Team Profile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8369" y="2695089"/>
            <a:ext cx="2438488" cy="3446605"/>
            <a:chOff x="478369" y="2695089"/>
            <a:chExt cx="2438488" cy="3446605"/>
          </a:xfrm>
        </p:grpSpPr>
        <p:pic>
          <p:nvPicPr>
            <p:cNvPr id="3536898" name="Picture 2" descr="https://www.kellogg.northwestern.edu/images/students/all/bkl84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3"/>
            <a:stretch/>
          </p:blipFill>
          <p:spPr bwMode="auto">
            <a:xfrm flipH="1">
              <a:off x="546638" y="2695089"/>
              <a:ext cx="2301950" cy="256032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78369" y="5310697"/>
              <a:ext cx="24384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Levenim MT" panose="02010502060101010101" pitchFamily="2" charset="-79"/>
                  <a:cs typeface="Levenim MT" panose="02010502060101010101" pitchFamily="2" charset="-79"/>
                </a:rPr>
                <a:t>Brian Li</a:t>
              </a:r>
            </a:p>
            <a:p>
              <a:pPr algn="ctr"/>
              <a:r>
                <a:rPr lang="en-US" dirty="0">
                  <a:latin typeface="Levenim MT" panose="02010502060101010101" pitchFamily="2" charset="-79"/>
                  <a:cs typeface="Levenim MT" panose="02010502060101010101" pitchFamily="2" charset="-79"/>
                </a:rPr>
                <a:t>MBA Candidate ‘17</a:t>
              </a:r>
              <a:endParaRPr lang="en-US" sz="24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34916" y="1487282"/>
            <a:ext cx="6455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evenim MT" panose="02010502060101010101" pitchFamily="2" charset="-79"/>
                <a:cs typeface="Levenim MT" panose="02010502060101010101" pitchFamily="2" charset="-79"/>
              </a:rPr>
              <a:t>Our team is composed of individuals with deep expertise in start-up, finance, strategy consulting, </a:t>
            </a:r>
          </a:p>
          <a:p>
            <a:r>
              <a:rPr lang="en-US" dirty="0">
                <a:latin typeface="Levenim MT" panose="02010502060101010101" pitchFamily="2" charset="-79"/>
                <a:cs typeface="Levenim MT" panose="02010502060101010101" pitchFamily="2" charset="-79"/>
              </a:rPr>
              <a:t>non-profits sector, and public-private partnership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45691" y="2695089"/>
            <a:ext cx="2438488" cy="3446605"/>
            <a:chOff x="3395740" y="2695089"/>
            <a:chExt cx="2438488" cy="3446605"/>
          </a:xfrm>
        </p:grpSpPr>
        <p:pic>
          <p:nvPicPr>
            <p:cNvPr id="3536902" name="Picture 6" descr="https://www.kellogg.northwestern.edu/images/students/all/css72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695" y="2695089"/>
              <a:ext cx="2314578" cy="256032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395740" y="5310697"/>
              <a:ext cx="24384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Levenim MT" panose="02010502060101010101" pitchFamily="2" charset="-79"/>
                  <a:cs typeface="Levenim MT" panose="02010502060101010101" pitchFamily="2" charset="-79"/>
                </a:rPr>
                <a:t>Chris Shaw</a:t>
              </a:r>
            </a:p>
            <a:p>
              <a:pPr algn="ctr"/>
              <a:r>
                <a:rPr lang="en-US" dirty="0">
                  <a:latin typeface="Levenim MT" panose="02010502060101010101" pitchFamily="2" charset="-79"/>
                  <a:cs typeface="Levenim MT" panose="02010502060101010101" pitchFamily="2" charset="-79"/>
                </a:rPr>
                <a:t>MBA Candidate ‘17</a:t>
              </a:r>
              <a:endParaRPr lang="en-US" sz="24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67873" y="2695089"/>
            <a:ext cx="2751074" cy="3446605"/>
            <a:chOff x="6067873" y="2695089"/>
            <a:chExt cx="2751074" cy="3446605"/>
          </a:xfrm>
        </p:grpSpPr>
        <p:pic>
          <p:nvPicPr>
            <p:cNvPr id="3536900" name="Picture 4" descr="https://www.kellogg.northwestern.edu/images/students/all/tth73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5053" y="2695089"/>
              <a:ext cx="2316714" cy="256032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067873" y="5310697"/>
              <a:ext cx="27510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Levenim MT" panose="02010502060101010101" pitchFamily="2" charset="-79"/>
                  <a:cs typeface="Levenim MT" panose="02010502060101010101" pitchFamily="2" charset="-79"/>
                </a:rPr>
                <a:t>Tifanny Tjiptoning</a:t>
              </a:r>
            </a:p>
            <a:p>
              <a:pPr algn="ctr"/>
              <a:r>
                <a:rPr lang="en-US" dirty="0">
                  <a:latin typeface="Levenim MT" panose="02010502060101010101" pitchFamily="2" charset="-79"/>
                  <a:cs typeface="Levenim MT" panose="02010502060101010101" pitchFamily="2" charset="-79"/>
                </a:rPr>
                <a:t>MBA Candidate ‘17</a:t>
              </a:r>
              <a:endParaRPr lang="en-US" sz="24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1950" y="1517226"/>
            <a:ext cx="1658779" cy="877148"/>
            <a:chOff x="471847" y="1176388"/>
            <a:chExt cx="1658779" cy="877148"/>
          </a:xfrm>
        </p:grpSpPr>
        <p:sp>
          <p:nvSpPr>
            <p:cNvPr id="22" name="Rounded Rectangle 6"/>
            <p:cNvSpPr/>
            <p:nvPr/>
          </p:nvSpPr>
          <p:spPr>
            <a:xfrm>
              <a:off x="552330" y="1176388"/>
              <a:ext cx="1295063" cy="411480"/>
            </a:xfrm>
            <a:custGeom>
              <a:avLst/>
              <a:gdLst>
                <a:gd name="connsiteX0" fmla="*/ 0 w 1294801"/>
                <a:gd name="connsiteY0" fmla="*/ 31661 h 623738"/>
                <a:gd name="connsiteX1" fmla="*/ 31661 w 1294801"/>
                <a:gd name="connsiteY1" fmla="*/ 0 h 623738"/>
                <a:gd name="connsiteX2" fmla="*/ 1263140 w 1294801"/>
                <a:gd name="connsiteY2" fmla="*/ 0 h 623738"/>
                <a:gd name="connsiteX3" fmla="*/ 1294801 w 1294801"/>
                <a:gd name="connsiteY3" fmla="*/ 31661 h 623738"/>
                <a:gd name="connsiteX4" fmla="*/ 1294801 w 1294801"/>
                <a:gd name="connsiteY4" fmla="*/ 592077 h 623738"/>
                <a:gd name="connsiteX5" fmla="*/ 1263140 w 1294801"/>
                <a:gd name="connsiteY5" fmla="*/ 623738 h 623738"/>
                <a:gd name="connsiteX6" fmla="*/ 31661 w 1294801"/>
                <a:gd name="connsiteY6" fmla="*/ 623738 h 623738"/>
                <a:gd name="connsiteX7" fmla="*/ 0 w 1294801"/>
                <a:gd name="connsiteY7" fmla="*/ 592077 h 623738"/>
                <a:gd name="connsiteX8" fmla="*/ 0 w 1294801"/>
                <a:gd name="connsiteY8" fmla="*/ 31661 h 623738"/>
                <a:gd name="connsiteX0" fmla="*/ 0 w 1294801"/>
                <a:gd name="connsiteY0" fmla="*/ 31661 h 623738"/>
                <a:gd name="connsiteX1" fmla="*/ 31661 w 1294801"/>
                <a:gd name="connsiteY1" fmla="*/ 0 h 623738"/>
                <a:gd name="connsiteX2" fmla="*/ 1263140 w 1294801"/>
                <a:gd name="connsiteY2" fmla="*/ 0 h 623738"/>
                <a:gd name="connsiteX3" fmla="*/ 1294801 w 1294801"/>
                <a:gd name="connsiteY3" fmla="*/ 31661 h 623738"/>
                <a:gd name="connsiteX4" fmla="*/ 1290513 w 1294801"/>
                <a:gd name="connsiteY4" fmla="*/ 103408 h 623738"/>
                <a:gd name="connsiteX5" fmla="*/ 1294801 w 1294801"/>
                <a:gd name="connsiteY5" fmla="*/ 592077 h 623738"/>
                <a:gd name="connsiteX6" fmla="*/ 1263140 w 1294801"/>
                <a:gd name="connsiteY6" fmla="*/ 623738 h 623738"/>
                <a:gd name="connsiteX7" fmla="*/ 31661 w 1294801"/>
                <a:gd name="connsiteY7" fmla="*/ 623738 h 623738"/>
                <a:gd name="connsiteX8" fmla="*/ 0 w 1294801"/>
                <a:gd name="connsiteY8" fmla="*/ 592077 h 623738"/>
                <a:gd name="connsiteX9" fmla="*/ 0 w 1294801"/>
                <a:gd name="connsiteY9" fmla="*/ 31661 h 623738"/>
                <a:gd name="connsiteX0" fmla="*/ 0 w 1294801"/>
                <a:gd name="connsiteY0" fmla="*/ 31661 h 623738"/>
                <a:gd name="connsiteX1" fmla="*/ 31661 w 1294801"/>
                <a:gd name="connsiteY1" fmla="*/ 0 h 623738"/>
                <a:gd name="connsiteX2" fmla="*/ 1263140 w 1294801"/>
                <a:gd name="connsiteY2" fmla="*/ 0 h 623738"/>
                <a:gd name="connsiteX3" fmla="*/ 1294801 w 1294801"/>
                <a:gd name="connsiteY3" fmla="*/ 31661 h 623738"/>
                <a:gd name="connsiteX4" fmla="*/ 1288132 w 1294801"/>
                <a:gd name="connsiteY4" fmla="*/ 198658 h 623738"/>
                <a:gd name="connsiteX5" fmla="*/ 1294801 w 1294801"/>
                <a:gd name="connsiteY5" fmla="*/ 592077 h 623738"/>
                <a:gd name="connsiteX6" fmla="*/ 1263140 w 1294801"/>
                <a:gd name="connsiteY6" fmla="*/ 623738 h 623738"/>
                <a:gd name="connsiteX7" fmla="*/ 31661 w 1294801"/>
                <a:gd name="connsiteY7" fmla="*/ 623738 h 623738"/>
                <a:gd name="connsiteX8" fmla="*/ 0 w 1294801"/>
                <a:gd name="connsiteY8" fmla="*/ 592077 h 623738"/>
                <a:gd name="connsiteX9" fmla="*/ 0 w 1294801"/>
                <a:gd name="connsiteY9" fmla="*/ 31661 h 623738"/>
                <a:gd name="connsiteX0" fmla="*/ 0 w 1294801"/>
                <a:gd name="connsiteY0" fmla="*/ 31661 h 623738"/>
                <a:gd name="connsiteX1" fmla="*/ 31661 w 1294801"/>
                <a:gd name="connsiteY1" fmla="*/ 0 h 623738"/>
                <a:gd name="connsiteX2" fmla="*/ 1263140 w 1294801"/>
                <a:gd name="connsiteY2" fmla="*/ 0 h 623738"/>
                <a:gd name="connsiteX3" fmla="*/ 1294801 w 1294801"/>
                <a:gd name="connsiteY3" fmla="*/ 31661 h 623738"/>
                <a:gd name="connsiteX4" fmla="*/ 1288132 w 1294801"/>
                <a:gd name="connsiteY4" fmla="*/ 198658 h 623738"/>
                <a:gd name="connsiteX5" fmla="*/ 1294801 w 1294801"/>
                <a:gd name="connsiteY5" fmla="*/ 592077 h 623738"/>
                <a:gd name="connsiteX6" fmla="*/ 1263140 w 1294801"/>
                <a:gd name="connsiteY6" fmla="*/ 623738 h 623738"/>
                <a:gd name="connsiteX7" fmla="*/ 31661 w 1294801"/>
                <a:gd name="connsiteY7" fmla="*/ 623738 h 623738"/>
                <a:gd name="connsiteX8" fmla="*/ 0 w 1294801"/>
                <a:gd name="connsiteY8" fmla="*/ 592077 h 623738"/>
                <a:gd name="connsiteX9" fmla="*/ 0 w 1294801"/>
                <a:gd name="connsiteY9" fmla="*/ 31661 h 623738"/>
                <a:gd name="connsiteX0" fmla="*/ 0 w 1294801"/>
                <a:gd name="connsiteY0" fmla="*/ 31661 h 623738"/>
                <a:gd name="connsiteX1" fmla="*/ 31661 w 1294801"/>
                <a:gd name="connsiteY1" fmla="*/ 0 h 623738"/>
                <a:gd name="connsiteX2" fmla="*/ 1263140 w 1294801"/>
                <a:gd name="connsiteY2" fmla="*/ 0 h 623738"/>
                <a:gd name="connsiteX3" fmla="*/ 1294801 w 1294801"/>
                <a:gd name="connsiteY3" fmla="*/ 31661 h 623738"/>
                <a:gd name="connsiteX4" fmla="*/ 1276226 w 1294801"/>
                <a:gd name="connsiteY4" fmla="*/ 186752 h 623738"/>
                <a:gd name="connsiteX5" fmla="*/ 1294801 w 1294801"/>
                <a:gd name="connsiteY5" fmla="*/ 592077 h 623738"/>
                <a:gd name="connsiteX6" fmla="*/ 1263140 w 1294801"/>
                <a:gd name="connsiteY6" fmla="*/ 623738 h 623738"/>
                <a:gd name="connsiteX7" fmla="*/ 31661 w 1294801"/>
                <a:gd name="connsiteY7" fmla="*/ 623738 h 623738"/>
                <a:gd name="connsiteX8" fmla="*/ 0 w 1294801"/>
                <a:gd name="connsiteY8" fmla="*/ 592077 h 623738"/>
                <a:gd name="connsiteX9" fmla="*/ 0 w 1294801"/>
                <a:gd name="connsiteY9" fmla="*/ 31661 h 623738"/>
                <a:gd name="connsiteX0" fmla="*/ 0 w 1295221"/>
                <a:gd name="connsiteY0" fmla="*/ 31661 h 623738"/>
                <a:gd name="connsiteX1" fmla="*/ 31661 w 1295221"/>
                <a:gd name="connsiteY1" fmla="*/ 0 h 623738"/>
                <a:gd name="connsiteX2" fmla="*/ 1263140 w 1295221"/>
                <a:gd name="connsiteY2" fmla="*/ 0 h 623738"/>
                <a:gd name="connsiteX3" fmla="*/ 1294801 w 1295221"/>
                <a:gd name="connsiteY3" fmla="*/ 31661 h 623738"/>
                <a:gd name="connsiteX4" fmla="*/ 1276226 w 1295221"/>
                <a:gd name="connsiteY4" fmla="*/ 186752 h 623738"/>
                <a:gd name="connsiteX5" fmla="*/ 1280988 w 1295221"/>
                <a:gd name="connsiteY5" fmla="*/ 246283 h 623738"/>
                <a:gd name="connsiteX6" fmla="*/ 1294801 w 1295221"/>
                <a:gd name="connsiteY6" fmla="*/ 592077 h 623738"/>
                <a:gd name="connsiteX7" fmla="*/ 1263140 w 1295221"/>
                <a:gd name="connsiteY7" fmla="*/ 623738 h 623738"/>
                <a:gd name="connsiteX8" fmla="*/ 31661 w 1295221"/>
                <a:gd name="connsiteY8" fmla="*/ 623738 h 623738"/>
                <a:gd name="connsiteX9" fmla="*/ 0 w 1295221"/>
                <a:gd name="connsiteY9" fmla="*/ 592077 h 623738"/>
                <a:gd name="connsiteX10" fmla="*/ 0 w 1295221"/>
                <a:gd name="connsiteY10" fmla="*/ 31661 h 623738"/>
                <a:gd name="connsiteX0" fmla="*/ 0 w 1295063"/>
                <a:gd name="connsiteY0" fmla="*/ 31661 h 623738"/>
                <a:gd name="connsiteX1" fmla="*/ 31661 w 1295063"/>
                <a:gd name="connsiteY1" fmla="*/ 0 h 623738"/>
                <a:gd name="connsiteX2" fmla="*/ 1263140 w 1295063"/>
                <a:gd name="connsiteY2" fmla="*/ 0 h 623738"/>
                <a:gd name="connsiteX3" fmla="*/ 1294801 w 1295063"/>
                <a:gd name="connsiteY3" fmla="*/ 31661 h 623738"/>
                <a:gd name="connsiteX4" fmla="*/ 1276226 w 1295063"/>
                <a:gd name="connsiteY4" fmla="*/ 186752 h 623738"/>
                <a:gd name="connsiteX5" fmla="*/ 1271463 w 1295063"/>
                <a:gd name="connsiteY5" fmla="*/ 298670 h 623738"/>
                <a:gd name="connsiteX6" fmla="*/ 1294801 w 1295063"/>
                <a:gd name="connsiteY6" fmla="*/ 592077 h 623738"/>
                <a:gd name="connsiteX7" fmla="*/ 1263140 w 1295063"/>
                <a:gd name="connsiteY7" fmla="*/ 623738 h 623738"/>
                <a:gd name="connsiteX8" fmla="*/ 31661 w 1295063"/>
                <a:gd name="connsiteY8" fmla="*/ 623738 h 623738"/>
                <a:gd name="connsiteX9" fmla="*/ 0 w 1295063"/>
                <a:gd name="connsiteY9" fmla="*/ 592077 h 623738"/>
                <a:gd name="connsiteX10" fmla="*/ 0 w 1295063"/>
                <a:gd name="connsiteY10" fmla="*/ 31661 h 62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5063" h="623738">
                  <a:moveTo>
                    <a:pt x="0" y="31661"/>
                  </a:moveTo>
                  <a:cubicBezTo>
                    <a:pt x="0" y="14175"/>
                    <a:pt x="14175" y="0"/>
                    <a:pt x="31661" y="0"/>
                  </a:cubicBezTo>
                  <a:lnTo>
                    <a:pt x="1263140" y="0"/>
                  </a:lnTo>
                  <a:cubicBezTo>
                    <a:pt x="1280626" y="0"/>
                    <a:pt x="1294801" y="14175"/>
                    <a:pt x="1294801" y="31661"/>
                  </a:cubicBezTo>
                  <a:lnTo>
                    <a:pt x="1276226" y="186752"/>
                  </a:lnTo>
                  <a:cubicBezTo>
                    <a:pt x="1273924" y="222522"/>
                    <a:pt x="1268367" y="231116"/>
                    <a:pt x="1271463" y="298670"/>
                  </a:cubicBezTo>
                  <a:cubicBezTo>
                    <a:pt x="1274559" y="366224"/>
                    <a:pt x="1297776" y="529168"/>
                    <a:pt x="1294801" y="592077"/>
                  </a:cubicBezTo>
                  <a:cubicBezTo>
                    <a:pt x="1294801" y="609563"/>
                    <a:pt x="1280626" y="623738"/>
                    <a:pt x="1263140" y="623738"/>
                  </a:cubicBezTo>
                  <a:lnTo>
                    <a:pt x="31661" y="623738"/>
                  </a:lnTo>
                  <a:cubicBezTo>
                    <a:pt x="14175" y="623738"/>
                    <a:pt x="0" y="609563"/>
                    <a:pt x="0" y="592077"/>
                  </a:cubicBezTo>
                  <a:lnTo>
                    <a:pt x="0" y="316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ts val="3600"/>
                </a:lnSpc>
              </a:pPr>
              <a:endParaRPr lang="en-US" sz="4000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1847" y="1549077"/>
              <a:ext cx="1471009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150" dirty="0">
                  <a:solidFill>
                    <a:schemeClr val="accent5">
                      <a:lumMod val="50000"/>
                    </a:schemeClr>
                  </a:solidFill>
                  <a:latin typeface="Tw Cen MT Condensed Extra Bold" panose="020B0803020202020204" pitchFamily="34" charset="0"/>
                  <a:cs typeface="Aharoni" panose="02010803020104030203" pitchFamily="2" charset="-79"/>
                </a:rPr>
                <a:t>ALPHABRICK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3724" y="1791926"/>
              <a:ext cx="16469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spc="1040" dirty="0">
                  <a:solidFill>
                    <a:schemeClr val="accent5">
                      <a:lumMod val="50000"/>
                    </a:schemeClr>
                  </a:solidFill>
                  <a:latin typeface="Tw Cen MT Condensed Extra Bold" panose="020B0803020202020204" pitchFamily="34" charset="0"/>
                  <a:cs typeface="Aharoni" panose="02010803020104030203" pitchFamily="2" charset="-79"/>
                </a:rPr>
                <a:t>CAPITAL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ounded Rectangle 6"/>
                <p:cNvSpPr/>
                <p:nvPr/>
              </p:nvSpPr>
              <p:spPr>
                <a:xfrm>
                  <a:off x="572519" y="1265288"/>
                  <a:ext cx="1295063" cy="423812"/>
                </a:xfrm>
                <a:custGeom>
                  <a:avLst/>
                  <a:gdLst>
                    <a:gd name="connsiteX0" fmla="*/ 0 w 1294801"/>
                    <a:gd name="connsiteY0" fmla="*/ 31661 h 623738"/>
                    <a:gd name="connsiteX1" fmla="*/ 31661 w 1294801"/>
                    <a:gd name="connsiteY1" fmla="*/ 0 h 623738"/>
                    <a:gd name="connsiteX2" fmla="*/ 1263140 w 1294801"/>
                    <a:gd name="connsiteY2" fmla="*/ 0 h 623738"/>
                    <a:gd name="connsiteX3" fmla="*/ 1294801 w 1294801"/>
                    <a:gd name="connsiteY3" fmla="*/ 31661 h 623738"/>
                    <a:gd name="connsiteX4" fmla="*/ 1294801 w 1294801"/>
                    <a:gd name="connsiteY4" fmla="*/ 592077 h 623738"/>
                    <a:gd name="connsiteX5" fmla="*/ 1263140 w 1294801"/>
                    <a:gd name="connsiteY5" fmla="*/ 623738 h 623738"/>
                    <a:gd name="connsiteX6" fmla="*/ 31661 w 1294801"/>
                    <a:gd name="connsiteY6" fmla="*/ 623738 h 623738"/>
                    <a:gd name="connsiteX7" fmla="*/ 0 w 1294801"/>
                    <a:gd name="connsiteY7" fmla="*/ 592077 h 623738"/>
                    <a:gd name="connsiteX8" fmla="*/ 0 w 1294801"/>
                    <a:gd name="connsiteY8" fmla="*/ 31661 h 623738"/>
                    <a:gd name="connsiteX0" fmla="*/ 0 w 1294801"/>
                    <a:gd name="connsiteY0" fmla="*/ 31661 h 623738"/>
                    <a:gd name="connsiteX1" fmla="*/ 31661 w 1294801"/>
                    <a:gd name="connsiteY1" fmla="*/ 0 h 623738"/>
                    <a:gd name="connsiteX2" fmla="*/ 1263140 w 1294801"/>
                    <a:gd name="connsiteY2" fmla="*/ 0 h 623738"/>
                    <a:gd name="connsiteX3" fmla="*/ 1294801 w 1294801"/>
                    <a:gd name="connsiteY3" fmla="*/ 31661 h 623738"/>
                    <a:gd name="connsiteX4" fmla="*/ 1290513 w 1294801"/>
                    <a:gd name="connsiteY4" fmla="*/ 103408 h 623738"/>
                    <a:gd name="connsiteX5" fmla="*/ 1294801 w 1294801"/>
                    <a:gd name="connsiteY5" fmla="*/ 592077 h 623738"/>
                    <a:gd name="connsiteX6" fmla="*/ 1263140 w 1294801"/>
                    <a:gd name="connsiteY6" fmla="*/ 623738 h 623738"/>
                    <a:gd name="connsiteX7" fmla="*/ 31661 w 1294801"/>
                    <a:gd name="connsiteY7" fmla="*/ 623738 h 623738"/>
                    <a:gd name="connsiteX8" fmla="*/ 0 w 1294801"/>
                    <a:gd name="connsiteY8" fmla="*/ 592077 h 623738"/>
                    <a:gd name="connsiteX9" fmla="*/ 0 w 1294801"/>
                    <a:gd name="connsiteY9" fmla="*/ 31661 h 623738"/>
                    <a:gd name="connsiteX0" fmla="*/ 0 w 1294801"/>
                    <a:gd name="connsiteY0" fmla="*/ 31661 h 623738"/>
                    <a:gd name="connsiteX1" fmla="*/ 31661 w 1294801"/>
                    <a:gd name="connsiteY1" fmla="*/ 0 h 623738"/>
                    <a:gd name="connsiteX2" fmla="*/ 1263140 w 1294801"/>
                    <a:gd name="connsiteY2" fmla="*/ 0 h 623738"/>
                    <a:gd name="connsiteX3" fmla="*/ 1294801 w 1294801"/>
                    <a:gd name="connsiteY3" fmla="*/ 31661 h 623738"/>
                    <a:gd name="connsiteX4" fmla="*/ 1288132 w 1294801"/>
                    <a:gd name="connsiteY4" fmla="*/ 198658 h 623738"/>
                    <a:gd name="connsiteX5" fmla="*/ 1294801 w 1294801"/>
                    <a:gd name="connsiteY5" fmla="*/ 592077 h 623738"/>
                    <a:gd name="connsiteX6" fmla="*/ 1263140 w 1294801"/>
                    <a:gd name="connsiteY6" fmla="*/ 623738 h 623738"/>
                    <a:gd name="connsiteX7" fmla="*/ 31661 w 1294801"/>
                    <a:gd name="connsiteY7" fmla="*/ 623738 h 623738"/>
                    <a:gd name="connsiteX8" fmla="*/ 0 w 1294801"/>
                    <a:gd name="connsiteY8" fmla="*/ 592077 h 623738"/>
                    <a:gd name="connsiteX9" fmla="*/ 0 w 1294801"/>
                    <a:gd name="connsiteY9" fmla="*/ 31661 h 623738"/>
                    <a:gd name="connsiteX0" fmla="*/ 0 w 1294801"/>
                    <a:gd name="connsiteY0" fmla="*/ 31661 h 623738"/>
                    <a:gd name="connsiteX1" fmla="*/ 31661 w 1294801"/>
                    <a:gd name="connsiteY1" fmla="*/ 0 h 623738"/>
                    <a:gd name="connsiteX2" fmla="*/ 1263140 w 1294801"/>
                    <a:gd name="connsiteY2" fmla="*/ 0 h 623738"/>
                    <a:gd name="connsiteX3" fmla="*/ 1294801 w 1294801"/>
                    <a:gd name="connsiteY3" fmla="*/ 31661 h 623738"/>
                    <a:gd name="connsiteX4" fmla="*/ 1288132 w 1294801"/>
                    <a:gd name="connsiteY4" fmla="*/ 198658 h 623738"/>
                    <a:gd name="connsiteX5" fmla="*/ 1294801 w 1294801"/>
                    <a:gd name="connsiteY5" fmla="*/ 592077 h 623738"/>
                    <a:gd name="connsiteX6" fmla="*/ 1263140 w 1294801"/>
                    <a:gd name="connsiteY6" fmla="*/ 623738 h 623738"/>
                    <a:gd name="connsiteX7" fmla="*/ 31661 w 1294801"/>
                    <a:gd name="connsiteY7" fmla="*/ 623738 h 623738"/>
                    <a:gd name="connsiteX8" fmla="*/ 0 w 1294801"/>
                    <a:gd name="connsiteY8" fmla="*/ 592077 h 623738"/>
                    <a:gd name="connsiteX9" fmla="*/ 0 w 1294801"/>
                    <a:gd name="connsiteY9" fmla="*/ 31661 h 623738"/>
                    <a:gd name="connsiteX0" fmla="*/ 0 w 1294801"/>
                    <a:gd name="connsiteY0" fmla="*/ 31661 h 623738"/>
                    <a:gd name="connsiteX1" fmla="*/ 31661 w 1294801"/>
                    <a:gd name="connsiteY1" fmla="*/ 0 h 623738"/>
                    <a:gd name="connsiteX2" fmla="*/ 1263140 w 1294801"/>
                    <a:gd name="connsiteY2" fmla="*/ 0 h 623738"/>
                    <a:gd name="connsiteX3" fmla="*/ 1294801 w 1294801"/>
                    <a:gd name="connsiteY3" fmla="*/ 31661 h 623738"/>
                    <a:gd name="connsiteX4" fmla="*/ 1276226 w 1294801"/>
                    <a:gd name="connsiteY4" fmla="*/ 186752 h 623738"/>
                    <a:gd name="connsiteX5" fmla="*/ 1294801 w 1294801"/>
                    <a:gd name="connsiteY5" fmla="*/ 592077 h 623738"/>
                    <a:gd name="connsiteX6" fmla="*/ 1263140 w 1294801"/>
                    <a:gd name="connsiteY6" fmla="*/ 623738 h 623738"/>
                    <a:gd name="connsiteX7" fmla="*/ 31661 w 1294801"/>
                    <a:gd name="connsiteY7" fmla="*/ 623738 h 623738"/>
                    <a:gd name="connsiteX8" fmla="*/ 0 w 1294801"/>
                    <a:gd name="connsiteY8" fmla="*/ 592077 h 623738"/>
                    <a:gd name="connsiteX9" fmla="*/ 0 w 1294801"/>
                    <a:gd name="connsiteY9" fmla="*/ 31661 h 623738"/>
                    <a:gd name="connsiteX0" fmla="*/ 0 w 1295221"/>
                    <a:gd name="connsiteY0" fmla="*/ 31661 h 623738"/>
                    <a:gd name="connsiteX1" fmla="*/ 31661 w 1295221"/>
                    <a:gd name="connsiteY1" fmla="*/ 0 h 623738"/>
                    <a:gd name="connsiteX2" fmla="*/ 1263140 w 1295221"/>
                    <a:gd name="connsiteY2" fmla="*/ 0 h 623738"/>
                    <a:gd name="connsiteX3" fmla="*/ 1294801 w 1295221"/>
                    <a:gd name="connsiteY3" fmla="*/ 31661 h 623738"/>
                    <a:gd name="connsiteX4" fmla="*/ 1276226 w 1295221"/>
                    <a:gd name="connsiteY4" fmla="*/ 186752 h 623738"/>
                    <a:gd name="connsiteX5" fmla="*/ 1280988 w 1295221"/>
                    <a:gd name="connsiteY5" fmla="*/ 246283 h 623738"/>
                    <a:gd name="connsiteX6" fmla="*/ 1294801 w 1295221"/>
                    <a:gd name="connsiteY6" fmla="*/ 592077 h 623738"/>
                    <a:gd name="connsiteX7" fmla="*/ 1263140 w 1295221"/>
                    <a:gd name="connsiteY7" fmla="*/ 623738 h 623738"/>
                    <a:gd name="connsiteX8" fmla="*/ 31661 w 1295221"/>
                    <a:gd name="connsiteY8" fmla="*/ 623738 h 623738"/>
                    <a:gd name="connsiteX9" fmla="*/ 0 w 1295221"/>
                    <a:gd name="connsiteY9" fmla="*/ 592077 h 623738"/>
                    <a:gd name="connsiteX10" fmla="*/ 0 w 1295221"/>
                    <a:gd name="connsiteY10" fmla="*/ 31661 h 623738"/>
                    <a:gd name="connsiteX0" fmla="*/ 0 w 1295063"/>
                    <a:gd name="connsiteY0" fmla="*/ 31661 h 623738"/>
                    <a:gd name="connsiteX1" fmla="*/ 31661 w 1295063"/>
                    <a:gd name="connsiteY1" fmla="*/ 0 h 623738"/>
                    <a:gd name="connsiteX2" fmla="*/ 1263140 w 1295063"/>
                    <a:gd name="connsiteY2" fmla="*/ 0 h 623738"/>
                    <a:gd name="connsiteX3" fmla="*/ 1294801 w 1295063"/>
                    <a:gd name="connsiteY3" fmla="*/ 31661 h 623738"/>
                    <a:gd name="connsiteX4" fmla="*/ 1276226 w 1295063"/>
                    <a:gd name="connsiteY4" fmla="*/ 186752 h 623738"/>
                    <a:gd name="connsiteX5" fmla="*/ 1271463 w 1295063"/>
                    <a:gd name="connsiteY5" fmla="*/ 298670 h 623738"/>
                    <a:gd name="connsiteX6" fmla="*/ 1294801 w 1295063"/>
                    <a:gd name="connsiteY6" fmla="*/ 592077 h 623738"/>
                    <a:gd name="connsiteX7" fmla="*/ 1263140 w 1295063"/>
                    <a:gd name="connsiteY7" fmla="*/ 623738 h 623738"/>
                    <a:gd name="connsiteX8" fmla="*/ 31661 w 1295063"/>
                    <a:gd name="connsiteY8" fmla="*/ 623738 h 623738"/>
                    <a:gd name="connsiteX9" fmla="*/ 0 w 1295063"/>
                    <a:gd name="connsiteY9" fmla="*/ 592077 h 623738"/>
                    <a:gd name="connsiteX10" fmla="*/ 0 w 1295063"/>
                    <a:gd name="connsiteY10" fmla="*/ 31661 h 623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95063" h="623738">
                      <a:moveTo>
                        <a:pt x="0" y="31661"/>
                      </a:moveTo>
                      <a:cubicBezTo>
                        <a:pt x="0" y="14175"/>
                        <a:pt x="14175" y="0"/>
                        <a:pt x="31661" y="0"/>
                      </a:cubicBezTo>
                      <a:lnTo>
                        <a:pt x="1263140" y="0"/>
                      </a:lnTo>
                      <a:cubicBezTo>
                        <a:pt x="1280626" y="0"/>
                        <a:pt x="1294801" y="14175"/>
                        <a:pt x="1294801" y="31661"/>
                      </a:cubicBezTo>
                      <a:lnTo>
                        <a:pt x="1276226" y="186752"/>
                      </a:lnTo>
                      <a:cubicBezTo>
                        <a:pt x="1273924" y="222522"/>
                        <a:pt x="1268367" y="231116"/>
                        <a:pt x="1271463" y="298670"/>
                      </a:cubicBezTo>
                      <a:cubicBezTo>
                        <a:pt x="1274559" y="366224"/>
                        <a:pt x="1297776" y="529168"/>
                        <a:pt x="1294801" y="592077"/>
                      </a:cubicBezTo>
                      <a:cubicBezTo>
                        <a:pt x="1294801" y="609563"/>
                        <a:pt x="1280626" y="623738"/>
                        <a:pt x="1263140" y="623738"/>
                      </a:cubicBezTo>
                      <a:lnTo>
                        <a:pt x="31661" y="623738"/>
                      </a:lnTo>
                      <a:cubicBezTo>
                        <a:pt x="14175" y="623738"/>
                        <a:pt x="0" y="609563"/>
                        <a:pt x="0" y="592077"/>
                      </a:cubicBezTo>
                      <a:lnTo>
                        <a:pt x="0" y="31661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>
                    <a:lnSpc>
                      <a:spcPts val="36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l-GR" sz="6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dobe Devanagari" panose="02040503050201020203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6800" dirty="0">
                    <a:solidFill>
                      <a:schemeClr val="bg1"/>
                    </a:solidFill>
                    <a:latin typeface="Adobe Devanagari" panose="02040503050201020203" pitchFamily="18" charset="0"/>
                    <a:cs typeface="Adobe Devanagari" panose="02040503050201020203" pitchFamily="18" charset="0"/>
                  </a:endParaRPr>
                </a:p>
              </p:txBody>
            </p:sp>
          </mc:Choice>
          <mc:Fallback xmlns="">
            <p:sp>
              <p:nvSpPr>
                <p:cNvPr id="25" name="Rounded 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519" y="1265288"/>
                  <a:ext cx="1295063" cy="423812"/>
                </a:xfrm>
                <a:custGeom>
                  <a:avLst/>
                  <a:gdLst>
                    <a:gd name="connsiteX0" fmla="*/ 0 w 1294801"/>
                    <a:gd name="connsiteY0" fmla="*/ 31661 h 623738"/>
                    <a:gd name="connsiteX1" fmla="*/ 31661 w 1294801"/>
                    <a:gd name="connsiteY1" fmla="*/ 0 h 623738"/>
                    <a:gd name="connsiteX2" fmla="*/ 1263140 w 1294801"/>
                    <a:gd name="connsiteY2" fmla="*/ 0 h 623738"/>
                    <a:gd name="connsiteX3" fmla="*/ 1294801 w 1294801"/>
                    <a:gd name="connsiteY3" fmla="*/ 31661 h 623738"/>
                    <a:gd name="connsiteX4" fmla="*/ 1294801 w 1294801"/>
                    <a:gd name="connsiteY4" fmla="*/ 592077 h 623738"/>
                    <a:gd name="connsiteX5" fmla="*/ 1263140 w 1294801"/>
                    <a:gd name="connsiteY5" fmla="*/ 623738 h 623738"/>
                    <a:gd name="connsiteX6" fmla="*/ 31661 w 1294801"/>
                    <a:gd name="connsiteY6" fmla="*/ 623738 h 623738"/>
                    <a:gd name="connsiteX7" fmla="*/ 0 w 1294801"/>
                    <a:gd name="connsiteY7" fmla="*/ 592077 h 623738"/>
                    <a:gd name="connsiteX8" fmla="*/ 0 w 1294801"/>
                    <a:gd name="connsiteY8" fmla="*/ 31661 h 623738"/>
                    <a:gd name="connsiteX0" fmla="*/ 0 w 1294801"/>
                    <a:gd name="connsiteY0" fmla="*/ 31661 h 623738"/>
                    <a:gd name="connsiteX1" fmla="*/ 31661 w 1294801"/>
                    <a:gd name="connsiteY1" fmla="*/ 0 h 623738"/>
                    <a:gd name="connsiteX2" fmla="*/ 1263140 w 1294801"/>
                    <a:gd name="connsiteY2" fmla="*/ 0 h 623738"/>
                    <a:gd name="connsiteX3" fmla="*/ 1294801 w 1294801"/>
                    <a:gd name="connsiteY3" fmla="*/ 31661 h 623738"/>
                    <a:gd name="connsiteX4" fmla="*/ 1290513 w 1294801"/>
                    <a:gd name="connsiteY4" fmla="*/ 103408 h 623738"/>
                    <a:gd name="connsiteX5" fmla="*/ 1294801 w 1294801"/>
                    <a:gd name="connsiteY5" fmla="*/ 592077 h 623738"/>
                    <a:gd name="connsiteX6" fmla="*/ 1263140 w 1294801"/>
                    <a:gd name="connsiteY6" fmla="*/ 623738 h 623738"/>
                    <a:gd name="connsiteX7" fmla="*/ 31661 w 1294801"/>
                    <a:gd name="connsiteY7" fmla="*/ 623738 h 623738"/>
                    <a:gd name="connsiteX8" fmla="*/ 0 w 1294801"/>
                    <a:gd name="connsiteY8" fmla="*/ 592077 h 623738"/>
                    <a:gd name="connsiteX9" fmla="*/ 0 w 1294801"/>
                    <a:gd name="connsiteY9" fmla="*/ 31661 h 623738"/>
                    <a:gd name="connsiteX0" fmla="*/ 0 w 1294801"/>
                    <a:gd name="connsiteY0" fmla="*/ 31661 h 623738"/>
                    <a:gd name="connsiteX1" fmla="*/ 31661 w 1294801"/>
                    <a:gd name="connsiteY1" fmla="*/ 0 h 623738"/>
                    <a:gd name="connsiteX2" fmla="*/ 1263140 w 1294801"/>
                    <a:gd name="connsiteY2" fmla="*/ 0 h 623738"/>
                    <a:gd name="connsiteX3" fmla="*/ 1294801 w 1294801"/>
                    <a:gd name="connsiteY3" fmla="*/ 31661 h 623738"/>
                    <a:gd name="connsiteX4" fmla="*/ 1288132 w 1294801"/>
                    <a:gd name="connsiteY4" fmla="*/ 198658 h 623738"/>
                    <a:gd name="connsiteX5" fmla="*/ 1294801 w 1294801"/>
                    <a:gd name="connsiteY5" fmla="*/ 592077 h 623738"/>
                    <a:gd name="connsiteX6" fmla="*/ 1263140 w 1294801"/>
                    <a:gd name="connsiteY6" fmla="*/ 623738 h 623738"/>
                    <a:gd name="connsiteX7" fmla="*/ 31661 w 1294801"/>
                    <a:gd name="connsiteY7" fmla="*/ 623738 h 623738"/>
                    <a:gd name="connsiteX8" fmla="*/ 0 w 1294801"/>
                    <a:gd name="connsiteY8" fmla="*/ 592077 h 623738"/>
                    <a:gd name="connsiteX9" fmla="*/ 0 w 1294801"/>
                    <a:gd name="connsiteY9" fmla="*/ 31661 h 623738"/>
                    <a:gd name="connsiteX0" fmla="*/ 0 w 1294801"/>
                    <a:gd name="connsiteY0" fmla="*/ 31661 h 623738"/>
                    <a:gd name="connsiteX1" fmla="*/ 31661 w 1294801"/>
                    <a:gd name="connsiteY1" fmla="*/ 0 h 623738"/>
                    <a:gd name="connsiteX2" fmla="*/ 1263140 w 1294801"/>
                    <a:gd name="connsiteY2" fmla="*/ 0 h 623738"/>
                    <a:gd name="connsiteX3" fmla="*/ 1294801 w 1294801"/>
                    <a:gd name="connsiteY3" fmla="*/ 31661 h 623738"/>
                    <a:gd name="connsiteX4" fmla="*/ 1288132 w 1294801"/>
                    <a:gd name="connsiteY4" fmla="*/ 198658 h 623738"/>
                    <a:gd name="connsiteX5" fmla="*/ 1294801 w 1294801"/>
                    <a:gd name="connsiteY5" fmla="*/ 592077 h 623738"/>
                    <a:gd name="connsiteX6" fmla="*/ 1263140 w 1294801"/>
                    <a:gd name="connsiteY6" fmla="*/ 623738 h 623738"/>
                    <a:gd name="connsiteX7" fmla="*/ 31661 w 1294801"/>
                    <a:gd name="connsiteY7" fmla="*/ 623738 h 623738"/>
                    <a:gd name="connsiteX8" fmla="*/ 0 w 1294801"/>
                    <a:gd name="connsiteY8" fmla="*/ 592077 h 623738"/>
                    <a:gd name="connsiteX9" fmla="*/ 0 w 1294801"/>
                    <a:gd name="connsiteY9" fmla="*/ 31661 h 623738"/>
                    <a:gd name="connsiteX0" fmla="*/ 0 w 1294801"/>
                    <a:gd name="connsiteY0" fmla="*/ 31661 h 623738"/>
                    <a:gd name="connsiteX1" fmla="*/ 31661 w 1294801"/>
                    <a:gd name="connsiteY1" fmla="*/ 0 h 623738"/>
                    <a:gd name="connsiteX2" fmla="*/ 1263140 w 1294801"/>
                    <a:gd name="connsiteY2" fmla="*/ 0 h 623738"/>
                    <a:gd name="connsiteX3" fmla="*/ 1294801 w 1294801"/>
                    <a:gd name="connsiteY3" fmla="*/ 31661 h 623738"/>
                    <a:gd name="connsiteX4" fmla="*/ 1276226 w 1294801"/>
                    <a:gd name="connsiteY4" fmla="*/ 186752 h 623738"/>
                    <a:gd name="connsiteX5" fmla="*/ 1294801 w 1294801"/>
                    <a:gd name="connsiteY5" fmla="*/ 592077 h 623738"/>
                    <a:gd name="connsiteX6" fmla="*/ 1263140 w 1294801"/>
                    <a:gd name="connsiteY6" fmla="*/ 623738 h 623738"/>
                    <a:gd name="connsiteX7" fmla="*/ 31661 w 1294801"/>
                    <a:gd name="connsiteY7" fmla="*/ 623738 h 623738"/>
                    <a:gd name="connsiteX8" fmla="*/ 0 w 1294801"/>
                    <a:gd name="connsiteY8" fmla="*/ 592077 h 623738"/>
                    <a:gd name="connsiteX9" fmla="*/ 0 w 1294801"/>
                    <a:gd name="connsiteY9" fmla="*/ 31661 h 623738"/>
                    <a:gd name="connsiteX0" fmla="*/ 0 w 1295221"/>
                    <a:gd name="connsiteY0" fmla="*/ 31661 h 623738"/>
                    <a:gd name="connsiteX1" fmla="*/ 31661 w 1295221"/>
                    <a:gd name="connsiteY1" fmla="*/ 0 h 623738"/>
                    <a:gd name="connsiteX2" fmla="*/ 1263140 w 1295221"/>
                    <a:gd name="connsiteY2" fmla="*/ 0 h 623738"/>
                    <a:gd name="connsiteX3" fmla="*/ 1294801 w 1295221"/>
                    <a:gd name="connsiteY3" fmla="*/ 31661 h 623738"/>
                    <a:gd name="connsiteX4" fmla="*/ 1276226 w 1295221"/>
                    <a:gd name="connsiteY4" fmla="*/ 186752 h 623738"/>
                    <a:gd name="connsiteX5" fmla="*/ 1280988 w 1295221"/>
                    <a:gd name="connsiteY5" fmla="*/ 246283 h 623738"/>
                    <a:gd name="connsiteX6" fmla="*/ 1294801 w 1295221"/>
                    <a:gd name="connsiteY6" fmla="*/ 592077 h 623738"/>
                    <a:gd name="connsiteX7" fmla="*/ 1263140 w 1295221"/>
                    <a:gd name="connsiteY7" fmla="*/ 623738 h 623738"/>
                    <a:gd name="connsiteX8" fmla="*/ 31661 w 1295221"/>
                    <a:gd name="connsiteY8" fmla="*/ 623738 h 623738"/>
                    <a:gd name="connsiteX9" fmla="*/ 0 w 1295221"/>
                    <a:gd name="connsiteY9" fmla="*/ 592077 h 623738"/>
                    <a:gd name="connsiteX10" fmla="*/ 0 w 1295221"/>
                    <a:gd name="connsiteY10" fmla="*/ 31661 h 623738"/>
                    <a:gd name="connsiteX0" fmla="*/ 0 w 1295063"/>
                    <a:gd name="connsiteY0" fmla="*/ 31661 h 623738"/>
                    <a:gd name="connsiteX1" fmla="*/ 31661 w 1295063"/>
                    <a:gd name="connsiteY1" fmla="*/ 0 h 623738"/>
                    <a:gd name="connsiteX2" fmla="*/ 1263140 w 1295063"/>
                    <a:gd name="connsiteY2" fmla="*/ 0 h 623738"/>
                    <a:gd name="connsiteX3" fmla="*/ 1294801 w 1295063"/>
                    <a:gd name="connsiteY3" fmla="*/ 31661 h 623738"/>
                    <a:gd name="connsiteX4" fmla="*/ 1276226 w 1295063"/>
                    <a:gd name="connsiteY4" fmla="*/ 186752 h 623738"/>
                    <a:gd name="connsiteX5" fmla="*/ 1271463 w 1295063"/>
                    <a:gd name="connsiteY5" fmla="*/ 298670 h 623738"/>
                    <a:gd name="connsiteX6" fmla="*/ 1294801 w 1295063"/>
                    <a:gd name="connsiteY6" fmla="*/ 592077 h 623738"/>
                    <a:gd name="connsiteX7" fmla="*/ 1263140 w 1295063"/>
                    <a:gd name="connsiteY7" fmla="*/ 623738 h 623738"/>
                    <a:gd name="connsiteX8" fmla="*/ 31661 w 1295063"/>
                    <a:gd name="connsiteY8" fmla="*/ 623738 h 623738"/>
                    <a:gd name="connsiteX9" fmla="*/ 0 w 1295063"/>
                    <a:gd name="connsiteY9" fmla="*/ 592077 h 623738"/>
                    <a:gd name="connsiteX10" fmla="*/ 0 w 1295063"/>
                    <a:gd name="connsiteY10" fmla="*/ 31661 h 623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95063" h="623738">
                      <a:moveTo>
                        <a:pt x="0" y="31661"/>
                      </a:moveTo>
                      <a:cubicBezTo>
                        <a:pt x="0" y="14175"/>
                        <a:pt x="14175" y="0"/>
                        <a:pt x="31661" y="0"/>
                      </a:cubicBezTo>
                      <a:lnTo>
                        <a:pt x="1263140" y="0"/>
                      </a:lnTo>
                      <a:cubicBezTo>
                        <a:pt x="1280626" y="0"/>
                        <a:pt x="1294801" y="14175"/>
                        <a:pt x="1294801" y="31661"/>
                      </a:cubicBezTo>
                      <a:lnTo>
                        <a:pt x="1276226" y="186752"/>
                      </a:lnTo>
                      <a:cubicBezTo>
                        <a:pt x="1273924" y="222522"/>
                        <a:pt x="1268367" y="231116"/>
                        <a:pt x="1271463" y="298670"/>
                      </a:cubicBezTo>
                      <a:cubicBezTo>
                        <a:pt x="1274559" y="366224"/>
                        <a:pt x="1297776" y="529168"/>
                        <a:pt x="1294801" y="592077"/>
                      </a:cubicBezTo>
                      <a:cubicBezTo>
                        <a:pt x="1294801" y="609563"/>
                        <a:pt x="1280626" y="623738"/>
                        <a:pt x="1263140" y="623738"/>
                      </a:cubicBezTo>
                      <a:lnTo>
                        <a:pt x="31661" y="623738"/>
                      </a:lnTo>
                      <a:cubicBezTo>
                        <a:pt x="14175" y="623738"/>
                        <a:pt x="0" y="609563"/>
                        <a:pt x="0" y="592077"/>
                      </a:cubicBezTo>
                      <a:lnTo>
                        <a:pt x="0" y="31661"/>
                      </a:lnTo>
                      <a:close/>
                    </a:path>
                  </a:pathLst>
                </a:custGeom>
                <a:blipFill rotWithShape="1">
                  <a:blip r:embed="rId5"/>
                  <a:stretch>
                    <a:fillRect l="-9434" t="-44286" b="-2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49742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72127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518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2" descr="http://www.stlouiscountymn.gov/portals/0/Library/Land-Property/Garbage-n-Recycling/Garbage-Disposal/Packer-truc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Demolition, the typical solution, has long term costs and </a:t>
            </a:r>
            <a:r>
              <a:rPr lang="en-US" b="1" dirty="0">
                <a:solidFill>
                  <a:schemeClr val="bg1"/>
                </a:solidFill>
                <a:sym typeface="Arial"/>
              </a:rPr>
              <a:t>pushes millions of tons of refuse into landfills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96444" y="3474720"/>
            <a:ext cx="2540000" cy="2540000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It takes </a:t>
            </a:r>
            <a:r>
              <a:rPr lang="en-US" sz="20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500 years </a:t>
            </a:r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for 2.5 cm of topsoil to regenerate while US loses soil at a rate </a:t>
            </a:r>
            <a:r>
              <a:rPr lang="en-US" sz="2000" b="1" dirty="0">
                <a:solidFill>
                  <a:srgbClr val="0F6FC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17 times faster</a:t>
            </a:r>
            <a:endParaRPr lang="en-US" sz="20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57200" y="3474720"/>
            <a:ext cx="2540000" cy="2540000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1 landfill</a:t>
            </a:r>
          </a:p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releases 3,000 tons of </a:t>
            </a:r>
            <a:r>
              <a:rPr lang="en-US" sz="16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methane,</a:t>
            </a:r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 a greenhouse gas </a:t>
            </a:r>
            <a:r>
              <a:rPr lang="en-US" sz="2000" b="1" dirty="0">
                <a:solidFill>
                  <a:srgbClr val="0F6FC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21 times more potent </a:t>
            </a:r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than carbon dioxide</a:t>
            </a:r>
          </a:p>
        </p:txBody>
      </p:sp>
      <p:sp>
        <p:nvSpPr>
          <p:cNvPr id="20" name="Oval 19"/>
          <p:cNvSpPr/>
          <p:nvPr/>
        </p:nvSpPr>
        <p:spPr>
          <a:xfrm>
            <a:off x="6135688" y="3474720"/>
            <a:ext cx="2540000" cy="2540000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rgbClr val="0F6FC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45%</a:t>
            </a:r>
            <a:r>
              <a:rPr lang="en-US" b="1" dirty="0">
                <a:solidFill>
                  <a:srgbClr val="0F6FC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of landfill waste is from </a:t>
            </a:r>
            <a:r>
              <a:rPr lang="en-US" sz="20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construction and demolition</a:t>
            </a:r>
          </a:p>
        </p:txBody>
      </p:sp>
      <p:sp>
        <p:nvSpPr>
          <p:cNvPr id="8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Problem &amp; Solution</a:t>
            </a:r>
          </a:p>
        </p:txBody>
      </p:sp>
      <p:sp>
        <p:nvSpPr>
          <p:cNvPr id="9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2635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301monroe.com/wordpress/wp-content/uploads/2010/02/DSC_0036_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39712"/>
            <a:ext cx="8218488" cy="631818"/>
          </a:xfrm>
        </p:spPr>
        <p:txBody>
          <a:bodyPr/>
          <a:lstStyle/>
          <a:p>
            <a:r>
              <a:rPr lang="en-US" dirty="0"/>
              <a:t>Deconstruction is the selective dismantling of buildings into materials that can be reused, recycled, and sold</a:t>
            </a:r>
          </a:p>
        </p:txBody>
      </p:sp>
      <p:sp>
        <p:nvSpPr>
          <p:cNvPr id="6" name="Oval 5"/>
          <p:cNvSpPr/>
          <p:nvPr/>
        </p:nvSpPr>
        <p:spPr>
          <a:xfrm>
            <a:off x="457200" y="3474720"/>
            <a:ext cx="2540000" cy="254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Deconstruction </a:t>
            </a:r>
            <a:r>
              <a:rPr lang="en-US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safely</a:t>
            </a:r>
            <a:r>
              <a:rPr lang="en-US" sz="24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removes blighted homes</a:t>
            </a:r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, cutting costs to municipalities…</a:t>
            </a:r>
            <a:endParaRPr lang="en-US" sz="1600" b="1" dirty="0">
              <a:solidFill>
                <a:schemeClr val="accent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96444" y="3474720"/>
            <a:ext cx="2540000" cy="254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…reduces waste by </a:t>
            </a:r>
            <a:r>
              <a:rPr lang="en-US" sz="20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diverting 95%</a:t>
            </a:r>
            <a:r>
              <a:rPr lang="en-US" sz="24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of materials from landfills…</a:t>
            </a:r>
          </a:p>
        </p:txBody>
      </p:sp>
      <p:sp>
        <p:nvSpPr>
          <p:cNvPr id="8" name="Oval 7"/>
          <p:cNvSpPr/>
          <p:nvPr/>
        </p:nvSpPr>
        <p:spPr>
          <a:xfrm>
            <a:off x="6135688" y="3474720"/>
            <a:ext cx="2540000" cy="254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…and is more </a:t>
            </a:r>
            <a:r>
              <a:rPr lang="en-US" sz="20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cost-effective</a:t>
            </a:r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 and </a:t>
            </a:r>
            <a:r>
              <a:rPr lang="en-US" sz="2000" b="1" dirty="0">
                <a:solidFill>
                  <a:schemeClr val="accent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sustainable </a:t>
            </a:r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than renewably harvested wood</a:t>
            </a:r>
            <a:endParaRPr lang="en-US" sz="1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9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Problem &amp; Solution</a:t>
            </a:r>
          </a:p>
        </p:txBody>
      </p:sp>
      <p:sp>
        <p:nvSpPr>
          <p:cNvPr id="10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3965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06148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085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6241142" y="2251465"/>
            <a:ext cx="2443223" cy="3842784"/>
          </a:xfrm>
          <a:prstGeom prst="roundRect">
            <a:avLst>
              <a:gd name="adj" fmla="val 5329"/>
            </a:avLst>
          </a:prstGeom>
          <a:solidFill>
            <a:srgbClr val="FFCCFF">
              <a:alpha val="76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However, deconstruction today is not yet widely leveraged to solve urban blight</a:t>
            </a:r>
          </a:p>
        </p:txBody>
      </p:sp>
      <p:sp>
        <p:nvSpPr>
          <p:cNvPr id="5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Problem &amp; Solution</a:t>
            </a:r>
          </a:p>
        </p:txBody>
      </p:sp>
      <p:sp>
        <p:nvSpPr>
          <p:cNvPr id="6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1</a:t>
            </a:r>
          </a:p>
        </p:txBody>
      </p:sp>
      <p:sp>
        <p:nvSpPr>
          <p:cNvPr id="10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Current landscape &amp; pain points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3075" y="2251465"/>
            <a:ext cx="1500868" cy="1767240"/>
          </a:xfrm>
          <a:prstGeom prst="roundRect">
            <a:avLst/>
          </a:prstGeom>
          <a:solidFill>
            <a:schemeClr val="accent1"/>
          </a:solidFill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Cottage Industry</a:t>
            </a:r>
            <a:endParaRPr lang="en-US" b="1" u="sng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3075" y="4327009"/>
            <a:ext cx="1500868" cy="1767240"/>
          </a:xfrm>
          <a:prstGeom prst="roundRect">
            <a:avLst/>
          </a:prstGeom>
          <a:solidFill>
            <a:schemeClr val="accent1"/>
          </a:solidFill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Stiff competition from demolition</a:t>
            </a:r>
            <a:endParaRPr lang="en-US" b="1" u="sng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8103" y="1532428"/>
            <a:ext cx="1436921" cy="577068"/>
          </a:xfrm>
          <a:prstGeom prst="round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Pain points to scale</a:t>
            </a:r>
            <a:endParaRPr lang="en-US" b="1" u="sng" dirty="0">
              <a:solidFill>
                <a:srgbClr val="C0000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76" y="6243760"/>
            <a:ext cx="144623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Stakeholder interviews.</a:t>
            </a:r>
          </a:p>
        </p:txBody>
      </p:sp>
      <p:sp>
        <p:nvSpPr>
          <p:cNvPr id="15" name="Cross 14"/>
          <p:cNvSpPr/>
          <p:nvPr/>
        </p:nvSpPr>
        <p:spPr>
          <a:xfrm rot="18900000">
            <a:off x="6335810" y="1340165"/>
            <a:ext cx="822120" cy="825516"/>
          </a:xfrm>
          <a:prstGeom prst="plus">
            <a:avLst>
              <a:gd name="adj" fmla="val 4212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4" descr="C:\Users\rctit\Downloads\noun_219549_cc.pn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1"/>
          <a:stretch/>
        </p:blipFill>
        <p:spPr bwMode="auto">
          <a:xfrm>
            <a:off x="2003440" y="4459063"/>
            <a:ext cx="1306799" cy="10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553720" y="4172857"/>
            <a:ext cx="8229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47474" y="2429306"/>
            <a:ext cx="2030558" cy="16619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This </a:t>
            </a:r>
            <a:r>
              <a:rPr lang="en-US" b="1" dirty="0">
                <a:solidFill>
                  <a:srgbClr val="FF000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practice &amp; revenue stream are inapplicable </a:t>
            </a:r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for large scale abandoned urban buildings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47474" y="4700790"/>
            <a:ext cx="2030558" cy="8925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Deconstruction costs 2x</a:t>
            </a:r>
            <a:r>
              <a:rPr lang="en-US" sz="1600" b="1" dirty="0">
                <a:latin typeface="Levenim MT" panose="02010502060101010101" pitchFamily="2" charset="-79"/>
                <a:cs typeface="Levenim MT" panose="02010502060101010101" pitchFamily="2" charset="-79"/>
              </a:rPr>
              <a:t> as much as demolition</a:t>
            </a:r>
          </a:p>
        </p:txBody>
      </p:sp>
      <p:pic>
        <p:nvPicPr>
          <p:cNvPr id="36" name="Picture 2" descr="C:\Users\rctit\Downloads\noun_21758_cc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r="14610" b="12549"/>
          <a:stretch/>
        </p:blipFill>
        <p:spPr bwMode="auto">
          <a:xfrm>
            <a:off x="2263127" y="2262445"/>
            <a:ext cx="568127" cy="68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rctit\Downloads\noun_41030_cc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 bwMode="auto">
          <a:xfrm>
            <a:off x="3939353" y="2296283"/>
            <a:ext cx="743431" cy="6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C:\Users\rctit\Downloads\noun_175868_cc.png"/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0"/>
          <a:stretch/>
        </p:blipFill>
        <p:spPr bwMode="auto">
          <a:xfrm>
            <a:off x="3132193" y="2294803"/>
            <a:ext cx="722641" cy="6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rctit\Downloads\noun_223706_cc (1).png"/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0"/>
          <a:stretch/>
        </p:blipFill>
        <p:spPr bwMode="auto">
          <a:xfrm>
            <a:off x="4983721" y="2242369"/>
            <a:ext cx="920474" cy="7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Isosceles Triangle 39"/>
          <p:cNvSpPr/>
          <p:nvPr/>
        </p:nvSpPr>
        <p:spPr>
          <a:xfrm rot="5400000">
            <a:off x="2722507" y="2540096"/>
            <a:ext cx="518433" cy="13190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 rot="5400000">
            <a:off x="4574037" y="2540096"/>
            <a:ext cx="518433" cy="13190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037427" y="3072217"/>
            <a:ext cx="4223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Initiatives come from home owners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Revenues come in form of tax deductions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Depends on partnership with non-profits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64120" y="4554597"/>
            <a:ext cx="30252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Demolition is the current go-to solution to fight urban blight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Cash-strapped municipalities prefer cheaper processes</a:t>
            </a:r>
          </a:p>
        </p:txBody>
      </p:sp>
    </p:spTree>
    <p:extLst>
      <p:ext uri="{BB962C8B-B14F-4D97-AF65-F5344CB8AC3E}">
        <p14:creationId xmlns:p14="http://schemas.microsoft.com/office/powerpoint/2010/main" val="2131736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4874783" y="5853378"/>
            <a:ext cx="3800905" cy="12699421"/>
            <a:chOff x="4874783" y="7370500"/>
            <a:chExt cx="3800905" cy="12699421"/>
          </a:xfrm>
        </p:grpSpPr>
        <p:sp>
          <p:nvSpPr>
            <p:cNvPr id="5" name="Rectangle 4"/>
            <p:cNvSpPr/>
            <p:nvPr/>
          </p:nvSpPr>
          <p:spPr>
            <a:xfrm>
              <a:off x="4874783" y="9056458"/>
              <a:ext cx="3800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3,011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sq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ft</a:t>
              </a:r>
              <a:endParaRPr lang="en-US" sz="28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r>
                <a:rPr lang="en-US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of exterior siding material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74783" y="9899437"/>
              <a:ext cx="3800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3,061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sq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ft</a:t>
              </a:r>
              <a:endParaRPr lang="en-US" sz="28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r>
                <a:rPr lang="en-US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of insulation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74783" y="10742416"/>
              <a:ext cx="3800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5,550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sq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ft</a:t>
              </a:r>
              <a:endParaRPr lang="en-US" sz="28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r>
                <a:rPr lang="en-US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of interior wall material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74783" y="11585395"/>
              <a:ext cx="3800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2,117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sq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ft</a:t>
              </a:r>
              <a:endParaRPr lang="en-US" sz="28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r>
                <a:rPr lang="en-US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of interior ceiling material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74783" y="12428374"/>
              <a:ext cx="3800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2,841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sq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ft</a:t>
              </a:r>
              <a:endParaRPr lang="en-US" sz="28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r>
                <a:rPr lang="en-US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of roof material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74783" y="13271353"/>
              <a:ext cx="3800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2,082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sq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ft</a:t>
              </a:r>
              <a:endParaRPr lang="en-US" sz="28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r>
                <a:rPr lang="en-US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of flooring material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74783" y="14114332"/>
              <a:ext cx="3800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226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linear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ft</a:t>
              </a:r>
              <a:endParaRPr lang="en-US" sz="28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r>
                <a:rPr lang="en-US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of ducting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74783" y="8213479"/>
              <a:ext cx="3800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11,550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sq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ft</a:t>
              </a:r>
              <a:endParaRPr lang="en-US" sz="24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r>
                <a:rPr lang="en-US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of sheathing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874783" y="7370500"/>
              <a:ext cx="3800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13,837</a:t>
              </a:r>
              <a:r>
                <a:rPr lang="en-US" sz="24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board </a:t>
              </a:r>
              <a:r>
                <a:rPr lang="en-US" sz="2800" dirty="0" err="1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ft</a:t>
              </a:r>
              <a:endParaRPr lang="en-US" sz="28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r>
                <a:rPr lang="en-US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of framing lumber</a:t>
              </a:r>
              <a:endParaRPr lang="en-US" sz="20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74783" y="14957311"/>
              <a:ext cx="38009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18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windows</a:t>
              </a:r>
              <a:endParaRPr lang="en-US" sz="24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74783" y="15492513"/>
              <a:ext cx="38009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14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kitchen cabinets</a:t>
              </a:r>
              <a:endParaRPr lang="en-US" sz="24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74783" y="16027715"/>
              <a:ext cx="38009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12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interior doors</a:t>
              </a:r>
              <a:endParaRPr lang="en-US" sz="24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74783" y="16562917"/>
              <a:ext cx="38009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6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closet doors</a:t>
              </a:r>
              <a:endParaRPr lang="en-US" sz="24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74783" y="17098119"/>
              <a:ext cx="38009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3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bathroom sinks</a:t>
              </a:r>
              <a:endParaRPr lang="en-US" sz="24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74783" y="17633321"/>
              <a:ext cx="38009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3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exterior doors</a:t>
              </a:r>
              <a:endParaRPr lang="en-US" sz="24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74783" y="18168523"/>
              <a:ext cx="38009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1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patio door</a:t>
              </a:r>
              <a:endParaRPr lang="en-US" sz="24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74783" y="18703725"/>
              <a:ext cx="38009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2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garage doors</a:t>
              </a:r>
              <a:endParaRPr lang="en-US" sz="24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74783" y="19238924"/>
              <a:ext cx="3800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16.92</a:t>
              </a:r>
              <a:r>
                <a:rPr lang="en-US" sz="2800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tons</a:t>
              </a:r>
            </a:p>
            <a:p>
              <a:r>
                <a:rPr lang="en-US" dirty="0">
                  <a:solidFill>
                    <a:prstClr val="white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of concrete</a:t>
              </a:r>
              <a:endParaRPr lang="en-US" sz="2000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0" y="5117917"/>
            <a:ext cx="9144000" cy="1035878"/>
            <a:chOff x="0" y="5117917"/>
            <a:chExt cx="9144000" cy="1035878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t="76610" b="16135"/>
            <a:stretch/>
          </p:blipFill>
          <p:spPr>
            <a:xfrm>
              <a:off x="0" y="5253749"/>
              <a:ext cx="9144000" cy="497607"/>
            </a:xfrm>
            <a:prstGeom prst="rect">
              <a:avLst/>
            </a:prstGeom>
            <a:gradFill>
              <a:gsLst>
                <a:gs pos="89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effectLst>
              <a:softEdge rad="101600"/>
            </a:effectLst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t="74624" b="10278"/>
            <a:stretch/>
          </p:blipFill>
          <p:spPr>
            <a:xfrm>
              <a:off x="0" y="5117917"/>
              <a:ext cx="9144000" cy="1035878"/>
            </a:xfrm>
            <a:prstGeom prst="rect">
              <a:avLst/>
            </a:prstGeom>
            <a:gradFill>
              <a:gsLst>
                <a:gs pos="89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effectLst>
              <a:softEdge rad="101600"/>
            </a:effectLst>
          </p:spPr>
        </p:pic>
      </p:grpSp>
      <p:grpSp>
        <p:nvGrpSpPr>
          <p:cNvPr id="54" name="Group 53"/>
          <p:cNvGrpSpPr/>
          <p:nvPr/>
        </p:nvGrpSpPr>
        <p:grpSpPr>
          <a:xfrm>
            <a:off x="0" y="0"/>
            <a:ext cx="9144000" cy="1434271"/>
            <a:chOff x="0" y="0"/>
            <a:chExt cx="9144000" cy="143427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b="79086"/>
            <a:stretch/>
          </p:blipFill>
          <p:spPr>
            <a:xfrm>
              <a:off x="0" y="0"/>
              <a:ext cx="9144000" cy="1434271"/>
            </a:xfrm>
            <a:prstGeom prst="rect">
              <a:avLst/>
            </a:prstGeom>
            <a:gradFill>
              <a:gsLst>
                <a:gs pos="89000">
                  <a:schemeClr val="accent1">
                    <a:lumMod val="5000"/>
                    <a:lumOff val="9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effectLst>
              <a:softEdge rad="139700"/>
            </a:effec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b="83611"/>
            <a:stretch/>
          </p:blipFill>
          <p:spPr>
            <a:xfrm>
              <a:off x="0" y="1"/>
              <a:ext cx="9144000" cy="1123950"/>
            </a:xfrm>
            <a:prstGeom prst="rect">
              <a:avLst/>
            </a:prstGeom>
            <a:gradFill>
              <a:gsLst>
                <a:gs pos="89000">
                  <a:schemeClr val="accent1">
                    <a:lumMod val="5000"/>
                    <a:lumOff val="95000"/>
                  </a:schemeClr>
                </a:gs>
                <a:gs pos="100000">
                  <a:schemeClr val="tx1"/>
                </a:gs>
              </a:gsLst>
              <a:lin ang="5400000" scaled="1"/>
            </a:gradFill>
          </p:spPr>
        </p:pic>
      </p:grpSp>
      <p:sp>
        <p:nvSpPr>
          <p:cNvPr id="43" name="Rectangle 42"/>
          <p:cNvSpPr/>
          <p:nvPr/>
        </p:nvSpPr>
        <p:spPr>
          <a:xfrm>
            <a:off x="0" y="0"/>
            <a:ext cx="9144000" cy="112395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ltGray">
          <a:xfrm>
            <a:off x="0" y="5355771"/>
            <a:ext cx="9144000" cy="1090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Others see abandoned homes</a:t>
            </a:r>
          </a:p>
          <a:p>
            <a:pPr algn="ctr"/>
            <a:r>
              <a:rPr lang="en-US" sz="2800" b="1" dirty="0">
                <a:solidFill>
                  <a:srgbClr val="0F6FC6"/>
                </a:solidFill>
              </a:rPr>
              <a:t>we see mispriced assets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7200" y="1472365"/>
            <a:ext cx="3847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In a typical 2,000 </a:t>
            </a:r>
            <a:r>
              <a:rPr lang="en-US" sz="2800" b="1" dirty="0" err="1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sq</a:t>
            </a:r>
            <a:r>
              <a:rPr lang="en-US" sz="2800" b="1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ft</a:t>
            </a:r>
            <a:r>
              <a:rPr lang="en-US" sz="2800" b="1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house there are:</a:t>
            </a:r>
            <a:endParaRPr lang="en-US" sz="2800" dirty="0">
              <a:solidFill>
                <a:prstClr val="white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others see an eyesore, we see an opportunity</a:t>
            </a:r>
          </a:p>
        </p:txBody>
      </p:sp>
      <p:sp>
        <p:nvSpPr>
          <p:cNvPr id="28" name="Oval 27"/>
          <p:cNvSpPr/>
          <p:nvPr/>
        </p:nvSpPr>
        <p:spPr>
          <a:xfrm>
            <a:off x="457200" y="2944440"/>
            <a:ext cx="2540000" cy="2540000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1" algn="ctr"/>
            <a:r>
              <a:rPr lang="en-US" sz="1600" b="1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When selling at scale, suppliers can charge </a:t>
            </a:r>
            <a:r>
              <a:rPr lang="en-US" sz="2000" b="1" dirty="0">
                <a:solidFill>
                  <a:srgbClr val="0F6FC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37% higher prices </a:t>
            </a:r>
            <a:r>
              <a:rPr lang="en-US" sz="1600" b="1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for large orders</a:t>
            </a:r>
          </a:p>
        </p:txBody>
      </p:sp>
      <p:sp>
        <p:nvSpPr>
          <p:cNvPr id="30" name="Oval 29"/>
          <p:cNvSpPr/>
          <p:nvPr/>
        </p:nvSpPr>
        <p:spPr>
          <a:xfrm>
            <a:off x="6135688" y="2944440"/>
            <a:ext cx="2540000" cy="2540000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1" algn="ctr"/>
            <a:r>
              <a:rPr lang="en-US" sz="1600" b="1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Old-growth lumber can command prices </a:t>
            </a:r>
            <a:r>
              <a:rPr lang="en-US" sz="2000" b="1" dirty="0">
                <a:solidFill>
                  <a:srgbClr val="0F6FC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4x </a:t>
            </a:r>
            <a:r>
              <a:rPr lang="en-US" sz="1600" b="1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those of contemporary equivalents</a:t>
            </a:r>
          </a:p>
        </p:txBody>
      </p:sp>
      <p:sp>
        <p:nvSpPr>
          <p:cNvPr id="31" name="Oval 30"/>
          <p:cNvSpPr/>
          <p:nvPr/>
        </p:nvSpPr>
        <p:spPr>
          <a:xfrm>
            <a:off x="3296444" y="2944440"/>
            <a:ext cx="2540000" cy="2540000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1" algn="ctr"/>
            <a:r>
              <a:rPr lang="en-US" sz="1600" b="1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Costs of transportation are </a:t>
            </a:r>
            <a:r>
              <a:rPr lang="en-US" sz="2000" b="1" dirty="0">
                <a:solidFill>
                  <a:srgbClr val="0F6FC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30-80% </a:t>
            </a:r>
            <a:r>
              <a:rPr lang="en-US" sz="1600" b="1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lower for large volume shipments</a:t>
            </a:r>
          </a:p>
        </p:txBody>
      </p:sp>
      <p:sp>
        <p:nvSpPr>
          <p:cNvPr id="35" name="Rectangle 34"/>
          <p:cNvSpPr/>
          <p:nvPr/>
        </p:nvSpPr>
        <p:spPr bwMode="ltGray">
          <a:xfrm>
            <a:off x="4644571" y="6446519"/>
            <a:ext cx="3761294" cy="5480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06046" y="6548542"/>
            <a:ext cx="4699819" cy="20005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700" dirty="0">
                <a:solidFill>
                  <a:prstClr val="black"/>
                </a:solidFill>
                <a:latin typeface="Verdana"/>
              </a:rPr>
              <a:t>Confidential and Proprietary.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468313" y="1155668"/>
            <a:ext cx="8207375" cy="1588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Problem &amp; Solution</a:t>
            </a:r>
          </a:p>
        </p:txBody>
      </p:sp>
      <p:sp>
        <p:nvSpPr>
          <p:cNvPr id="38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4735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2.22222E-6 -2.5310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962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112"/>
            <a:ext cx="8550322" cy="631818"/>
          </a:xfrm>
        </p:spPr>
        <p:txBody>
          <a:bodyPr/>
          <a:lstStyle/>
          <a:p>
            <a:r>
              <a:rPr lang="en-US" dirty="0"/>
              <a:t>ABC partners with municipalities to issue taxable municipal revenue bonds that scale the reuse market</a:t>
            </a:r>
          </a:p>
        </p:txBody>
      </p:sp>
      <p:sp>
        <p:nvSpPr>
          <p:cNvPr id="7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8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sp>
        <p:nvSpPr>
          <p:cNvPr id="26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ABC Taxable Revenue </a:t>
            </a:r>
            <a:r>
              <a:rPr lang="en-US" altLang="en-US" sz="1600" b="1" dirty="0" err="1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DeconBond</a:t>
            </a: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model</a:t>
            </a:r>
            <a:endParaRPr lang="en-US" altLang="en-US" sz="1600" b="1" u="sng" dirty="0">
              <a:solidFill>
                <a:schemeClr val="accent2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76" y="6243760"/>
            <a:ext cx="16225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AlphaBrick Capital analysis.</a:t>
            </a:r>
          </a:p>
        </p:txBody>
      </p:sp>
      <p:pic>
        <p:nvPicPr>
          <p:cNvPr id="42" name="Picture 2" descr="C:\Users\rctit\Downloads\noun_225616_cc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9"/>
          <a:stretch/>
        </p:blipFill>
        <p:spPr bwMode="auto">
          <a:xfrm>
            <a:off x="4066146" y="5240265"/>
            <a:ext cx="948165" cy="7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C:\Users\rctit\Downloads\noun_17131_cc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 bwMode="auto">
          <a:xfrm>
            <a:off x="4782102" y="3166310"/>
            <a:ext cx="923435" cy="80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rctit\Downloads\noun_23763_cc.png"/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24"/>
          <a:stretch/>
        </p:blipFill>
        <p:spPr bwMode="auto">
          <a:xfrm>
            <a:off x="649430" y="3117099"/>
            <a:ext cx="1296711" cy="9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C:\Users\rctit\Downloads\noun_175868_cc.png"/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0"/>
          <a:stretch/>
        </p:blipFill>
        <p:spPr bwMode="auto">
          <a:xfrm>
            <a:off x="7411509" y="3266595"/>
            <a:ext cx="900904" cy="77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3568713" y="1401309"/>
            <a:ext cx="1943030" cy="833256"/>
            <a:chOff x="5991727" y="1281444"/>
            <a:chExt cx="2286367" cy="980494"/>
          </a:xfrm>
        </p:grpSpPr>
        <p:pic>
          <p:nvPicPr>
            <p:cNvPr id="48" name="Picture 5" descr="C:\Users\rctit\Downloads\noun_43665_cc.png"/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859"/>
            <a:stretch/>
          </p:blipFill>
          <p:spPr bwMode="auto">
            <a:xfrm>
              <a:off x="5991727" y="1281444"/>
              <a:ext cx="1287746" cy="980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7" descr="C:\Users\rctit\Downloads\noun_144747_cc (1).png"/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491"/>
            <a:stretch/>
          </p:blipFill>
          <p:spPr bwMode="auto">
            <a:xfrm>
              <a:off x="7255410" y="1510175"/>
              <a:ext cx="1022684" cy="751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TextBox 49"/>
          <p:cNvSpPr txBox="1"/>
          <p:nvPr/>
        </p:nvSpPr>
        <p:spPr>
          <a:xfrm>
            <a:off x="512955" y="4137241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Govt. guarantor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068785" y="6014754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Investors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22008" y="4138385"/>
            <a:ext cx="1679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Deconstruction firms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48624" y="2284687"/>
            <a:ext cx="2983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Reuse materials distributors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425409" y="4016948"/>
            <a:ext cx="1636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Local Municipality</a:t>
            </a:r>
          </a:p>
        </p:txBody>
      </p:sp>
      <p:grpSp>
        <p:nvGrpSpPr>
          <p:cNvPr id="59" name="Group 58"/>
          <p:cNvGrpSpPr/>
          <p:nvPr/>
        </p:nvGrpSpPr>
        <p:grpSpPr>
          <a:xfrm rot="16200000" flipH="1">
            <a:off x="4264311" y="2517033"/>
            <a:ext cx="551826" cy="818506"/>
            <a:chOff x="5272669" y="3532904"/>
            <a:chExt cx="1329150" cy="1296763"/>
          </a:xfrm>
        </p:grpSpPr>
        <p:cxnSp>
          <p:nvCxnSpPr>
            <p:cNvPr id="61" name="Straight Arrow Connector 60"/>
            <p:cNvCxnSpPr/>
            <p:nvPr/>
          </p:nvCxnSpPr>
          <p:spPr>
            <a:xfrm flipH="1">
              <a:off x="5280343" y="4829667"/>
              <a:ext cx="13214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5272669" y="3532904"/>
              <a:ext cx="13214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435290" y="4542117"/>
            <a:ext cx="209877" cy="553041"/>
            <a:chOff x="4271502" y="4423589"/>
            <a:chExt cx="209877" cy="290639"/>
          </a:xfrm>
        </p:grpSpPr>
        <p:cxnSp>
          <p:nvCxnSpPr>
            <p:cNvPr id="65" name="Straight Arrow Connector 64"/>
            <p:cNvCxnSpPr/>
            <p:nvPr/>
          </p:nvCxnSpPr>
          <p:spPr>
            <a:xfrm rot="5400000" flipH="1">
              <a:off x="4127339" y="4570065"/>
              <a:ext cx="2883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5400000">
              <a:off x="4337216" y="4567752"/>
              <a:ext cx="2883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Arrow Connector 67"/>
          <p:cNvCxnSpPr/>
          <p:nvPr/>
        </p:nvCxnSpPr>
        <p:spPr>
          <a:xfrm>
            <a:off x="1946141" y="3922275"/>
            <a:ext cx="11887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5796640" y="3926412"/>
            <a:ext cx="1463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796640" y="3716535"/>
            <a:ext cx="1463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32819" y="2757231"/>
            <a:ext cx="1829236" cy="306467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Take-or-pay contract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62924" y="2757231"/>
            <a:ext cx="884469" cy="306467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Materials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2725" y="3392595"/>
            <a:ext cx="1135552" cy="51077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Pledged guarantee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58737" y="3354752"/>
            <a:ext cx="1109819" cy="306467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Service fees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85926" y="4018894"/>
            <a:ext cx="884469" cy="306467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Materials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44561" y="4662184"/>
            <a:ext cx="1727269" cy="306467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Proceeds from bond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71660" y="4560028"/>
            <a:ext cx="1755253" cy="510778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Coupon payment &amp; </a:t>
            </a:r>
          </a:p>
          <a:p>
            <a:r>
              <a:rPr lang="en-US" sz="1200" b="1" i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Principal return</a:t>
            </a:r>
          </a:p>
        </p:txBody>
      </p:sp>
      <p:pic>
        <p:nvPicPr>
          <p:cNvPr id="38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46" y="3370555"/>
            <a:ext cx="1486613" cy="88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810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4636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801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014863"/>
              </p:ext>
            </p:extLst>
          </p:nvPr>
        </p:nvGraphicFramePr>
        <p:xfrm>
          <a:off x="1208763" y="2218845"/>
          <a:ext cx="7496890" cy="402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9378">
                  <a:extLst>
                    <a:ext uri="{9D8B030D-6E8A-4147-A177-3AD203B41FA5}">
                      <a16:colId xmlns="" xmlns:a16="http://schemas.microsoft.com/office/drawing/2014/main" val="365657539"/>
                    </a:ext>
                  </a:extLst>
                </a:gridCol>
                <a:gridCol w="1499378">
                  <a:extLst>
                    <a:ext uri="{9D8B030D-6E8A-4147-A177-3AD203B41FA5}">
                      <a16:colId xmlns="" xmlns:a16="http://schemas.microsoft.com/office/drawing/2014/main" val="439220966"/>
                    </a:ext>
                  </a:extLst>
                </a:gridCol>
                <a:gridCol w="1499378">
                  <a:extLst>
                    <a:ext uri="{9D8B030D-6E8A-4147-A177-3AD203B41FA5}">
                      <a16:colId xmlns="" xmlns:a16="http://schemas.microsoft.com/office/drawing/2014/main" val="1972742111"/>
                    </a:ext>
                  </a:extLst>
                </a:gridCol>
                <a:gridCol w="1499378">
                  <a:extLst>
                    <a:ext uri="{9D8B030D-6E8A-4147-A177-3AD203B41FA5}">
                      <a16:colId xmlns="" xmlns:a16="http://schemas.microsoft.com/office/drawing/2014/main" val="2074449837"/>
                    </a:ext>
                  </a:extLst>
                </a:gridCol>
                <a:gridCol w="1499378">
                  <a:extLst>
                    <a:ext uri="{9D8B030D-6E8A-4147-A177-3AD203B41FA5}">
                      <a16:colId xmlns="" xmlns:a16="http://schemas.microsoft.com/office/drawing/2014/main" val="3433347214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ea typeface="+mn-ea"/>
                          <a:cs typeface="Levenim MT" panose="02010502060101010101" pitchFamily="2" charset="-79"/>
                        </a:rPr>
                        <a:t>Build and own key relationships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Scout properties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Activate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partners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Negotiate terms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Underwrite bond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Make market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ea typeface="+mn-ea"/>
                          <a:cs typeface="Levenim MT" panose="02010502060101010101" pitchFamily="2" charset="-79"/>
                        </a:rPr>
                        <a:t>Audit financial performance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5436731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kern="1200" dirty="0">
                        <a:solidFill>
                          <a:schemeClr val="dk1"/>
                        </a:solidFill>
                        <a:latin typeface="Levenim MT" panose="02010502060101010101" pitchFamily="2" charset="-79"/>
                        <a:ea typeface="+mn-ea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bg1"/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solidFill>
                          <a:schemeClr val="bg1"/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solidFill>
                          <a:schemeClr val="bg1"/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kern="1200" dirty="0">
                        <a:solidFill>
                          <a:schemeClr val="bg1"/>
                        </a:solidFill>
                        <a:latin typeface="Levenim MT" panose="02010502060101010101" pitchFamily="2" charset="-79"/>
                        <a:ea typeface="+mn-ea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Scope project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300" b="1" dirty="0">
                        <a:solidFill>
                          <a:schemeClr val="bg1"/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Create facility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baseline="0" dirty="0">
                          <a:solidFill>
                            <a:schemeClr val="bg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Issue bond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kern="1200" dirty="0">
                          <a:solidFill>
                            <a:schemeClr val="bg1"/>
                          </a:solidFill>
                          <a:latin typeface="Levenim MT" panose="02010502060101010101" pitchFamily="2" charset="-79"/>
                          <a:ea typeface="+mn-ea"/>
                          <a:cs typeface="Levenim MT" panose="02010502060101010101" pitchFamily="2" charset="-79"/>
                        </a:rPr>
                        <a:t>Run operations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0281761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algn="ctr"/>
                      <a:endParaRPr lang="en-US" sz="1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solidFill>
                          <a:schemeClr val="bg1"/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solidFill>
                          <a:schemeClr val="bg1"/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solidFill>
                          <a:schemeClr val="bg1"/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kern="1200" dirty="0">
                        <a:solidFill>
                          <a:schemeClr val="bg1"/>
                        </a:solidFill>
                        <a:latin typeface="Levenim MT" panose="02010502060101010101" pitchFamily="2" charset="-79"/>
                        <a:ea typeface="+mn-ea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Value properties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Negotiate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terms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baseline="0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Sign contracts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300" b="1" dirty="0">
                        <a:solidFill>
                          <a:schemeClr val="bg1"/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ea typeface="+mn-ea"/>
                          <a:cs typeface="Levenim MT" panose="02010502060101010101" pitchFamily="2" charset="-79"/>
                        </a:rPr>
                        <a:t>Buy and haul away salvage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12155803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algn="ctr"/>
                      <a:endParaRPr lang="en-US" sz="1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kern="1200" dirty="0">
                        <a:solidFill>
                          <a:schemeClr val="tx1"/>
                        </a:solidFill>
                        <a:latin typeface="Levenim MT" panose="02010502060101010101" pitchFamily="2" charset="-79"/>
                        <a:ea typeface="+mn-ea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3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3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Pledge grant funds as wrapper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300" b="1" kern="1200" dirty="0">
                        <a:solidFill>
                          <a:schemeClr val="tx1"/>
                        </a:solidFill>
                        <a:latin typeface="Levenim MT" panose="02010502060101010101" pitchFamily="2" charset="-79"/>
                        <a:ea typeface="+mn-ea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66605247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algn="ctr"/>
                      <a:endParaRPr lang="en-US" sz="1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kern="1200" dirty="0">
                        <a:solidFill>
                          <a:schemeClr val="tx1"/>
                        </a:solidFill>
                        <a:latin typeface="Levenim MT" panose="02010502060101010101" pitchFamily="2" charset="-79"/>
                        <a:ea typeface="+mn-ea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3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3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Hire re-entry employees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ea typeface="+mn-ea"/>
                          <a:cs typeface="Levenim MT" panose="02010502060101010101" pitchFamily="2" charset="-79"/>
                        </a:rPr>
                        <a:t>Dismantle homes</a:t>
                      </a:r>
                    </a:p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Levenim MT" panose="02010502060101010101" pitchFamily="2" charset="-79"/>
                          <a:ea typeface="+mn-ea"/>
                          <a:cs typeface="Levenim MT" panose="02010502060101010101" pitchFamily="2" charset="-79"/>
                        </a:rPr>
                        <a:t>Collect materials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342098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algn="ctr"/>
                      <a:endParaRPr lang="en-US" sz="1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dirty="0">
                        <a:solidFill>
                          <a:schemeClr val="tx1"/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" b="1" kern="1200" dirty="0">
                        <a:solidFill>
                          <a:schemeClr val="tx1"/>
                        </a:solidFill>
                        <a:latin typeface="Levenim MT" panose="02010502060101010101" pitchFamily="2" charset="-79"/>
                        <a:ea typeface="+mn-ea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3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300" b="1" dirty="0"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300" b="1" kern="1200" dirty="0">
                          <a:solidFill>
                            <a:schemeClr val="bg1"/>
                          </a:solidFill>
                          <a:latin typeface="Levenim MT" panose="02010502060101010101" pitchFamily="2" charset="-79"/>
                          <a:ea typeface="+mn-ea"/>
                          <a:cs typeface="Levenim MT" panose="02010502060101010101" pitchFamily="2" charset="-79"/>
                        </a:rPr>
                        <a:t>Provide training and consulting to contracted deconstruction firms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1400" b="1" baseline="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149134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work with public and private partners in planning, origination, and implementation</a:t>
            </a:r>
          </a:p>
        </p:txBody>
      </p:sp>
      <p:sp>
        <p:nvSpPr>
          <p:cNvPr id="30" name="Chevron 29"/>
          <p:cNvSpPr/>
          <p:nvPr/>
        </p:nvSpPr>
        <p:spPr>
          <a:xfrm>
            <a:off x="948529" y="1599028"/>
            <a:ext cx="8081171" cy="548640"/>
          </a:xfrm>
          <a:prstGeom prst="chevron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80" y="11486350"/>
            <a:ext cx="928036" cy="219232"/>
          </a:xfrm>
          <a:prstGeom prst="rect">
            <a:avLst/>
          </a:prstGeom>
        </p:spPr>
      </p:pic>
      <p:sp>
        <p:nvSpPr>
          <p:cNvPr id="13" name="TextBox 256"/>
          <p:cNvSpPr txBox="1">
            <a:spLocks noChangeArrowheads="1"/>
          </p:cNvSpPr>
          <p:nvPr/>
        </p:nvSpPr>
        <p:spPr bwMode="auto">
          <a:xfrm>
            <a:off x="473075" y="1229519"/>
            <a:ext cx="84304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ts val="18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2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Implementation plan with Dayton, OH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267454"/>
              </p:ext>
            </p:extLst>
          </p:nvPr>
        </p:nvGraphicFramePr>
        <p:xfrm>
          <a:off x="1208764" y="1595390"/>
          <a:ext cx="7496889" cy="5901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1865">
                  <a:extLst>
                    <a:ext uri="{9D8B030D-6E8A-4147-A177-3AD203B41FA5}">
                      <a16:colId xmlns="" xmlns:a16="http://schemas.microsoft.com/office/drawing/2014/main" val="365657539"/>
                    </a:ext>
                  </a:extLst>
                </a:gridCol>
                <a:gridCol w="1508756">
                  <a:extLst>
                    <a:ext uri="{9D8B030D-6E8A-4147-A177-3AD203B41FA5}">
                      <a16:colId xmlns="" xmlns:a16="http://schemas.microsoft.com/office/drawing/2014/main" val="439220966"/>
                    </a:ext>
                  </a:extLst>
                </a:gridCol>
                <a:gridCol w="1508756">
                  <a:extLst>
                    <a:ext uri="{9D8B030D-6E8A-4147-A177-3AD203B41FA5}">
                      <a16:colId xmlns="" xmlns:a16="http://schemas.microsoft.com/office/drawing/2014/main" val="1972742111"/>
                    </a:ext>
                  </a:extLst>
                </a:gridCol>
                <a:gridCol w="1508756">
                  <a:extLst>
                    <a:ext uri="{9D8B030D-6E8A-4147-A177-3AD203B41FA5}">
                      <a16:colId xmlns="" xmlns:a16="http://schemas.microsoft.com/office/drawing/2014/main" val="2074449837"/>
                    </a:ext>
                  </a:extLst>
                </a:gridCol>
                <a:gridCol w="1508756">
                  <a:extLst>
                    <a:ext uri="{9D8B030D-6E8A-4147-A177-3AD203B41FA5}">
                      <a16:colId xmlns="" xmlns:a16="http://schemas.microsoft.com/office/drawing/2014/main" val="3433347214"/>
                    </a:ext>
                  </a:extLst>
                </a:gridCol>
              </a:tblGrid>
              <a:tr h="59018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Pre-Project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 Initiation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Levenim MT" panose="02010502060101010101" pitchFamily="2" charset="-79"/>
                        <a:cs typeface="Levenim MT" panose="02010502060101010101" pitchFamily="2" charset="-79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Supply Prospecting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Buyer Contracting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Bond Issuance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Levenim MT" panose="02010502060101010101" pitchFamily="2" charset="-79"/>
                          <a:cs typeface="Levenim MT" panose="02010502060101010101" pitchFamily="2" charset="-79"/>
                        </a:rPr>
                        <a:t>Project Management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7582706"/>
                  </a:ext>
                </a:extLst>
              </a:tr>
            </a:tbl>
          </a:graphicData>
        </a:graphic>
      </p:graphicFrame>
      <p:sp>
        <p:nvSpPr>
          <p:cNvPr id="20" name="Shape 68"/>
          <p:cNvSpPr/>
          <p:nvPr/>
        </p:nvSpPr>
        <p:spPr>
          <a:xfrm>
            <a:off x="553720" y="64172"/>
            <a:ext cx="2103120" cy="274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274320" tIns="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ABC Proposal </a:t>
            </a:r>
          </a:p>
        </p:txBody>
      </p:sp>
      <p:sp>
        <p:nvSpPr>
          <p:cNvPr id="21" name="Shape 69"/>
          <p:cNvSpPr/>
          <p:nvPr/>
        </p:nvSpPr>
        <p:spPr>
          <a:xfrm>
            <a:off x="432697" y="64172"/>
            <a:ext cx="274320" cy="27432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chemeClr val="lt1"/>
                </a:solidFill>
                <a:latin typeface="Levenim MT" panose="02010502060101010101" pitchFamily="2" charset="-79"/>
                <a:ea typeface="Arial"/>
                <a:cs typeface="Levenim MT" panose="02010502060101010101" pitchFamily="2" charset="-79"/>
                <a:sym typeface="Arial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32697" y="2857500"/>
            <a:ext cx="828267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32697" y="3543281"/>
            <a:ext cx="828267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2697" y="4229062"/>
            <a:ext cx="828267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32697" y="4914843"/>
            <a:ext cx="828267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32697" y="5600626"/>
            <a:ext cx="828267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6667" y1="6667" x2="50370" y2="92593"/>
                        <a14:foregroundMark x1="6667" y1="50370" x2="93333" y2="48148"/>
                        <a14:foregroundMark x1="82222" y1="20000" x2="20000" y2="81481"/>
                        <a14:foregroundMark x1="17778" y1="16296" x2="81481" y2="81481"/>
                        <a14:foregroundMark x1="54074" y1="6667" x2="80741" y2="18519"/>
                        <a14:foregroundMark x1="82222" y1="22222" x2="93333" y2="45926"/>
                        <a14:foregroundMark x1="83704" y1="82963" x2="97778" y2="48148"/>
                        <a14:foregroundMark x1="81481" y1="81481" x2="50370" y2="97778"/>
                        <a14:foregroundMark x1="17778" y1="83704" x2="46667" y2="97037"/>
                        <a14:foregroundMark x1="18519" y1="82963" x2="1481" y2="50370"/>
                        <a14:foregroundMark x1="18519" y1="15556" x2="2222" y2="46667"/>
                        <a14:foregroundMark x1="17778" y1="18519" x2="50370" y2="1481"/>
                        <a14:foregroundMark x1="83704" y1="18519" x2="60741" y2="4444"/>
                        <a14:foregroundMark x1="17778" y1="17778" x2="7407" y2="31111"/>
                        <a14:foregroundMark x1="7407" y1="40741" x2="25185" y2="1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09887"/>
            <a:ext cx="475242" cy="4752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/>
          <a:srcRect b="17243"/>
          <a:stretch/>
        </p:blipFill>
        <p:spPr>
          <a:xfrm>
            <a:off x="457200" y="5875476"/>
            <a:ext cx="978000" cy="36421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57200" y="4275372"/>
            <a:ext cx="2436936" cy="246221"/>
          </a:xfrm>
          <a:prstGeom prst="rect">
            <a:avLst/>
          </a:prstGeom>
          <a:noFill/>
        </p:spPr>
        <p:txBody>
          <a:bodyPr wrap="square" lIns="9144" bIns="0" rtlCol="0">
            <a:spAutoFit/>
          </a:bodyPr>
          <a:lstStyle/>
          <a:p>
            <a:r>
              <a:rPr lang="en-US" sz="1300" b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Government guarantor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57200" y="2895404"/>
            <a:ext cx="1660715" cy="2462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4" bIns="0" rtlCol="0" anchor="ctr">
            <a:spAutoFit/>
          </a:bodyPr>
          <a:lstStyle/>
          <a:p>
            <a:r>
              <a:rPr lang="en-US" sz="1300" b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Local municipality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7200" y="3589591"/>
            <a:ext cx="1756504" cy="246221"/>
          </a:xfrm>
          <a:prstGeom prst="rect">
            <a:avLst/>
          </a:prstGeom>
          <a:noFill/>
        </p:spPr>
        <p:txBody>
          <a:bodyPr wrap="square" lIns="9144" bIns="0" rtlCol="0">
            <a:spAutoFit/>
          </a:bodyPr>
          <a:lstStyle/>
          <a:p>
            <a:r>
              <a:rPr lang="en-US" sz="1300" b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Materials Distributor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57200" y="4969541"/>
            <a:ext cx="2410432" cy="246221"/>
          </a:xfrm>
          <a:prstGeom prst="rect">
            <a:avLst/>
          </a:prstGeom>
          <a:noFill/>
        </p:spPr>
        <p:txBody>
          <a:bodyPr wrap="square" lIns="9144" bIns="0" rtlCol="0">
            <a:spAutoFit/>
          </a:bodyPr>
          <a:lstStyle/>
          <a:p>
            <a:r>
              <a:rPr lang="en-US" sz="1300" b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Deconstruction Companies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57200" y="5681479"/>
            <a:ext cx="1994959" cy="246221"/>
          </a:xfrm>
          <a:prstGeom prst="rect">
            <a:avLst/>
          </a:prstGeom>
          <a:noFill/>
        </p:spPr>
        <p:txBody>
          <a:bodyPr wrap="square" lIns="9144" bIns="0" rtlCol="0" anchor="ctr">
            <a:spAutoFit/>
          </a:bodyPr>
          <a:lstStyle/>
          <a:p>
            <a:r>
              <a:rPr lang="en-US" sz="1300" b="1" dirty="0">
                <a:solidFill>
                  <a:schemeClr val="accent6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Non-profit Association</a:t>
            </a:r>
          </a:p>
        </p:txBody>
      </p:sp>
      <p:pic>
        <p:nvPicPr>
          <p:cNvPr id="61" name="Picture 50" descr="http://duluthtimber.com/wp-content/uploads/sites/115/2014/12/bannerattempt1-1024x183.pn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t="11215" r="1330" b="50954"/>
          <a:stretch/>
        </p:blipFill>
        <p:spPr bwMode="auto">
          <a:xfrm>
            <a:off x="457200" y="3879043"/>
            <a:ext cx="1914587" cy="17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179280"/>
            <a:ext cx="1404193" cy="331716"/>
          </a:xfrm>
          <a:prstGeom prst="rect">
            <a:avLst/>
          </a:prstGeom>
        </p:spPr>
      </p:pic>
      <p:pic>
        <p:nvPicPr>
          <p:cNvPr id="63" name="Picture 12" descr="http://www.ohiohome.org/images/logo.png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003BF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69386"/>
            <a:ext cx="1458164" cy="38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r="13993"/>
          <a:stretch/>
        </p:blipFill>
        <p:spPr bwMode="auto">
          <a:xfrm>
            <a:off x="457201" y="2259273"/>
            <a:ext cx="678180" cy="49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0085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69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#m/%#d/%Y&lt;/m_strFormatTime&gt;&lt;/m_precDefaultDate&gt;&lt;m_precDefaultYear&gt;&lt;m_bNumberIsYear val=&quot;0&quot;/&gt;&lt;m_strFormatTime&gt;%Y&lt;/m_strFormatTime&gt;&lt;/m_precDefaultYear&gt;&lt;m_precDefaultQuarter&gt;&lt;m_bNumberIsYear val=&quot;0&quot;/&gt;&lt;m_strFormatTime&gt;Q%5&lt;/m_strFormatTime&gt;&lt;/m_precDefaultQuarter&gt;&lt;m_precDefaultMonth&gt;&lt;m_bNumberIsYear val=&quot;0&quot;/&gt;&lt;m_strFormatTime&gt;%1&lt;/m_strFormatTime&gt;&lt;/m_precDefaultMonth&gt;&lt;m_precDefaultWeek&gt;&lt;m_bNumberIsYear val=&quot;0&quot;/&gt;&lt;m_strFormatTime&gt;%d.&lt;/m_strFormatTime&gt;&lt;/m_precDefaultWeek&gt;&lt;m_precDefaultDay&gt;&lt;m_bNumberIsYear val=&quot;0&quot;/&gt;&lt;m_strFormatTime&gt;%#d&lt;/m_strFormatTime&gt;&lt;/m_precDefaultDay&gt;&lt;m_mruColor&gt;&lt;m_vecMRU length=&quot;24&quot;&gt;&lt;elem m_fUsage=&quot;3.67018577204815970000E+000&quot;&gt;&lt;m_msothmcolidx val=&quot;0&quot;/&gt;&lt;m_rgb r=&quot;ea&quot; g=&quot;ab&quot; b=&quot;0&quot;/&gt;&lt;m_ppcolschidx tagver0=&quot;23004&quot; tagname0=&quot;m_ppcolschidxUNRECOGNIZED&quot; val=&quot;0&quot;/&gt;&lt;m_nBrightness val=&quot;0&quot;/&gt;&lt;/elem&gt;&lt;elem m_fUsage=&quot;3.16448691028441110000E+000&quot;&gt;&lt;m_msothmcolidx val=&quot;0&quot;/&gt;&lt;m_rgb r=&quot;3f&quot; g=&quot;9c&quot; b=&quot;35&quot;/&gt;&lt;m_ppcolschidx tagver0=&quot;23004&quot; tagname0=&quot;m_ppcolschidxUNRECOGNIZED&quot; val=&quot;0&quot;/&gt;&lt;m_nBrightness val=&quot;0&quot;/&gt;&lt;/elem&gt;&lt;elem m_fUsage=&quot;2.23535303910000000000E+000&quot;&gt;&lt;m_msothmcolidx val=&quot;0&quot;/&gt;&lt;m_rgb r=&quot;c9&quot; g=&quot;dd&quot; b=&quot;3&quot;/&gt;&lt;m_ppcolschidx tagver0=&quot;23004&quot; tagname0=&quot;m_ppcolschidxUNRECOGNIZED&quot; val=&quot;0&quot;/&gt;&lt;m_nBrightness val=&quot;0&quot;/&gt;&lt;/elem&gt;&lt;elem m_fUsage=&quot;5.31441000000000160000E-001&quot;&gt;&lt;m_msothmcolidx val=&quot;0&quot;/&gt;&lt;m_rgb r=&quot;35&quot; g=&quot;9c&quot; b=&quot;3f&quot;/&gt;&lt;m_ppcolschidx tagver0=&quot;23004&quot; tagname0=&quot;m_ppcolschidxUNRECOGNIZED&quot; val=&quot;0&quot;/&gt;&lt;m_nBrightness val=&quot;0&quot;/&gt;&lt;/elem&gt;&lt;elem m_fUsage=&quot;1.39316651683835470000E-001&quot;&gt;&lt;m_msothmcolidx val=&quot;0&quot;/&gt;&lt;m_rgb r=&quot;af&quot; g=&quot;f0&quot; b=&quot;ac&quot;/&gt;&lt;m_ppcolschidx tagver0=&quot;23004&quot; tagname0=&quot;m_ppcolschidxUNRECOGNIZED&quot; val=&quot;0&quot;/&gt;&lt;m_nBrightness val=&quot;0&quot;/&gt;&lt;/elem&gt;&lt;elem m_fUsage=&quot;1.21576654590569360000E-001&quot;&gt;&lt;m_msothmcolidx val=&quot;0&quot;/&gt;&lt;m_rgb r=&quot;62&quot; g=&quot;96&quot; b=&quot;ff&quot;/&gt;&lt;m_ppcolschidx tagver0=&quot;23004&quot; tagname0=&quot;m_ppcolschidxUNRECOGNIZED&quot; val=&quot;0&quot;/&gt;&lt;m_nBrightness val=&quot;0&quot;/&gt;&lt;/elem&gt;&lt;elem m_fUsage=&quot;4.75413713628314240000E-002&quot;&gt;&lt;m_msothmcolidx val=&quot;0&quot;/&gt;&lt;m_rgb r=&quot;d2&quot; g=&quot;49&quot; b=&quot;2a&quot;/&gt;&lt;m_ppcolschidx tagver0=&quot;23004&quot; tagname0=&quot;m_ppcolschidxUNRECOGNIZED&quot; val=&quot;0&quot;/&gt;&lt;m_nBrightness val=&quot;0&quot;/&gt;&lt;/elem&gt;&lt;elem m_fUsage=&quot;4.56343776229522350000E-002&quot;&gt;&lt;m_msothmcolidx val=&quot;0&quot;/&gt;&lt;m_rgb r=&quot;18&quot; g=&quot;94&quot; b=&quot;3&quot;/&gt;&lt;m_ppcolschidx tagver0=&quot;23004&quot; tagname0=&quot;m_ppcolschidxUNRECOGNIZED&quot; val=&quot;0&quot;/&gt;&lt;m_nBrightness val=&quot;0&quot;/&gt;&lt;/elem&gt;&lt;elem m_fUsage=&quot;4.33061964550462560000E-002&quot;&gt;&lt;m_msothmcolidx val=&quot;0&quot;/&gt;&lt;m_rgb r=&quot;fb&quot; g=&quot;b8&quot; b=&quot;6f&quot;/&gt;&lt;m_ppcolschidx tagver0=&quot;23004&quot; tagname0=&quot;m_ppcolschidxUNRECOGNIZED&quot; val=&quot;0&quot;/&gt;&lt;m_nBrightness val=&quot;0&quot;/&gt;&lt;/elem&gt;&lt;elem m_fUsage=&quot;6.96198609130886550000E-004&quot;&gt;&lt;m_msothmcolidx val=&quot;0&quot;/&gt;&lt;m_rgb r=&quot;87&quot; g=&quot;e8&quot; b=&quot;82&quot;/&gt;&lt;m_ppcolschidx tagver0=&quot;23004&quot; tagname0=&quot;m_ppcolschidxUNRECOGNIZED&quot; val=&quot;0&quot;/&gt;&lt;m_nBrightness val=&quot;0&quot;/&gt;&lt;/elem&gt;&lt;elem m_fUsage=&quot;1.45035141505196430000E-004&quot;&gt;&lt;m_msothmcolidx val=&quot;0&quot;/&gt;&lt;m_rgb r=&quot;eb&quot; g=&quot;a9&quot; b=&quot;d9&quot;/&gt;&lt;m_ppcolschidx tagver0=&quot;23004&quot; tagname0=&quot;m_ppcolschidxUNRECOGNIZED&quot; val=&quot;0&quot;/&gt;&lt;m_nBrightness val=&quot;0&quot;/&gt;&lt;/elem&gt;&lt;elem m_fUsage=&quot;1.16106307035309470000E-004&quot;&gt;&lt;m_msothmcolidx val=&quot;0&quot;/&gt;&lt;m_rgb r=&quot;e9&quot; g=&quot;51&quot; b=&quot;7&quot;/&gt;&lt;m_ppcolschidx tagver0=&quot;23004&quot; tagname0=&quot;m_ppcolschidxUNRECOGNIZED&quot; val=&quot;0&quot;/&gt;&lt;m_nBrightness val=&quot;0&quot;/&gt;&lt;/elem&gt;&lt;elem m_fUsage=&quot;7.61773480458665540000E-005&quot;&gt;&lt;m_msothmcolidx val=&quot;0&quot;/&gt;&lt;m_rgb r=&quot;3f&quot; g=&quot;9c&quot; b=&quot;21&quot;/&gt;&lt;m_ppcolschidx tagver0=&quot;23004&quot; tagname0=&quot;m_ppcolschidxUNRECOGNIZED&quot; val=&quot;0&quot;/&gt;&lt;m_nBrightness val=&quot;0&quot;/&gt;&lt;/elem&gt;&lt;elem m_fUsage=&quot;5.20986663653019150000E-005&quot;&gt;&lt;m_msothmcolidx val=&quot;0&quot;/&gt;&lt;m_rgb r=&quot;9d&quot; g=&quot;2d&quot; b=&quot;9a&quot;/&gt;&lt;m_ppcolschidx tagver0=&quot;23004&quot; tagname0=&quot;m_ppcolschidxUNRECOGNIZED&quot; val=&quot;0&quot;/&gt;&lt;m_nBrightness val=&quot;0&quot;/&gt;&lt;/elem&gt;&lt;elem m_fUsage=&quot;4.49819622476037560000E-005&quot;&gt;&lt;m_msothmcolidx val=&quot;0&quot;/&gt;&lt;m_rgb r=&quot;ec&quot; g=&quot;38&quot; b=&quot;5f&quot;/&gt;&lt;m_ppcolschidx tagver0=&quot;23004&quot; tagname0=&quot;m_ppcolschidxUNRECOGNIZED&quot; val=&quot;0&quot;/&gt;&lt;m_nBrightness val=&quot;0&quot;/&gt;&lt;/elem&gt;&lt;elem m_fUsage=&quot;1.21677085471966050000E-005&quot;&gt;&lt;m_msothmcolidx val=&quot;0&quot;/&gt;&lt;m_rgb r=&quot;0&quot; g=&quot;b0&quot; b=&quot;50&quot;/&gt;&lt;m_ppcolschidx tagver0=&quot;23004&quot; tagname0=&quot;m_ppcolschidxUNRECOGNIZED&quot; val=&quot;0&quot;/&gt;&lt;m_nBrightness val=&quot;0&quot;/&gt;&lt;/elem&gt;&lt;elem m_fUsage=&quot;1.02904301455532260000E-005&quot;&gt;&lt;m_msothmcolidx val=&quot;0&quot;/&gt;&lt;m_rgb r=&quot;de&quot; g=&quot;c2&quot; b=&quot;e2&quot;/&gt;&lt;m_ppcolschidx tagver0=&quot;23004&quot; tagname0=&quot;m_ppcolschidxUNRECOGNIZED&quot; val=&quot;0&quot;/&gt;&lt;m_nBrightness val=&quot;0&quot;/&gt;&lt;/elem&gt;&lt;elem m_fUsage=&quot;4.97032393696681200000E-006&quot;&gt;&lt;m_msothmcolidx val=&quot;0&quot;/&gt;&lt;m_rgb r=&quot;25&quot; g=&quot;fc&quot; b=&quot;2b&quot;/&gt;&lt;m_ppcolschidx tagver0=&quot;23004&quot; tagname0=&quot;m_ppcolschidxUNRECOGNIZED&quot; val=&quot;0&quot;/&gt;&lt;m_nBrightness val=&quot;0&quot;/&gt;&lt;/elem&gt;&lt;elem m_fUsage=&quot;3.53157151745491220000E-010&quot;&gt;&lt;m_msothmcolidx val=&quot;0&quot;/&gt;&lt;m_rgb r=&quot;f8&quot; g=&quot;91&quot; b=&quot;1f&quot;/&gt;&lt;m_ppcolschidx tagver0=&quot;23004&quot; tagname0=&quot;m_ppcolschidxUNRECOGNIZED&quot; val=&quot;0&quot;/&gt;&lt;m_nBrightness val=&quot;0&quot;/&gt;&lt;/elem&gt;&lt;elem m_fUsage=&quot;4.33768192982998840000E-013&quot;&gt;&lt;m_msothmcolidx val=&quot;0&quot;/&gt;&lt;m_rgb r=&quot;1&quot; g=&quot;ba&quot; b=&quot;62&quot;/&gt;&lt;m_ppcolschidx tagver0=&quot;23004&quot; tagname0=&quot;m_ppcolschidxUNRECOGNIZED&quot; val=&quot;0&quot;/&gt;&lt;m_nBrightness val=&quot;0&quot;/&gt;&lt;/elem&gt;&lt;elem m_fUsage=&quot;3.59443597911060720000E-013&quot;&gt;&lt;m_msothmcolidx val=&quot;0&quot;/&gt;&lt;m_rgb r=&quot;e2&quot; g=&quot;ac&quot; b=&quot;0&quot;/&gt;&lt;m_ppcolschidx tagver0=&quot;23004&quot; tagname0=&quot;m_ppcolschidxUNRECOGNIZED&quot; val=&quot;0&quot;/&gt;&lt;m_nBrightness val=&quot;0&quot;/&gt;&lt;/elem&gt;&lt;elem m_fUsage=&quot;3.25397142273153200000E-013&quot;&gt;&lt;m_msothmcolidx val=&quot;0&quot;/&gt;&lt;m_rgb r=&quot;f3&quot; g=&quot;f5&quot; b=&quot;a9&quot;/&gt;&lt;m_ppcolschidx tagver0=&quot;23004&quot; tagname0=&quot;m_ppcolschidxUNRECOGNIZED&quot; val=&quot;0&quot;/&gt;&lt;m_nBrightness val=&quot;0&quot;/&gt;&lt;/elem&gt;&lt;elem m_fUsage=&quot;3.22259016199305800000E-013&quot;&gt;&lt;m_msothmcolidx val=&quot;0&quot;/&gt;&lt;m_rgb r=&quot;22&quot; g=&quot;a8&quot; b=&quot;13&quot;/&gt;&lt;m_ppcolschidx tagver0=&quot;23004&quot; tagname0=&quot;m_ppcolschidxUNRECOGNIZED&quot; val=&quot;0&quot;/&gt;&lt;m_nBrightness val=&quot;0&quot;/&gt;&lt;/elem&gt;&lt;elem m_fUsage=&quot;2.90033114579375250000E-013&quot;&gt;&lt;m_msothmcolidx val=&quot;0&quot;/&gt;&lt;m_rgb r=&quot;96&quot; g=&quot;a2&quot; b=&quot;0&quot;/&gt;&lt;m_ppcolschidx tagver0=&quot;23004&quot; tagname0=&quot;m_ppcolschidxUNRECOGNIZED&quot; val=&quot;0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fKqxghRBCwaYrQjPTpw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7o63SjHQHCIgODm.OAym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oRlkXdgSCW0t2oQUuWSU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EsKO_lgRAKDvv1T81T_l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.dc7521SrKbknrKw5hsV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knrkbMPRsKVNjF9iIwjK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FiUBeKRYqHoZtea_UUO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.9pRP2oRtGq_GxJ8k1MO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PNzCvIUTpWr5qt7JoiAf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jlJr8vSRy92b_6BQDb.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MXLCmCbQjyXgu.Do4gS4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4Ge0dmRS1OXSmjivWrRw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UIB12LSYG6RDwLogBfN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dkH25eRpyvZTFIFg7hB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M5vXW_QcO8v2aq05eC4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OY05KITe.7tYD7zpAF4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TK3diaQAiXRsXGkBtz7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f0ul.sTme9GQOeiQnMT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K3be.VvRUqA1zAIh.D_3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kz2Cl1RQijQjXe8A3Zi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zaKidb30GynzW3jVl8S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rRwmJrR1WtiwVdAaFGQ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_1_5XqRnOB83vlFS8mz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oWtE5FTo2.dW9HcEo7Z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KnCrOSSaiHaWL1Mj56u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1vz6lswSPe75lDy5jyok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cKq_.ulT6OdkRVUoBETK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q6g2XzQ2avEdgHLDRws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3TnOPK7Qt.L4dNSYrPZk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RQTkGxJTdOA8MXBADV6I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o6BuA2vRfONYsD92eQoQ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M5D1N7TK.UkaYnO8dcf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F1_9nvQuyKuGCkAM34g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1BgLmuQDaS1wwNpPZa4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_1_5XqRnOB83vlFS8mz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n4LYSgSGaxAyJ2h9SGV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1A4RB.QyWlvoh9hFG4J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qIZ9JDQ9mX3shswyQkf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sIPqsVS_GMmqP8ePrTo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q4YRFQRGGvk9zaBXLq8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cMkasMS9KX9672038Ru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iz24EZQYiOMKP75e3Hj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29yjf_PTG6JEG5ku0tRHQ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LL1pwiARkiq0NyuJgK95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pA9Sy_Tl.xpa.Nivjkv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Gm5IwpQdScPO0Se75Kz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o7F9bkTE647FghL4WzG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3NGcd6TRa2XuVSpbmVp0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EmriBhRUCjvf4q7ocC.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lY.3ZjQFqkW2SQGmAJt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x1_3c11SB.EF7xCgLwK8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jkTG48SCe.nUyiOi3tdw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fulC4l3Rmu_IWuP8dR82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5.KQETvQ7mkOrEu9LNhr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sye_C4Q9CliiyXZhV5S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egEeDvcQHeXkZqhD0Rkc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4_He1.TiOaXz9dPu0Ia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hD9mM55SQS1nVk6.CmXH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dUabyIS8SSsn194291P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fJIgEeSaOn4Phq41Tkm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8ainVnWQaWVKRcqkj2QJ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vD0GkReRm.bVkbso2.da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fvmfIDT16NLAqhgixOD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SExTviRvugjHaZBFaWF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ysJhhuXTcun5cK.Sgppm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JvmceuQhKxU66u42zH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pBS.5sRsugcWO4lGnkr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ihi3HJQ6yMh9P524C0h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Dt.q08JTDClPA9lBNfaN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aKmJLkRgG.fT4BG1S4b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rrEFbRTTKT6ajJ6fs8F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VlYaywQJWt1pIBqu1d2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F.ZAS1TSm.z8NmB6likb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sS5mVlmR_O2CJiMST0i4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vHzcunSCyASW4L7SOTz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aJy.G4RRePrCa3VuU9E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BezPKDMQvKMAkYiP1FgM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gBnMUwURfab1uYWYS2Qn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f.QRiWQPec9RJpHUTA0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3KwoiQ3STmxBEVWMENoQ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qUvN.tTT6s0uNwU_WtY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btGCWCTtG8yrcS21HqB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B4WRqdQui8L1LkscroG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TRnwCyRIixLksH.9glP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jyr6NiTCiua91RTqXDF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rqkjCDQNWWHzC_dOUM8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BE4gAGjTJWWNrN1ur.kg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QGngZGwRLmPRyvltWJ7K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5g0HDPTRpGG90DkTUcOZ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iBLXbovSF2VEjiK5Wmvl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msPFjySK6LfIMFi.xJX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Da26.WRmSGmpxciHFFy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.rBBFbnTJCqcc5FCSgic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ZFQL9kBTCSzdQua7gZ3.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2c_eKD5Q7u4cAHlqpNZt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Mbo1XzASmGsoQpMN8bMN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xUHf9TQI.j0xw8913jC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9gQzYFOShGZTlN4TgC3G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ZwlU9HSy22Hs4Q3lmKK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oHf4mZ_TK.v9OXNhAB5I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CozjCGMTlSpGKPH8qA.T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kl6jS9tT1aE7gV1J0jkU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mGnEgruRXuhgAvYSqbt7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9Ia_H6JRIyTkfHKVQQqd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oZzrOELRXS_j4WRm4I38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lrWNtVRjuYpZ0QEoz3n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2uVFfd8REebVoztEBMBr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euAOgzzSWyysvUxXujMi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u6oLvNSTurfKCOY5r6T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xKebiLTfycoraVifMhV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TBhO_UTB.eU__tqCFN3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..TjLNRtyfrjBOojDLd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oyGwDzS7yo0xUjcnsw5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wD9p6vxQ2GUXcZjTNk30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9e8b9sRJGxajgVVDgji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rHyYuSuQRiTXc_Li6s9x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6RgkCvHT7ChcBm3GONdd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IlqG63oSjWNVJXl1723c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dqWBhuSjeqcqvaoHtv_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d7Sr5ZQFWLbhALverXO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dJyQ.mPQ.yVfUdn5_gPu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ZwlU9HSy22Hs4Q3lmKK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BVVjC0QLuOuNlfeR1oI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zYSGWyOSiG5fwYAkwb0f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CU.afLdTUmH202vF_G7N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rvuKMCqSk.AtC7tRKCHS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ufRl.SZT_eEqZnUkAaOH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MgmACfQDWBeHnW.xyGl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Adyj0mTgukP4dcoPQYK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tEnKV3vTtK1I_EddXjBG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W3vwXR7RCqJH02vTSwHZ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VLOBhYRymmFGWLTbemL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DjSUV1RAeND5_y1Z7V2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_tjIkeASDOmBntjzpUAN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CgpBZKOS1GIY_kU9plgw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SP4qSj2T7uVrTQA4Qn21Q"/>
</p:tagLst>
</file>

<file path=ppt/theme/theme1.xml><?xml version="1.0" encoding="utf-8"?>
<a:theme xmlns:a="http://schemas.openxmlformats.org/drawingml/2006/main" name="IRI Template">
  <a:themeElements>
    <a:clrScheme name="AlphaBrick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0F6FC6"/>
      </a:accent5>
      <a:accent6>
        <a:srgbClr val="073763"/>
      </a:accent6>
      <a:hlink>
        <a:srgbClr val="04617B"/>
      </a:hlink>
      <a:folHlink>
        <a:srgbClr val="85DFD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RI Template">
  <a:themeElements>
    <a:clrScheme name="AlphaBrick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0F6FC6"/>
      </a:accent5>
      <a:accent6>
        <a:srgbClr val="073763"/>
      </a:accent6>
      <a:hlink>
        <a:srgbClr val="04617B"/>
      </a:hlink>
      <a:folHlink>
        <a:srgbClr val="85DFD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4012</Words>
  <Application>Microsoft Office PowerPoint</Application>
  <PresentationFormat>On-screen Show (4:3)</PresentationFormat>
  <Paragraphs>908</Paragraphs>
  <Slides>35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Aharoni</vt:lpstr>
      <vt:lpstr>Tw Cen MT Condensed Extra Bold</vt:lpstr>
      <vt:lpstr>Cambria Math</vt:lpstr>
      <vt:lpstr>Calibri</vt:lpstr>
      <vt:lpstr>Adobe Devanagari</vt:lpstr>
      <vt:lpstr>Levenim MT</vt:lpstr>
      <vt:lpstr>Verdana</vt:lpstr>
      <vt:lpstr>IRI Template</vt:lpstr>
      <vt:lpstr>1_IRI Template</vt:lpstr>
      <vt:lpstr>think-cell Slide</vt:lpstr>
      <vt:lpstr>Chart</vt:lpstr>
      <vt:lpstr>AlphaBrick Capital: Scaling Deconstruction</vt:lpstr>
      <vt:lpstr>Agenda</vt:lpstr>
      <vt:lpstr>Urban blight is expensive for governments and society</vt:lpstr>
      <vt:lpstr>Demolition, the typical solution, has long term costs and pushes millions of tons of refuse into landfills</vt:lpstr>
      <vt:lpstr>Deconstruction is the selective dismantling of buildings into materials that can be reused, recycled, and sold</vt:lpstr>
      <vt:lpstr>However, deconstruction today is not yet widely leveraged to solve urban blight</vt:lpstr>
      <vt:lpstr>Where others see an eyesore, we see an opportunity</vt:lpstr>
      <vt:lpstr>ABC partners with municipalities to issue taxable municipal revenue bonds that scale the reuse market</vt:lpstr>
      <vt:lpstr>We work with public and private partners in planning, origination, and implementation</vt:lpstr>
      <vt:lpstr>Investors earn a market-rate return from an investment-grade bond…</vt:lpstr>
      <vt:lpstr>…while creating social impact and benefits for all involved stakeholders</vt:lpstr>
      <vt:lpstr>Target municipalities will meet five critical criteria</vt:lpstr>
      <vt:lpstr>We have established mitigation plans for the most significant financial risks…</vt:lpstr>
      <vt:lpstr>…and are building relationships to mitigate other more qualitative risks</vt:lpstr>
      <vt:lpstr>Acknowledgment &amp; special thanks</vt:lpstr>
      <vt:lpstr>PowerPoint Presentation</vt:lpstr>
      <vt:lpstr>Appendix</vt:lpstr>
      <vt:lpstr>However, deconstruction industry at the moment is largely a cottage industry</vt:lpstr>
      <vt:lpstr>Demolition is stiff competition for blighted homes from cash-constrained municipalities</vt:lpstr>
      <vt:lpstr>Landfill space has stagnated since 90s, however landfill tipping fees have continued to climb</vt:lpstr>
      <vt:lpstr>Where others see an eyesore, we see an opportunity</vt:lpstr>
      <vt:lpstr>Top end-customer markets for reused building material</vt:lpstr>
      <vt:lpstr>We also expect low/middle customers, the largest segment, to grow due to US economy recovery…</vt:lpstr>
      <vt:lpstr>…as evidenced by upward trajectory of construction and housing permit trends</vt:lpstr>
      <vt:lpstr>ABC partners with municipalities to issue taxable municipal revenue bonds that scale the reuse market</vt:lpstr>
      <vt:lpstr>The AlphaBrick Capital DeconBond generates returns off assets harvested from the “industrial forest”</vt:lpstr>
      <vt:lpstr>Municipal bonds are the perfect way to scale this initiative…</vt:lpstr>
      <vt:lpstr>…and AlphaBrick Capital is well poised to leverage the vehicle effectively  </vt:lpstr>
      <vt:lpstr>Assumptions used in our financial model</vt:lpstr>
      <vt:lpstr>Summarized Investor Returns (1/2)</vt:lpstr>
      <vt:lpstr>Summarized Investor Returns (2/2)</vt:lpstr>
      <vt:lpstr>We expect to realize considerable positive social impacts</vt:lpstr>
      <vt:lpstr>International markets present attractive expansion opportunities</vt:lpstr>
      <vt:lpstr>Industry experts have shown optimism</vt:lpstr>
      <vt:lpstr>AlphaBrick Capital Team Profile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2013-07-08T18:28:49Z</dcterms:created>
  <dcterms:modified xsi:type="dcterms:W3CDTF">2016-04-12T16:16:51Z</dcterms:modified>
</cp:coreProperties>
</file>